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8" roundtripDataSignature="AMtx7mg+zQuaQuakTV8heqtE69AtK5uz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18"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70" name="Google Shape;17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 name="Google Shape;17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ac5e1c9b11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ac5e1c9b11_0_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Sophie: IO 4</a:t>
            </a:r>
            <a:endParaRPr/>
          </a:p>
        </p:txBody>
      </p:sp>
      <p:sp>
        <p:nvSpPr>
          <p:cNvPr id="294" name="Google Shape;294;gac5e1c9b11_0_1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ac5e1c9b11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ac5e1c9b11_0_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both</a:t>
            </a:r>
            <a:endParaRPr/>
          </a:p>
        </p:txBody>
      </p:sp>
      <p:sp>
        <p:nvSpPr>
          <p:cNvPr id="304" name="Google Shape;304;gac5e1c9b11_0_6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ac5e1c9b11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ac5e1c9b11_0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Michaela</a:t>
            </a:r>
            <a:endParaRPr/>
          </a:p>
        </p:txBody>
      </p:sp>
      <p:sp>
        <p:nvSpPr>
          <p:cNvPr id="189" name="Google Shape;189;gac5e1c9b11_0_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Michaela</a:t>
            </a:r>
            <a:endParaRPr/>
          </a:p>
          <a:p>
            <a:pPr indent="0" lvl="0" marL="0" rtl="0" algn="l">
              <a:spcBef>
                <a:spcPts val="0"/>
              </a:spcBef>
              <a:spcAft>
                <a:spcPts val="0"/>
              </a:spcAft>
              <a:buNone/>
            </a:pPr>
            <a:r>
              <a:rPr lang="en-GB"/>
              <a:t>GI-Learner - innovative pedagogies for learning with geoinformation; K7-K12</a:t>
            </a:r>
            <a:br>
              <a:rPr lang="en-GB"/>
            </a:br>
            <a:r>
              <a:rPr lang="en-GB"/>
              <a:t>Research on learning with GI, curriculum review, learning line, 10 competencies at 3 levels, self evaluation test , LEARNING MATERIALS! - find it on the GI Pedagogy website </a:t>
            </a:r>
            <a:endParaRPr/>
          </a:p>
        </p:txBody>
      </p:sp>
      <p:sp>
        <p:nvSpPr>
          <p:cNvPr id="209" name="Google Shape;20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Michaela (Abstract/Summary)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Arial"/>
                <a:ea typeface="Arial"/>
                <a:cs typeface="Arial"/>
                <a:sym typeface="Arial"/>
              </a:rPr>
              <a:t>This output consists of a literature review, analysis and evaluation of existing teaching practices that incorporate GI(S)cience/Services in schools. </a:t>
            </a:r>
            <a:endParaRPr>
              <a:latin typeface="Arial"/>
              <a:ea typeface="Arial"/>
              <a:cs typeface="Arial"/>
              <a:sym typeface="Arial"/>
            </a:endParaRPr>
          </a:p>
          <a:p>
            <a:pPr indent="0" lvl="0" marL="0" rtl="0" algn="l">
              <a:spcBef>
                <a:spcPts val="0"/>
              </a:spcBef>
              <a:spcAft>
                <a:spcPts val="0"/>
              </a:spcAft>
              <a:buNone/>
            </a:pPr>
            <a:r>
              <a:rPr lang="en-GB">
                <a:latin typeface="Arial"/>
                <a:ea typeface="Arial"/>
                <a:cs typeface="Arial"/>
                <a:sym typeface="Arial"/>
              </a:rPr>
              <a:t>As a result of the review and analysis of findings, a series of recommendations are provided to inform the development of the teacher professional development course and toolkit of innovative pedagogical approaches to teaching with GIS and connect to the case studies of outcomes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There was very little research linking innovative pedagogies LINKED to GIS!!! GI-Pedagogy could fill this gap.</a:t>
            </a:r>
            <a:endParaRPr/>
          </a:p>
          <a:p>
            <a:pPr indent="0" lvl="0" marL="0" rtl="0" algn="l">
              <a:spcBef>
                <a:spcPts val="0"/>
              </a:spcBef>
              <a:spcAft>
                <a:spcPts val="0"/>
              </a:spcAft>
              <a:buNone/>
            </a:pPr>
            <a:r>
              <a:rPr lang="en-GB"/>
              <a:t>Teaching with GIS, innovative pedagogies</a:t>
            </a:r>
            <a:endParaRPr/>
          </a:p>
        </p:txBody>
      </p:sp>
      <p:sp>
        <p:nvSpPr>
          <p:cNvPr id="225" name="Google Shape;22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ac5e1c9b11_0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ac5e1c9b11_0_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Sophie</a:t>
            </a:r>
            <a:endParaRPr/>
          </a:p>
        </p:txBody>
      </p:sp>
      <p:sp>
        <p:nvSpPr>
          <p:cNvPr id="239" name="Google Shape;239;gac5e1c9b11_0_7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ac5e1c9b11_0_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ac5e1c9b11_0_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sophie</a:t>
            </a:r>
            <a:endParaRPr/>
          </a:p>
        </p:txBody>
      </p:sp>
      <p:sp>
        <p:nvSpPr>
          <p:cNvPr id="251" name="Google Shape;251;gac5e1c9b11_0_4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acbc01424a_2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acbc01424a_2_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Sophie</a:t>
            </a:r>
            <a:endParaRPr/>
          </a:p>
        </p:txBody>
      </p:sp>
      <p:sp>
        <p:nvSpPr>
          <p:cNvPr id="261" name="Google Shape;261;gacbc01424a_2_3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acbc01424a_2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acbc01424a_2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Sophie</a:t>
            </a:r>
            <a:endParaRPr/>
          </a:p>
          <a:p>
            <a:pPr indent="0" lvl="0" marL="0" rtl="0" algn="l">
              <a:spcBef>
                <a:spcPts val="0"/>
              </a:spcBef>
              <a:spcAft>
                <a:spcPts val="0"/>
              </a:spcAft>
              <a:buNone/>
            </a:pPr>
            <a:r>
              <a:rPr lang="en-GB" sz="1100">
                <a:latin typeface="Arial"/>
                <a:ea typeface="Arial"/>
                <a:cs typeface="Arial"/>
                <a:sym typeface="Arial"/>
              </a:rPr>
              <a:t>How can successful GIS lessons be created in your classroom? </a:t>
            </a:r>
            <a:endParaRPr b="1" sz="1300">
              <a:latin typeface="Arial"/>
              <a:ea typeface="Arial"/>
              <a:cs typeface="Arial"/>
              <a:sym typeface="Arial"/>
            </a:endParaRPr>
          </a:p>
          <a:p>
            <a:pPr indent="0" lvl="0" marL="0" rtl="0" algn="l">
              <a:spcBef>
                <a:spcPts val="0"/>
              </a:spcBef>
              <a:spcAft>
                <a:spcPts val="0"/>
              </a:spcAft>
              <a:buNone/>
            </a:pPr>
            <a:r>
              <a:t/>
            </a:r>
            <a:endParaRPr/>
          </a:p>
        </p:txBody>
      </p:sp>
      <p:sp>
        <p:nvSpPr>
          <p:cNvPr id="271" name="Google Shape;271;gacbc01424a_2_1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Michaela IO 3</a:t>
            </a:r>
            <a:endParaRPr/>
          </a:p>
        </p:txBody>
      </p:sp>
      <p:sp>
        <p:nvSpPr>
          <p:cNvPr id="280" name="Google Shape;28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1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 name="Google Shape;18;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0" i="0" sz="1400" u="none" cap="none" strike="noStrike">
                <a:solidFill>
                  <a:srgbClr val="000000"/>
                </a:solidFill>
                <a:latin typeface="Arial"/>
                <a:ea typeface="Arial"/>
                <a:cs typeface="Arial"/>
                <a:sym typeface="Arial"/>
              </a:defRPr>
            </a:lvl1pPr>
            <a:lvl2pPr indent="0" lvl="1" marL="0" marR="0" algn="r">
              <a:spcBef>
                <a:spcPts val="0"/>
              </a:spcBef>
              <a:buNone/>
              <a:defRPr b="0" i="0" sz="1400" u="none" cap="none" strike="noStrike">
                <a:solidFill>
                  <a:srgbClr val="000000"/>
                </a:solidFill>
                <a:latin typeface="Arial"/>
                <a:ea typeface="Arial"/>
                <a:cs typeface="Arial"/>
                <a:sym typeface="Arial"/>
              </a:defRPr>
            </a:lvl2pPr>
            <a:lvl3pPr indent="0" lvl="2" marL="0" marR="0" algn="r">
              <a:spcBef>
                <a:spcPts val="0"/>
              </a:spcBef>
              <a:buNone/>
              <a:defRPr b="0" i="0" sz="1400" u="none" cap="none" strike="noStrike">
                <a:solidFill>
                  <a:srgbClr val="000000"/>
                </a:solidFill>
                <a:latin typeface="Arial"/>
                <a:ea typeface="Arial"/>
                <a:cs typeface="Arial"/>
                <a:sym typeface="Arial"/>
              </a:defRPr>
            </a:lvl3pPr>
            <a:lvl4pPr indent="0" lvl="3" marL="0" marR="0" algn="r">
              <a:spcBef>
                <a:spcPts val="0"/>
              </a:spcBef>
              <a:buNone/>
              <a:defRPr b="0" i="0" sz="1400" u="none" cap="none" strike="noStrike">
                <a:solidFill>
                  <a:srgbClr val="000000"/>
                </a:solidFill>
                <a:latin typeface="Arial"/>
                <a:ea typeface="Arial"/>
                <a:cs typeface="Arial"/>
                <a:sym typeface="Arial"/>
              </a:defRPr>
            </a:lvl4pPr>
            <a:lvl5pPr indent="0" lvl="4" marL="0" marR="0" algn="r">
              <a:spcBef>
                <a:spcPts val="0"/>
              </a:spcBef>
              <a:buNone/>
              <a:defRPr b="0" i="0" sz="1400" u="none" cap="none" strike="noStrike">
                <a:solidFill>
                  <a:srgbClr val="000000"/>
                </a:solidFill>
                <a:latin typeface="Arial"/>
                <a:ea typeface="Arial"/>
                <a:cs typeface="Arial"/>
                <a:sym typeface="Arial"/>
              </a:defRPr>
            </a:lvl5pPr>
            <a:lvl6pPr indent="0" lvl="5" marL="0" marR="0" algn="r">
              <a:spcBef>
                <a:spcPts val="0"/>
              </a:spcBef>
              <a:buNone/>
              <a:defRPr b="0" i="0" sz="1400" u="none" cap="none" strike="noStrike">
                <a:solidFill>
                  <a:srgbClr val="000000"/>
                </a:solidFill>
                <a:latin typeface="Arial"/>
                <a:ea typeface="Arial"/>
                <a:cs typeface="Arial"/>
                <a:sym typeface="Arial"/>
              </a:defRPr>
            </a:lvl6pPr>
            <a:lvl7pPr indent="0" lvl="6" marL="0" marR="0" algn="r">
              <a:spcBef>
                <a:spcPts val="0"/>
              </a:spcBef>
              <a:buNone/>
              <a:defRPr b="0" i="0" sz="1400" u="none" cap="none" strike="noStrike">
                <a:solidFill>
                  <a:srgbClr val="000000"/>
                </a:solidFill>
                <a:latin typeface="Arial"/>
                <a:ea typeface="Arial"/>
                <a:cs typeface="Arial"/>
                <a:sym typeface="Arial"/>
              </a:defRPr>
            </a:lvl7pPr>
            <a:lvl8pPr indent="0" lvl="7" marL="0" marR="0" algn="r">
              <a:spcBef>
                <a:spcPts val="0"/>
              </a:spcBef>
              <a:buNone/>
              <a:defRPr b="0" i="0" sz="1400" u="none" cap="none" strike="noStrike">
                <a:solidFill>
                  <a:srgbClr val="000000"/>
                </a:solidFill>
                <a:latin typeface="Arial"/>
                <a:ea typeface="Arial"/>
                <a:cs typeface="Arial"/>
                <a:sym typeface="Arial"/>
              </a:defRPr>
            </a:lvl8pPr>
            <a:lvl9pPr indent="0" lvl="8" marL="0" marR="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3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3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4" name="Shape 84"/>
        <p:cNvGrpSpPr/>
        <p:nvPr/>
      </p:nvGrpSpPr>
      <p:grpSpPr>
        <a:xfrm>
          <a:off x="0" y="0"/>
          <a:ext cx="0" cy="0"/>
          <a:chOff x="0" y="0"/>
          <a:chExt cx="0" cy="0"/>
        </a:xfrm>
      </p:grpSpPr>
      <p:sp>
        <p:nvSpPr>
          <p:cNvPr id="85" name="Google Shape;85;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 name="Google Shape;86;p3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34"/>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8" name="Google Shape;88;p34"/>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3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98" name="Shape 98"/>
        <p:cNvGrpSpPr/>
        <p:nvPr/>
      </p:nvGrpSpPr>
      <p:grpSpPr>
        <a:xfrm>
          <a:off x="0" y="0"/>
          <a:ext cx="0" cy="0"/>
          <a:chOff x="0" y="0"/>
          <a:chExt cx="0" cy="0"/>
        </a:xfrm>
      </p:grpSpPr>
      <p:sp>
        <p:nvSpPr>
          <p:cNvPr id="99" name="Google Shape;99;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01" name="Google Shape;101;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104" name="Google Shape;104;p13"/>
          <p:cNvPicPr preferRelativeResize="0"/>
          <p:nvPr/>
        </p:nvPicPr>
        <p:blipFill>
          <a:blip r:embed="rId2">
            <a:alphaModFix/>
          </a:blip>
          <a:stretch>
            <a:fillRect/>
          </a:stretch>
        </p:blipFill>
        <p:spPr>
          <a:xfrm>
            <a:off x="7640050" y="341775"/>
            <a:ext cx="1242900" cy="11351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5" name="Shape 105"/>
        <p:cNvGrpSpPr/>
        <p:nvPr/>
      </p:nvGrpSpPr>
      <p:grpSpPr>
        <a:xfrm>
          <a:off x="0" y="0"/>
          <a:ext cx="0" cy="0"/>
          <a:chOff x="0" y="0"/>
          <a:chExt cx="0" cy="0"/>
        </a:xfrm>
      </p:grpSpPr>
      <p:sp>
        <p:nvSpPr>
          <p:cNvPr id="106" name="Google Shape;10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 name="Google Shape;10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14" name="Google Shape;11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 name="Shape 117"/>
        <p:cNvGrpSpPr/>
        <p:nvPr/>
      </p:nvGrpSpPr>
      <p:grpSpPr>
        <a:xfrm>
          <a:off x="0" y="0"/>
          <a:ext cx="0" cy="0"/>
          <a:chOff x="0" y="0"/>
          <a:chExt cx="0" cy="0"/>
        </a:xfrm>
      </p:grpSpPr>
      <p:sp>
        <p:nvSpPr>
          <p:cNvPr id="118" name="Google Shape;118;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0" name="Google Shape;120;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1" name="Google Shape;121;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4" name="Shape 124"/>
        <p:cNvGrpSpPr/>
        <p:nvPr/>
      </p:nvGrpSpPr>
      <p:grpSpPr>
        <a:xfrm>
          <a:off x="0" y="0"/>
          <a:ext cx="0" cy="0"/>
          <a:chOff x="0" y="0"/>
          <a:chExt cx="0" cy="0"/>
        </a:xfrm>
      </p:grpSpPr>
      <p:sp>
        <p:nvSpPr>
          <p:cNvPr id="125" name="Google Shape;125;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7" name="Google Shape;127;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8" name="Google Shape;128;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9" name="Google Shape;129;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30" name="Google Shape;1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3" name="Shape 133"/>
        <p:cNvGrpSpPr/>
        <p:nvPr/>
      </p:nvGrpSpPr>
      <p:grpSpPr>
        <a:xfrm>
          <a:off x="0" y="0"/>
          <a:ext cx="0" cy="0"/>
          <a:chOff x="0" y="0"/>
          <a:chExt cx="0" cy="0"/>
        </a:xfrm>
      </p:grpSpPr>
      <p:sp>
        <p:nvSpPr>
          <p:cNvPr id="134" name="Google Shape;1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2" name="Shape 142"/>
        <p:cNvGrpSpPr/>
        <p:nvPr/>
      </p:nvGrpSpPr>
      <p:grpSpPr>
        <a:xfrm>
          <a:off x="0" y="0"/>
          <a:ext cx="0" cy="0"/>
          <a:chOff x="0" y="0"/>
          <a:chExt cx="0" cy="0"/>
        </a:xfrm>
      </p:grpSpPr>
      <p:sp>
        <p:nvSpPr>
          <p:cNvPr id="143" name="Google Shape;143;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45" name="Google Shape;145;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6" name="Google Shape;14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9" name="Shape 149"/>
        <p:cNvGrpSpPr/>
        <p:nvPr/>
      </p:nvGrpSpPr>
      <p:grpSpPr>
        <a:xfrm>
          <a:off x="0" y="0"/>
          <a:ext cx="0" cy="0"/>
          <a:chOff x="0" y="0"/>
          <a:chExt cx="0" cy="0"/>
        </a:xfrm>
      </p:grpSpPr>
      <p:sp>
        <p:nvSpPr>
          <p:cNvPr id="150" name="Google Shape;150;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2" name="Google Shape;152;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53" name="Google Shape;153;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6" name="Shape 156"/>
        <p:cNvGrpSpPr/>
        <p:nvPr/>
      </p:nvGrpSpPr>
      <p:grpSpPr>
        <a:xfrm>
          <a:off x="0" y="0"/>
          <a:ext cx="0" cy="0"/>
          <a:chOff x="0" y="0"/>
          <a:chExt cx="0" cy="0"/>
        </a:xfrm>
      </p:grpSpPr>
      <p:sp>
        <p:nvSpPr>
          <p:cNvPr id="157" name="Google Shape;157;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2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9" name="Google Shape;159;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2" name="Shape 162"/>
        <p:cNvGrpSpPr/>
        <p:nvPr/>
      </p:nvGrpSpPr>
      <p:grpSpPr>
        <a:xfrm>
          <a:off x="0" y="0"/>
          <a:ext cx="0" cy="0"/>
          <a:chOff x="0" y="0"/>
          <a:chExt cx="0" cy="0"/>
        </a:xfrm>
      </p:grpSpPr>
      <p:sp>
        <p:nvSpPr>
          <p:cNvPr id="163" name="Google Shape;163;p2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2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5" name="Google Shape;16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0" name="Google Shape;30;p2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2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6" name="Google Shape;36;p2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7" name="Google Shape;37;p2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3" name="Google Shape;43;p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4" name="Google Shape;44;p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5" name="Google Shape;45;p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6" name="Google Shape;46;p2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2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3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1" name="Google Shape;61;p3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2" name="Google Shape;62;p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3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8" name="Google Shape;68;p3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9" name="Google Shape;69;p3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CC"/>
        </a:solidFill>
      </p:bgPr>
    </p:bg>
    <p:spTree>
      <p:nvGrpSpPr>
        <p:cNvPr id="92" name="Shape 92"/>
        <p:cNvGrpSpPr/>
        <p:nvPr/>
      </p:nvGrpSpPr>
      <p:grpSpPr>
        <a:xfrm>
          <a:off x="0" y="0"/>
          <a:ext cx="0" cy="0"/>
          <a:chOff x="0" y="0"/>
          <a:chExt cx="0" cy="0"/>
        </a:xfrm>
      </p:grpSpPr>
      <p:sp>
        <p:nvSpPr>
          <p:cNvPr id="93" name="Google Shape;93;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5" name="Google Shape;95;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3.png"/><Relationship Id="rId5" Type="http://schemas.openxmlformats.org/officeDocument/2006/relationships/image" Target="../media/image1.jpg"/><Relationship Id="rId6"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jpg"/><Relationship Id="rId5" Type="http://schemas.openxmlformats.org/officeDocument/2006/relationships/image" Target="../media/image5.jpg"/><Relationship Id="rId6" Type="http://schemas.openxmlformats.org/officeDocument/2006/relationships/image" Target="../media/image7.jpg"/><Relationship Id="rId7" Type="http://schemas.openxmlformats.org/officeDocument/2006/relationships/image" Target="../media/image6.jpg"/><Relationship Id="rId8"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4.jpg"/><Relationship Id="rId5" Type="http://schemas.openxmlformats.org/officeDocument/2006/relationships/image" Target="../media/image13.jpg"/><Relationship Id="rId6" Type="http://schemas.openxmlformats.org/officeDocument/2006/relationships/image" Target="../media/image15.png"/><Relationship Id="rId7"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2" name="Shape 172"/>
        <p:cNvGrpSpPr/>
        <p:nvPr/>
      </p:nvGrpSpPr>
      <p:grpSpPr>
        <a:xfrm>
          <a:off x="0" y="0"/>
          <a:ext cx="0" cy="0"/>
          <a:chOff x="0" y="0"/>
          <a:chExt cx="0" cy="0"/>
        </a:xfrm>
      </p:grpSpPr>
      <p:sp>
        <p:nvSpPr>
          <p:cNvPr descr="cid:image001.png@01CF2106.A6072440" id="173" name="Google Shape;173;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descr="cid:image001.png@01D0E703.8E201610" id="174" name="Google Shape;174;p1"/>
          <p:cNvSpPr/>
          <p:nvPr/>
        </p:nvSpPr>
        <p:spPr>
          <a:xfrm>
            <a:off x="30797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descr="cid:image001.png@01D0E703.8E201610" id="175" name="Google Shape;175;p1"/>
          <p:cNvSpPr/>
          <p:nvPr/>
        </p:nvSpPr>
        <p:spPr>
          <a:xfrm>
            <a:off x="46037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 name="Google Shape;176;p1"/>
          <p:cNvSpPr/>
          <p:nvPr/>
        </p:nvSpPr>
        <p:spPr>
          <a:xfrm>
            <a:off x="864225" y="2005901"/>
            <a:ext cx="7700700" cy="2168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6600" u="none" cap="none" strike="noStrike">
                <a:latin typeface="Arial"/>
                <a:ea typeface="Arial"/>
                <a:cs typeface="Arial"/>
                <a:sym typeface="Arial"/>
              </a:rPr>
              <a:t>G</a:t>
            </a:r>
            <a:r>
              <a:rPr b="1" lang="en-GB" sz="6600"/>
              <a:t>I </a:t>
            </a:r>
            <a:r>
              <a:rPr b="1" i="0" lang="en-GB" sz="6600" u="none" cap="none" strike="noStrike">
                <a:latin typeface="Arial"/>
                <a:ea typeface="Arial"/>
                <a:cs typeface="Arial"/>
                <a:sym typeface="Arial"/>
              </a:rPr>
              <a:t>Pedagogy</a:t>
            </a:r>
            <a:endParaRPr b="1" i="0" sz="6600" u="none" cap="none" strike="noStrike">
              <a:latin typeface="Arial"/>
              <a:ea typeface="Arial"/>
              <a:cs typeface="Arial"/>
              <a:sym typeface="Arial"/>
            </a:endParaRPr>
          </a:p>
          <a:p>
            <a:pPr indent="0" lvl="0" marL="0" rtl="0" algn="ctr">
              <a:lnSpc>
                <a:spcPct val="115000"/>
              </a:lnSpc>
              <a:spcBef>
                <a:spcPts val="1400"/>
              </a:spcBef>
              <a:spcAft>
                <a:spcPts val="0"/>
              </a:spcAft>
              <a:buSzPts val="1100"/>
              <a:buNone/>
            </a:pPr>
            <a:r>
              <a:rPr b="1" lang="en-GB" sz="2000">
                <a:solidFill>
                  <a:schemeClr val="dk1"/>
                </a:solidFill>
              </a:rPr>
              <a:t>Innovative Pedagogies for Teaching with Geoinformation</a:t>
            </a:r>
            <a:endParaRPr b="1" sz="6600">
              <a:solidFill>
                <a:srgbClr val="FF0000"/>
              </a:solidFill>
            </a:endParaRPr>
          </a:p>
          <a:p>
            <a:pPr indent="0" lvl="0" marL="0" marR="0" rtl="0" algn="l">
              <a:spcBef>
                <a:spcPts val="400"/>
              </a:spcBef>
              <a:spcAft>
                <a:spcPts val="0"/>
              </a:spcAft>
              <a:buNone/>
            </a:pPr>
            <a:r>
              <a:t/>
            </a:r>
            <a:endParaRPr/>
          </a:p>
        </p:txBody>
      </p:sp>
      <p:sp>
        <p:nvSpPr>
          <p:cNvPr id="177" name="Google Shape;177;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pic>
        <p:nvPicPr>
          <p:cNvPr descr="C:\Users\10435\AppData\Local\Microsoft\Windows\Temporary Internet Files\Content.Outlook\74QGF024\SM_LogoCrest_InstEducation.jpg" id="178" name="Google Shape;178;p1"/>
          <p:cNvPicPr preferRelativeResize="0"/>
          <p:nvPr/>
        </p:nvPicPr>
        <p:blipFill rotWithShape="1">
          <a:blip r:embed="rId3">
            <a:alphaModFix/>
          </a:blip>
          <a:srcRect b="11310" l="10812" r="8108" t="13680"/>
          <a:stretch/>
        </p:blipFill>
        <p:spPr>
          <a:xfrm>
            <a:off x="7384188" y="4338450"/>
            <a:ext cx="1299311" cy="974475"/>
          </a:xfrm>
          <a:prstGeom prst="rect">
            <a:avLst/>
          </a:prstGeom>
          <a:noFill/>
          <a:ln>
            <a:noFill/>
          </a:ln>
        </p:spPr>
      </p:pic>
      <p:sp>
        <p:nvSpPr>
          <p:cNvPr id="179" name="Google Shape;179;p1"/>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80" name="Google Shape;180;p1"/>
          <p:cNvPicPr preferRelativeResize="0"/>
          <p:nvPr/>
        </p:nvPicPr>
        <p:blipFill rotWithShape="1">
          <a:blip r:embed="rId4">
            <a:alphaModFix/>
          </a:blip>
          <a:srcRect b="-10626" l="0" r="0" t="0"/>
          <a:stretch/>
        </p:blipFill>
        <p:spPr>
          <a:xfrm>
            <a:off x="536575" y="2768170"/>
            <a:ext cx="971598" cy="241742"/>
          </a:xfrm>
          <a:prstGeom prst="rect">
            <a:avLst/>
          </a:prstGeom>
          <a:noFill/>
          <a:ln>
            <a:noFill/>
          </a:ln>
        </p:spPr>
      </p:pic>
      <p:sp>
        <p:nvSpPr>
          <p:cNvPr id="181" name="Google Shape;181;p1"/>
          <p:cNvSpPr txBox="1"/>
          <p:nvPr/>
        </p:nvSpPr>
        <p:spPr>
          <a:xfrm>
            <a:off x="460375" y="5312925"/>
            <a:ext cx="3959100" cy="1545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Font typeface="Arial"/>
              <a:buNone/>
            </a:pPr>
            <a:r>
              <a:rPr b="1" lang="en-GB" sz="1800">
                <a:solidFill>
                  <a:schemeClr val="dk1"/>
                </a:solidFill>
                <a:latin typeface="Calibri"/>
                <a:ea typeface="Calibri"/>
                <a:cs typeface="Calibri"/>
                <a:sym typeface="Calibri"/>
              </a:rPr>
              <a:t>Michaela Lindner-Fally</a:t>
            </a:r>
            <a:endParaRPr b="1" sz="18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Font typeface="Arial"/>
              <a:buNone/>
            </a:pPr>
            <a:r>
              <a:rPr lang="en-GB" sz="1800">
                <a:solidFill>
                  <a:schemeClr val="dk1"/>
                </a:solidFill>
                <a:latin typeface="Calibri"/>
                <a:ea typeface="Calibri"/>
                <a:cs typeface="Calibri"/>
                <a:sym typeface="Calibri"/>
              </a:rPr>
              <a:t>Secondary Geography, </a:t>
            </a:r>
            <a:br>
              <a:rPr lang="en-GB" sz="1800">
                <a:solidFill>
                  <a:schemeClr val="dk1"/>
                </a:solidFill>
                <a:latin typeface="Calibri"/>
                <a:ea typeface="Calibri"/>
                <a:cs typeface="Calibri"/>
                <a:sym typeface="Calibri"/>
              </a:rPr>
            </a:br>
            <a:r>
              <a:rPr lang="en-GB" sz="1800">
                <a:solidFill>
                  <a:schemeClr val="dk1"/>
                </a:solidFill>
                <a:latin typeface="Calibri"/>
                <a:ea typeface="Calibri"/>
                <a:cs typeface="Calibri"/>
                <a:sym typeface="Calibri"/>
              </a:rPr>
              <a:t>BORG Oberndorf, AT</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Font typeface="Arial"/>
              <a:buNone/>
            </a:pPr>
            <a:r>
              <a:rPr lang="en-GB" sz="1800">
                <a:solidFill>
                  <a:schemeClr val="dk1"/>
                </a:solidFill>
                <a:latin typeface="Calibri"/>
                <a:ea typeface="Calibri"/>
                <a:cs typeface="Calibri"/>
                <a:sym typeface="Calibri"/>
              </a:rPr>
              <a:t>EUROGEO researcher</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Font typeface="Arial"/>
              <a:buNone/>
            </a:pPr>
            <a:r>
              <a:rPr lang="en-GB">
                <a:solidFill>
                  <a:schemeClr val="dk1"/>
                </a:solidFill>
                <a:latin typeface="Calibri"/>
                <a:ea typeface="Calibri"/>
                <a:cs typeface="Calibri"/>
                <a:sym typeface="Calibri"/>
              </a:rPr>
              <a:t>lindner.michaela@borgoberndorf.at </a:t>
            </a:r>
            <a:endParaRPr/>
          </a:p>
        </p:txBody>
      </p:sp>
      <p:pic>
        <p:nvPicPr>
          <p:cNvPr id="182" name="Google Shape;182;p1"/>
          <p:cNvPicPr preferRelativeResize="0"/>
          <p:nvPr/>
        </p:nvPicPr>
        <p:blipFill>
          <a:blip r:embed="rId5">
            <a:alphaModFix/>
          </a:blip>
          <a:stretch>
            <a:fillRect/>
          </a:stretch>
        </p:blipFill>
        <p:spPr>
          <a:xfrm>
            <a:off x="3175" y="0"/>
            <a:ext cx="3216575" cy="2937775"/>
          </a:xfrm>
          <a:prstGeom prst="rect">
            <a:avLst/>
          </a:prstGeom>
          <a:noFill/>
          <a:ln>
            <a:noFill/>
          </a:ln>
        </p:spPr>
      </p:pic>
      <p:pic>
        <p:nvPicPr>
          <p:cNvPr id="183" name="Google Shape;183;p1"/>
          <p:cNvPicPr preferRelativeResize="0"/>
          <p:nvPr/>
        </p:nvPicPr>
        <p:blipFill>
          <a:blip r:embed="rId6">
            <a:alphaModFix/>
          </a:blip>
          <a:stretch>
            <a:fillRect/>
          </a:stretch>
        </p:blipFill>
        <p:spPr>
          <a:xfrm>
            <a:off x="536575" y="4544175"/>
            <a:ext cx="1171575" cy="781050"/>
          </a:xfrm>
          <a:prstGeom prst="rect">
            <a:avLst/>
          </a:prstGeom>
          <a:noFill/>
          <a:ln>
            <a:noFill/>
          </a:ln>
        </p:spPr>
      </p:pic>
      <p:pic>
        <p:nvPicPr>
          <p:cNvPr id="184" name="Google Shape;184;p1"/>
          <p:cNvPicPr preferRelativeResize="0"/>
          <p:nvPr/>
        </p:nvPicPr>
        <p:blipFill>
          <a:blip r:embed="rId7">
            <a:alphaModFix/>
          </a:blip>
          <a:stretch>
            <a:fillRect/>
          </a:stretch>
        </p:blipFill>
        <p:spPr>
          <a:xfrm>
            <a:off x="1917900" y="4490850"/>
            <a:ext cx="971600" cy="701541"/>
          </a:xfrm>
          <a:prstGeom prst="rect">
            <a:avLst/>
          </a:prstGeom>
          <a:noFill/>
          <a:ln>
            <a:noFill/>
          </a:ln>
        </p:spPr>
      </p:pic>
      <p:sp>
        <p:nvSpPr>
          <p:cNvPr id="185" name="Google Shape;185;p1"/>
          <p:cNvSpPr txBox="1"/>
          <p:nvPr/>
        </p:nvSpPr>
        <p:spPr>
          <a:xfrm>
            <a:off x="4899350" y="5312925"/>
            <a:ext cx="4114800" cy="1382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GB" sz="1800">
                <a:solidFill>
                  <a:schemeClr val="dk1"/>
                </a:solidFill>
                <a:latin typeface="Calibri"/>
                <a:ea typeface="Calibri"/>
                <a:cs typeface="Calibri"/>
                <a:sym typeface="Calibri"/>
              </a:rPr>
              <a:t>Sophie Wilson</a:t>
            </a:r>
            <a:endParaRPr b="1" sz="1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GB" sz="1800">
                <a:solidFill>
                  <a:schemeClr val="dk1"/>
                </a:solidFill>
                <a:latin typeface="Calibri"/>
                <a:ea typeface="Calibri"/>
                <a:cs typeface="Calibri"/>
                <a:sym typeface="Calibri"/>
              </a:rPr>
              <a:t>Senior Lecturer Secondary Geography,</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GB" sz="1800">
                <a:solidFill>
                  <a:schemeClr val="dk1"/>
                </a:solidFill>
                <a:latin typeface="Calibri"/>
                <a:ea typeface="Calibri"/>
                <a:cs typeface="Calibri"/>
                <a:sym typeface="Calibri"/>
              </a:rPr>
              <a:t>Institute of Education,St Mary’s University, </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GB" sz="1800">
                <a:solidFill>
                  <a:schemeClr val="dk1"/>
                </a:solidFill>
                <a:latin typeface="Calibri"/>
                <a:ea typeface="Calibri"/>
                <a:cs typeface="Calibri"/>
                <a:sym typeface="Calibri"/>
              </a:rPr>
              <a:t>Twickenham, London. TW1 4SX. </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GB">
                <a:solidFill>
                  <a:schemeClr val="dk1"/>
                </a:solidFill>
                <a:latin typeface="Calibri"/>
                <a:ea typeface="Calibri"/>
                <a:cs typeface="Calibri"/>
                <a:sym typeface="Calibri"/>
              </a:rPr>
              <a:t>sophie.wilson@stmarys.ac.uk </a:t>
            </a:r>
            <a:endParaRPr sz="10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gac5e1c9b11_0_11"/>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297" name="Google Shape;297;gac5e1c9b11_0_11"/>
          <p:cNvSpPr txBox="1"/>
          <p:nvPr/>
        </p:nvSpPr>
        <p:spPr>
          <a:xfrm>
            <a:off x="241025" y="598950"/>
            <a:ext cx="7585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2600"/>
              <a:t>Case studies and digital exhibition of outcomes and findings</a:t>
            </a:r>
            <a:endParaRPr b="1" sz="2200"/>
          </a:p>
        </p:txBody>
      </p:sp>
      <p:sp>
        <p:nvSpPr>
          <p:cNvPr id="298" name="Google Shape;298;gac5e1c9b11_0_11"/>
          <p:cNvSpPr txBox="1"/>
          <p:nvPr/>
        </p:nvSpPr>
        <p:spPr>
          <a:xfrm>
            <a:off x="395750" y="2116450"/>
            <a:ext cx="8010000" cy="3399900"/>
          </a:xfrm>
          <a:prstGeom prst="rect">
            <a:avLst/>
          </a:prstGeom>
          <a:solidFill>
            <a:schemeClr val="lt1"/>
          </a:solidFill>
          <a:ln>
            <a:noFill/>
          </a:ln>
        </p:spPr>
        <p:txBody>
          <a:bodyPr anchorCtr="0" anchor="t" bIns="45700" lIns="91425" spcFirstLastPara="1" rIns="91425" wrap="square" tIns="45700">
            <a:noAutofit/>
          </a:bodyPr>
          <a:lstStyle/>
          <a:p>
            <a:pPr indent="-393700" lvl="0" marL="457200" marR="0" rtl="0" algn="l">
              <a:spcBef>
                <a:spcPts val="0"/>
              </a:spcBef>
              <a:spcAft>
                <a:spcPts val="0"/>
              </a:spcAft>
              <a:buSzPts val="2600"/>
              <a:buFont typeface="Calibri"/>
              <a:buChar char="•"/>
            </a:pPr>
            <a:r>
              <a:rPr lang="en-GB" sz="2600">
                <a:solidFill>
                  <a:schemeClr val="dk1"/>
                </a:solidFill>
                <a:latin typeface="Calibri"/>
                <a:ea typeface="Calibri"/>
                <a:cs typeface="Calibri"/>
                <a:sym typeface="Calibri"/>
              </a:rPr>
              <a:t>a </a:t>
            </a:r>
            <a:r>
              <a:rPr lang="en-GB" sz="2600">
                <a:solidFill>
                  <a:srgbClr val="0000FF"/>
                </a:solidFill>
                <a:latin typeface="Calibri"/>
                <a:ea typeface="Calibri"/>
                <a:cs typeface="Calibri"/>
                <a:sym typeface="Calibri"/>
              </a:rPr>
              <a:t>project conference to communicate, review, and evaluate </a:t>
            </a:r>
            <a:r>
              <a:rPr lang="en-GB" sz="2600">
                <a:solidFill>
                  <a:schemeClr val="dk1"/>
                </a:solidFill>
                <a:latin typeface="Calibri"/>
                <a:ea typeface="Calibri"/>
                <a:cs typeface="Calibri"/>
                <a:sym typeface="Calibri"/>
              </a:rPr>
              <a:t>different approaches to teaching with GIS</a:t>
            </a:r>
            <a:endParaRPr sz="2600"/>
          </a:p>
          <a:p>
            <a:pPr indent="-393700" lvl="0" marL="457200" marR="0" rtl="0" algn="l">
              <a:spcBef>
                <a:spcPts val="0"/>
              </a:spcBef>
              <a:spcAft>
                <a:spcPts val="0"/>
              </a:spcAft>
              <a:buSzPts val="2600"/>
              <a:buFont typeface="Calibri"/>
              <a:buChar char="•"/>
            </a:pPr>
            <a:r>
              <a:rPr lang="en-GB" sz="2600">
                <a:solidFill>
                  <a:srgbClr val="0000FF"/>
                </a:solidFill>
                <a:latin typeface="Calibri"/>
                <a:ea typeface="Calibri"/>
                <a:cs typeface="Calibri"/>
                <a:sym typeface="Calibri"/>
              </a:rPr>
              <a:t>online 'exhibition' </a:t>
            </a:r>
            <a:r>
              <a:rPr lang="en-GB" sz="2600">
                <a:latin typeface="Calibri"/>
                <a:ea typeface="Calibri"/>
                <a:cs typeface="Calibri"/>
                <a:sym typeface="Calibri"/>
              </a:rPr>
              <a:t>of teachers' findings </a:t>
            </a:r>
            <a:endParaRPr sz="2600"/>
          </a:p>
          <a:p>
            <a:pPr indent="-393700" lvl="0" marL="457200" marR="0" rtl="0" algn="l">
              <a:spcBef>
                <a:spcPts val="0"/>
              </a:spcBef>
              <a:spcAft>
                <a:spcPts val="0"/>
              </a:spcAft>
              <a:buSzPts val="2600"/>
              <a:buFont typeface="Calibri"/>
              <a:buChar char="•"/>
            </a:pPr>
            <a:r>
              <a:rPr lang="en-GB" sz="2600">
                <a:solidFill>
                  <a:schemeClr val="dk1"/>
                </a:solidFill>
                <a:latin typeface="Calibri"/>
                <a:ea typeface="Calibri"/>
                <a:cs typeface="Calibri"/>
                <a:sym typeface="Calibri"/>
              </a:rPr>
              <a:t>share findings through </a:t>
            </a:r>
            <a:r>
              <a:rPr lang="en-GB" sz="2600">
                <a:solidFill>
                  <a:srgbClr val="0000FF"/>
                </a:solidFill>
                <a:latin typeface="Calibri"/>
                <a:ea typeface="Calibri"/>
                <a:cs typeface="Calibri"/>
                <a:sym typeface="Calibri"/>
              </a:rPr>
              <a:t>journal publications </a:t>
            </a:r>
            <a:endParaRPr sz="2600"/>
          </a:p>
          <a:p>
            <a:pPr indent="-393700" lvl="0" marL="457200" marR="0" rtl="0" algn="l">
              <a:spcBef>
                <a:spcPts val="0"/>
              </a:spcBef>
              <a:spcAft>
                <a:spcPts val="0"/>
              </a:spcAft>
              <a:buSzPts val="2600"/>
              <a:buFont typeface="Calibri"/>
              <a:buChar char="•"/>
            </a:pPr>
            <a:r>
              <a:rPr lang="en-GB" sz="2600">
                <a:solidFill>
                  <a:schemeClr val="dk1"/>
                </a:solidFill>
                <a:latin typeface="Calibri"/>
                <a:ea typeface="Calibri"/>
                <a:cs typeface="Calibri"/>
                <a:sym typeface="Calibri"/>
              </a:rPr>
              <a:t>use </a:t>
            </a:r>
            <a:r>
              <a:rPr lang="en-GB" sz="2600">
                <a:solidFill>
                  <a:srgbClr val="0000FF"/>
                </a:solidFill>
                <a:latin typeface="Calibri"/>
                <a:ea typeface="Calibri"/>
                <a:cs typeface="Calibri"/>
                <a:sym typeface="Calibri"/>
              </a:rPr>
              <a:t>case studies </a:t>
            </a:r>
            <a:r>
              <a:rPr lang="en-GB" sz="2600">
                <a:solidFill>
                  <a:schemeClr val="dk1"/>
                </a:solidFill>
                <a:latin typeface="Calibri"/>
                <a:ea typeface="Calibri"/>
                <a:cs typeface="Calibri"/>
                <a:sym typeface="Calibri"/>
              </a:rPr>
              <a:t>to develop </a:t>
            </a:r>
            <a:r>
              <a:rPr lang="en-GB" sz="2600">
                <a:solidFill>
                  <a:srgbClr val="0000FF"/>
                </a:solidFill>
                <a:latin typeface="Calibri"/>
                <a:ea typeface="Calibri"/>
                <a:cs typeface="Calibri"/>
                <a:sym typeface="Calibri"/>
              </a:rPr>
              <a:t>quality indicators</a:t>
            </a:r>
            <a:endParaRPr sz="2600">
              <a:solidFill>
                <a:srgbClr val="0000FF"/>
              </a:solidFill>
            </a:endParaRPr>
          </a:p>
        </p:txBody>
      </p:sp>
      <p:sp>
        <p:nvSpPr>
          <p:cNvPr id="299" name="Google Shape;299;gac5e1c9b11_0_11"/>
          <p:cNvSpPr txBox="1"/>
          <p:nvPr/>
        </p:nvSpPr>
        <p:spPr>
          <a:xfrm>
            <a:off x="4782675" y="4688550"/>
            <a:ext cx="4056600" cy="9501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latin typeface="Calibri"/>
                <a:ea typeface="Calibri"/>
                <a:cs typeface="Calibri"/>
                <a:sym typeface="Calibri"/>
              </a:rPr>
              <a:t>What impact will online vs face to face teaching have on the use of these innovative pedagogies??</a:t>
            </a:r>
            <a:endParaRPr sz="1600"/>
          </a:p>
        </p:txBody>
      </p:sp>
      <p:pic>
        <p:nvPicPr>
          <p:cNvPr id="300" name="Google Shape;300;gac5e1c9b11_0_11"/>
          <p:cNvPicPr preferRelativeResize="0"/>
          <p:nvPr/>
        </p:nvPicPr>
        <p:blipFill rotWithShape="1">
          <a:blip r:embed="rId3">
            <a:alphaModFix/>
          </a:blip>
          <a:srcRect b="0" l="0" r="0" t="0"/>
          <a:stretch/>
        </p:blipFill>
        <p:spPr>
          <a:xfrm>
            <a:off x="7826715" y="1358662"/>
            <a:ext cx="971598" cy="1978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ac5e1c9b11_0_68"/>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307" name="Google Shape;307;gac5e1c9b11_0_68"/>
          <p:cNvSpPr txBox="1"/>
          <p:nvPr/>
        </p:nvSpPr>
        <p:spPr>
          <a:xfrm>
            <a:off x="395750" y="654425"/>
            <a:ext cx="7224900" cy="4404600"/>
          </a:xfrm>
          <a:prstGeom prst="rect">
            <a:avLst/>
          </a:prstGeom>
          <a:solidFill>
            <a:schemeClr val="lt1"/>
          </a:solidFill>
          <a:ln>
            <a:noFill/>
          </a:ln>
        </p:spPr>
        <p:txBody>
          <a:bodyPr anchorCtr="0" anchor="t" bIns="45700" lIns="91425" spcFirstLastPara="1" rIns="91425" wrap="square" tIns="45700">
            <a:noAutofit/>
          </a:bodyPr>
          <a:lstStyle/>
          <a:p>
            <a:pPr indent="0" lvl="0" marL="457200" marR="0" rtl="0" algn="l">
              <a:spcBef>
                <a:spcPts val="0"/>
              </a:spcBef>
              <a:spcAft>
                <a:spcPts val="0"/>
              </a:spcAft>
              <a:buNone/>
            </a:pPr>
            <a:r>
              <a:rPr b="1" lang="en-GB" sz="2600">
                <a:latin typeface="Calibri"/>
                <a:ea typeface="Calibri"/>
                <a:cs typeface="Calibri"/>
                <a:sym typeface="Calibri"/>
              </a:rPr>
              <a:t>What next?</a:t>
            </a:r>
            <a:endParaRPr b="1" sz="2600">
              <a:latin typeface="Calibri"/>
              <a:ea typeface="Calibri"/>
              <a:cs typeface="Calibri"/>
              <a:sym typeface="Calibri"/>
            </a:endParaRPr>
          </a:p>
          <a:p>
            <a:pPr indent="0" lvl="0" marL="457200" marR="0" rtl="0" algn="l">
              <a:spcBef>
                <a:spcPts val="0"/>
              </a:spcBef>
              <a:spcAft>
                <a:spcPts val="0"/>
              </a:spcAft>
              <a:buNone/>
            </a:pPr>
            <a:r>
              <a:t/>
            </a:r>
            <a:endParaRPr sz="2600">
              <a:solidFill>
                <a:srgbClr val="0000FF"/>
              </a:solidFill>
              <a:latin typeface="Calibri"/>
              <a:ea typeface="Calibri"/>
              <a:cs typeface="Calibri"/>
              <a:sym typeface="Calibri"/>
            </a:endParaRPr>
          </a:p>
          <a:p>
            <a:pPr indent="0" lvl="0" marL="914400" marR="0" rtl="0" algn="l">
              <a:spcBef>
                <a:spcPts val="0"/>
              </a:spcBef>
              <a:spcAft>
                <a:spcPts val="0"/>
              </a:spcAft>
              <a:buNone/>
            </a:pPr>
            <a:r>
              <a:rPr lang="en-GB" sz="2600">
                <a:solidFill>
                  <a:srgbClr val="0000FF"/>
                </a:solidFill>
                <a:latin typeface="Calibri"/>
                <a:ea typeface="Calibri"/>
                <a:cs typeface="Calibri"/>
                <a:sym typeface="Calibri"/>
              </a:rPr>
              <a:t>? How will the pandemic influence teaching/GI pedagogies?</a:t>
            </a:r>
            <a:endParaRPr sz="2600">
              <a:solidFill>
                <a:srgbClr val="0000FF"/>
              </a:solidFill>
              <a:latin typeface="Calibri"/>
              <a:ea typeface="Calibri"/>
              <a:cs typeface="Calibri"/>
              <a:sym typeface="Calibri"/>
            </a:endParaRPr>
          </a:p>
          <a:p>
            <a:pPr indent="0" lvl="0" marL="914400" marR="0" rtl="0" algn="l">
              <a:spcBef>
                <a:spcPts val="0"/>
              </a:spcBef>
              <a:spcAft>
                <a:spcPts val="0"/>
              </a:spcAft>
              <a:buNone/>
            </a:pPr>
            <a:r>
              <a:t/>
            </a:r>
            <a:endParaRPr sz="2600">
              <a:solidFill>
                <a:srgbClr val="0000FF"/>
              </a:solidFill>
              <a:latin typeface="Calibri"/>
              <a:ea typeface="Calibri"/>
              <a:cs typeface="Calibri"/>
              <a:sym typeface="Calibri"/>
            </a:endParaRPr>
          </a:p>
          <a:p>
            <a:pPr indent="0" lvl="0" marL="914400" marR="0" rtl="0" algn="l">
              <a:spcBef>
                <a:spcPts val="0"/>
              </a:spcBef>
              <a:spcAft>
                <a:spcPts val="0"/>
              </a:spcAft>
              <a:buNone/>
            </a:pPr>
            <a:r>
              <a:rPr lang="en-GB" sz="2600">
                <a:solidFill>
                  <a:srgbClr val="0000FF"/>
                </a:solidFill>
                <a:latin typeface="Calibri"/>
                <a:ea typeface="Calibri"/>
                <a:cs typeface="Calibri"/>
                <a:sym typeface="Calibri"/>
              </a:rPr>
              <a:t>? What will the ‘</a:t>
            </a:r>
            <a:r>
              <a:rPr b="1" lang="en-GB" sz="2600">
                <a:solidFill>
                  <a:srgbClr val="0000FF"/>
                </a:solidFill>
                <a:latin typeface="Calibri"/>
                <a:ea typeface="Calibri"/>
                <a:cs typeface="Calibri"/>
                <a:sym typeface="Calibri"/>
              </a:rPr>
              <a:t>new normal</a:t>
            </a:r>
            <a:r>
              <a:rPr lang="en-GB" sz="2600">
                <a:solidFill>
                  <a:srgbClr val="0000FF"/>
                </a:solidFill>
                <a:latin typeface="Calibri"/>
                <a:ea typeface="Calibri"/>
                <a:cs typeface="Calibri"/>
                <a:sym typeface="Calibri"/>
              </a:rPr>
              <a:t>’ look like?</a:t>
            </a:r>
            <a:endParaRPr sz="2600">
              <a:solidFill>
                <a:srgbClr val="0000FF"/>
              </a:solidFill>
              <a:latin typeface="Calibri"/>
              <a:ea typeface="Calibri"/>
              <a:cs typeface="Calibri"/>
              <a:sym typeface="Calibri"/>
            </a:endParaRPr>
          </a:p>
          <a:p>
            <a:pPr indent="0" lvl="0" marL="914400" marR="0" rtl="0" algn="l">
              <a:spcBef>
                <a:spcPts val="0"/>
              </a:spcBef>
              <a:spcAft>
                <a:spcPts val="0"/>
              </a:spcAft>
              <a:buNone/>
            </a:pPr>
            <a:r>
              <a:t/>
            </a:r>
            <a:endParaRPr sz="2600">
              <a:solidFill>
                <a:srgbClr val="0000FF"/>
              </a:solidFill>
              <a:latin typeface="Calibri"/>
              <a:ea typeface="Calibri"/>
              <a:cs typeface="Calibri"/>
              <a:sym typeface="Calibri"/>
            </a:endParaRPr>
          </a:p>
          <a:p>
            <a:pPr indent="0" lvl="0" marL="914400" marR="0" rtl="0" algn="l">
              <a:spcBef>
                <a:spcPts val="0"/>
              </a:spcBef>
              <a:spcAft>
                <a:spcPts val="0"/>
              </a:spcAft>
              <a:buNone/>
            </a:pPr>
            <a:r>
              <a:rPr lang="en-GB" sz="2600">
                <a:solidFill>
                  <a:srgbClr val="0000FF"/>
                </a:solidFill>
                <a:latin typeface="Calibri"/>
                <a:ea typeface="Calibri"/>
                <a:cs typeface="Calibri"/>
                <a:sym typeface="Calibri"/>
              </a:rPr>
              <a:t>Any suggestions?</a:t>
            </a:r>
            <a:endParaRPr sz="2600">
              <a:solidFill>
                <a:srgbClr val="0000FF"/>
              </a:solidFill>
              <a:latin typeface="Calibri"/>
              <a:ea typeface="Calibri"/>
              <a:cs typeface="Calibri"/>
              <a:sym typeface="Calibri"/>
            </a:endParaRPr>
          </a:p>
          <a:p>
            <a:pPr indent="0" lvl="0" marL="457200" marR="0" rtl="0" algn="l">
              <a:spcBef>
                <a:spcPts val="0"/>
              </a:spcBef>
              <a:spcAft>
                <a:spcPts val="0"/>
              </a:spcAft>
              <a:buNone/>
            </a:pPr>
            <a:r>
              <a:t/>
            </a:r>
            <a:endParaRPr sz="2600">
              <a:solidFill>
                <a:schemeClr val="dk1"/>
              </a:solidFill>
              <a:latin typeface="Calibri"/>
              <a:ea typeface="Calibri"/>
              <a:cs typeface="Calibri"/>
              <a:sym typeface="Calibri"/>
            </a:endParaRPr>
          </a:p>
          <a:p>
            <a:pPr indent="0" lvl="0" marL="457200" marR="0" rtl="0" algn="ctr">
              <a:spcBef>
                <a:spcPts val="0"/>
              </a:spcBef>
              <a:spcAft>
                <a:spcPts val="0"/>
              </a:spcAft>
              <a:buNone/>
            </a:pPr>
            <a:r>
              <a:rPr lang="en-GB" sz="2600">
                <a:solidFill>
                  <a:srgbClr val="0000FF"/>
                </a:solidFill>
                <a:latin typeface="Calibri"/>
                <a:ea typeface="Calibri"/>
                <a:cs typeface="Calibri"/>
                <a:sym typeface="Calibri"/>
              </a:rPr>
              <a:t>                                  Thank you!</a:t>
            </a:r>
            <a:endParaRPr sz="2600">
              <a:solidFill>
                <a:srgbClr val="0000FF"/>
              </a:solidFill>
              <a:latin typeface="Calibri"/>
              <a:ea typeface="Calibri"/>
              <a:cs typeface="Calibri"/>
              <a:sym typeface="Calibri"/>
            </a:endParaRPr>
          </a:p>
        </p:txBody>
      </p:sp>
      <p:pic>
        <p:nvPicPr>
          <p:cNvPr descr="C:\Users\10435\AppData\Local\Microsoft\Windows\Temporary Internet Files\Content.Outlook\74QGF024\SM_LogoCrest_InstEducation.jpg" id="308" name="Google Shape;308;gac5e1c9b11_0_68"/>
          <p:cNvPicPr preferRelativeResize="0"/>
          <p:nvPr/>
        </p:nvPicPr>
        <p:blipFill rotWithShape="1">
          <a:blip r:embed="rId3">
            <a:alphaModFix/>
          </a:blip>
          <a:srcRect b="11311" l="10815" r="8107" t="13681"/>
          <a:stretch/>
        </p:blipFill>
        <p:spPr>
          <a:xfrm>
            <a:off x="7167250" y="4197375"/>
            <a:ext cx="1717999" cy="1288500"/>
          </a:xfrm>
          <a:prstGeom prst="rect">
            <a:avLst/>
          </a:prstGeom>
          <a:noFill/>
          <a:ln>
            <a:noFill/>
          </a:ln>
        </p:spPr>
      </p:pic>
      <p:sp>
        <p:nvSpPr>
          <p:cNvPr id="309" name="Google Shape;309;gac5e1c9b11_0_68"/>
          <p:cNvSpPr txBox="1"/>
          <p:nvPr/>
        </p:nvSpPr>
        <p:spPr>
          <a:xfrm>
            <a:off x="424150" y="5325225"/>
            <a:ext cx="3959100" cy="1400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Font typeface="Arial"/>
              <a:buNone/>
            </a:pPr>
            <a:r>
              <a:rPr b="1" lang="en-GB" sz="1800">
                <a:solidFill>
                  <a:schemeClr val="dk1"/>
                </a:solidFill>
                <a:latin typeface="Calibri"/>
                <a:ea typeface="Calibri"/>
                <a:cs typeface="Calibri"/>
                <a:sym typeface="Calibri"/>
              </a:rPr>
              <a:t>Michaela Lindner-Fally</a:t>
            </a:r>
            <a:endParaRPr b="1" sz="18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Font typeface="Arial"/>
              <a:buNone/>
            </a:pPr>
            <a:r>
              <a:rPr lang="en-GB" sz="1800">
                <a:solidFill>
                  <a:schemeClr val="dk1"/>
                </a:solidFill>
                <a:latin typeface="Calibri"/>
                <a:ea typeface="Calibri"/>
                <a:cs typeface="Calibri"/>
                <a:sym typeface="Calibri"/>
              </a:rPr>
              <a:t>Secondary Geography, </a:t>
            </a:r>
            <a:br>
              <a:rPr lang="en-GB" sz="1800">
                <a:solidFill>
                  <a:schemeClr val="dk1"/>
                </a:solidFill>
                <a:latin typeface="Calibri"/>
                <a:ea typeface="Calibri"/>
                <a:cs typeface="Calibri"/>
                <a:sym typeface="Calibri"/>
              </a:rPr>
            </a:br>
            <a:r>
              <a:rPr lang="en-GB" sz="1800">
                <a:solidFill>
                  <a:schemeClr val="dk1"/>
                </a:solidFill>
                <a:latin typeface="Calibri"/>
                <a:ea typeface="Calibri"/>
                <a:cs typeface="Calibri"/>
                <a:sym typeface="Calibri"/>
              </a:rPr>
              <a:t>BORG Oberndorf, AT</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Font typeface="Arial"/>
              <a:buNone/>
            </a:pPr>
            <a:r>
              <a:rPr lang="en-GB" sz="1800">
                <a:solidFill>
                  <a:schemeClr val="dk1"/>
                </a:solidFill>
                <a:latin typeface="Calibri"/>
                <a:ea typeface="Calibri"/>
                <a:cs typeface="Calibri"/>
                <a:sym typeface="Calibri"/>
              </a:rPr>
              <a:t>EUROGEO researcher</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Font typeface="Arial"/>
              <a:buNone/>
            </a:pPr>
            <a:r>
              <a:rPr lang="en-GB">
                <a:solidFill>
                  <a:schemeClr val="dk1"/>
                </a:solidFill>
                <a:latin typeface="Calibri"/>
                <a:ea typeface="Calibri"/>
                <a:cs typeface="Calibri"/>
                <a:sym typeface="Calibri"/>
              </a:rPr>
              <a:t>lindner.michaela@borgoberndorf.at</a:t>
            </a:r>
            <a:endParaRPr/>
          </a:p>
        </p:txBody>
      </p:sp>
      <p:pic>
        <p:nvPicPr>
          <p:cNvPr id="310" name="Google Shape;310;gac5e1c9b11_0_68"/>
          <p:cNvPicPr preferRelativeResize="0"/>
          <p:nvPr/>
        </p:nvPicPr>
        <p:blipFill>
          <a:blip r:embed="rId4">
            <a:alphaModFix/>
          </a:blip>
          <a:stretch>
            <a:fillRect/>
          </a:stretch>
        </p:blipFill>
        <p:spPr>
          <a:xfrm>
            <a:off x="536575" y="4544175"/>
            <a:ext cx="1171575" cy="781050"/>
          </a:xfrm>
          <a:prstGeom prst="rect">
            <a:avLst/>
          </a:prstGeom>
          <a:noFill/>
          <a:ln>
            <a:noFill/>
          </a:ln>
        </p:spPr>
      </p:pic>
      <p:pic>
        <p:nvPicPr>
          <p:cNvPr id="311" name="Google Shape;311;gac5e1c9b11_0_68"/>
          <p:cNvPicPr preferRelativeResize="0"/>
          <p:nvPr/>
        </p:nvPicPr>
        <p:blipFill>
          <a:blip r:embed="rId5">
            <a:alphaModFix/>
          </a:blip>
          <a:stretch>
            <a:fillRect/>
          </a:stretch>
        </p:blipFill>
        <p:spPr>
          <a:xfrm>
            <a:off x="1917900" y="4490850"/>
            <a:ext cx="971600" cy="701541"/>
          </a:xfrm>
          <a:prstGeom prst="rect">
            <a:avLst/>
          </a:prstGeom>
          <a:noFill/>
          <a:ln>
            <a:noFill/>
          </a:ln>
        </p:spPr>
      </p:pic>
      <p:pic>
        <p:nvPicPr>
          <p:cNvPr id="312" name="Google Shape;312;gac5e1c9b11_0_68"/>
          <p:cNvPicPr preferRelativeResize="0"/>
          <p:nvPr/>
        </p:nvPicPr>
        <p:blipFill rotWithShape="1">
          <a:blip r:embed="rId6">
            <a:alphaModFix/>
          </a:blip>
          <a:srcRect b="0" l="0" r="0" t="0"/>
          <a:stretch/>
        </p:blipFill>
        <p:spPr>
          <a:xfrm>
            <a:off x="7913640" y="1393437"/>
            <a:ext cx="971598" cy="197857"/>
          </a:xfrm>
          <a:prstGeom prst="rect">
            <a:avLst/>
          </a:prstGeom>
          <a:noFill/>
          <a:ln>
            <a:noFill/>
          </a:ln>
        </p:spPr>
      </p:pic>
      <p:sp>
        <p:nvSpPr>
          <p:cNvPr id="313" name="Google Shape;313;gac5e1c9b11_0_68"/>
          <p:cNvSpPr txBox="1"/>
          <p:nvPr/>
        </p:nvSpPr>
        <p:spPr>
          <a:xfrm>
            <a:off x="4837925" y="5261925"/>
            <a:ext cx="4114800" cy="1400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GB" sz="1800">
                <a:solidFill>
                  <a:schemeClr val="dk1"/>
                </a:solidFill>
                <a:latin typeface="Calibri"/>
                <a:ea typeface="Calibri"/>
                <a:cs typeface="Calibri"/>
                <a:sym typeface="Calibri"/>
              </a:rPr>
              <a:t>Sophie Wilson</a:t>
            </a:r>
            <a:endParaRPr b="1" sz="1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GB" sz="1800">
                <a:solidFill>
                  <a:schemeClr val="dk1"/>
                </a:solidFill>
                <a:latin typeface="Calibri"/>
                <a:ea typeface="Calibri"/>
                <a:cs typeface="Calibri"/>
                <a:sym typeface="Calibri"/>
              </a:rPr>
              <a:t>Senior Lecturer Secondary Geography,</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GB" sz="1800">
                <a:solidFill>
                  <a:schemeClr val="dk1"/>
                </a:solidFill>
                <a:latin typeface="Calibri"/>
                <a:ea typeface="Calibri"/>
                <a:cs typeface="Calibri"/>
                <a:sym typeface="Calibri"/>
              </a:rPr>
              <a:t>Institute of Education,St Mary’s University, </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GB" sz="1800">
                <a:solidFill>
                  <a:schemeClr val="dk1"/>
                </a:solidFill>
                <a:latin typeface="Calibri"/>
                <a:ea typeface="Calibri"/>
                <a:cs typeface="Calibri"/>
                <a:sym typeface="Calibri"/>
              </a:rPr>
              <a:t>Twickenham, London. TW1 4SX. </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GB">
                <a:solidFill>
                  <a:schemeClr val="dk1"/>
                </a:solidFill>
                <a:latin typeface="Calibri"/>
                <a:ea typeface="Calibri"/>
                <a:cs typeface="Calibri"/>
                <a:sym typeface="Calibri"/>
              </a:rPr>
              <a:t>sophie.wilson@stmarys.ac.uk </a:t>
            </a:r>
            <a:endParaRPr sz="1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gac5e1c9b11_0_29"/>
          <p:cNvSpPr txBox="1"/>
          <p:nvPr>
            <p:ph idx="1" type="subTitle"/>
          </p:nvPr>
        </p:nvSpPr>
        <p:spPr>
          <a:xfrm>
            <a:off x="1371600" y="3886200"/>
            <a:ext cx="6400800" cy="1752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t/>
            </a:r>
            <a:endParaRPr/>
          </a:p>
        </p:txBody>
      </p:sp>
      <p:sp>
        <p:nvSpPr>
          <p:cNvPr id="192" name="Google Shape;192;gac5e1c9b11_0_29"/>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93" name="Google Shape;193;gac5e1c9b11_0_29"/>
          <p:cNvSpPr txBox="1"/>
          <p:nvPr/>
        </p:nvSpPr>
        <p:spPr>
          <a:xfrm>
            <a:off x="537494" y="875174"/>
            <a:ext cx="69438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800"/>
              <a:t>Contents</a:t>
            </a:r>
            <a:r>
              <a:rPr b="1" lang="en-GB" sz="2800"/>
              <a:t> </a:t>
            </a:r>
            <a:endParaRPr/>
          </a:p>
        </p:txBody>
      </p:sp>
      <p:sp>
        <p:nvSpPr>
          <p:cNvPr id="194" name="Google Shape;194;gac5e1c9b11_0_29"/>
          <p:cNvSpPr txBox="1"/>
          <p:nvPr/>
        </p:nvSpPr>
        <p:spPr>
          <a:xfrm>
            <a:off x="571275" y="1427175"/>
            <a:ext cx="7752600" cy="4423800"/>
          </a:xfrm>
          <a:prstGeom prst="rect">
            <a:avLst/>
          </a:prstGeom>
          <a:solidFill>
            <a:srgbClr val="FFFFFF"/>
          </a:solidFill>
          <a:ln>
            <a:noFill/>
          </a:ln>
        </p:spPr>
        <p:txBody>
          <a:bodyPr anchorCtr="0" anchor="t" bIns="45700" lIns="91425" spcFirstLastPara="1" rIns="91425" wrap="square" tIns="45700">
            <a:noAutofit/>
          </a:bodyPr>
          <a:lstStyle/>
          <a:p>
            <a:pPr indent="-381000" lvl="0" marL="457200" rtl="0" algn="l">
              <a:spcBef>
                <a:spcPts val="0"/>
              </a:spcBef>
              <a:spcAft>
                <a:spcPts val="0"/>
              </a:spcAft>
              <a:buClr>
                <a:schemeClr val="dk1"/>
              </a:buClr>
              <a:buSzPts val="2400"/>
              <a:buFont typeface="Calibri"/>
              <a:buChar char="●"/>
            </a:pPr>
            <a:r>
              <a:rPr b="1" lang="en-GB" sz="2400">
                <a:latin typeface="Calibri"/>
                <a:ea typeface="Calibri"/>
                <a:cs typeface="Calibri"/>
                <a:sym typeface="Calibri"/>
              </a:rPr>
              <a:t>About the project</a:t>
            </a:r>
            <a:endParaRPr b="1" sz="2400">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b="1" lang="en-GB" sz="2400">
                <a:latin typeface="Calibri"/>
                <a:ea typeface="Calibri"/>
                <a:cs typeface="Calibri"/>
                <a:sym typeface="Calibri"/>
              </a:rPr>
              <a:t>Innovative Pedagogical Model for Teaching with GIS</a:t>
            </a:r>
            <a:endParaRPr b="1" sz="2400">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b="1" lang="en-GB" sz="2400">
                <a:latin typeface="Calibri"/>
                <a:ea typeface="Calibri"/>
                <a:cs typeface="Calibri"/>
                <a:sym typeface="Calibri"/>
              </a:rPr>
              <a:t>Toolkit of innovative pedagogical approaches to teaching with GIS</a:t>
            </a:r>
            <a:endParaRPr b="1" sz="2400">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b="1" lang="en-GB" sz="2400">
                <a:latin typeface="Calibri"/>
                <a:ea typeface="Calibri"/>
                <a:cs typeface="Calibri"/>
                <a:sym typeface="Calibri"/>
              </a:rPr>
              <a:t>Teacher training course with innovative pedagogical approaches to teaching with GIS</a:t>
            </a:r>
            <a:endParaRPr b="1" sz="2400">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b="1" lang="en-GB" sz="2400">
                <a:latin typeface="Calibri"/>
                <a:ea typeface="Calibri"/>
                <a:cs typeface="Calibri"/>
                <a:sym typeface="Calibri"/>
              </a:rPr>
              <a:t>Case studies and digital exhibition of outcomes and findings</a:t>
            </a:r>
            <a:endParaRPr b="1" sz="2400">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b="1" lang="en-GB" sz="2400">
                <a:latin typeface="Calibri"/>
                <a:ea typeface="Calibri"/>
                <a:cs typeface="Calibri"/>
                <a:sym typeface="Calibri"/>
              </a:rPr>
              <a:t>Further discussion</a:t>
            </a:r>
            <a:endParaRPr b="1" sz="2400">
              <a:latin typeface="Calibri"/>
              <a:ea typeface="Calibri"/>
              <a:cs typeface="Calibri"/>
              <a:sym typeface="Calibri"/>
            </a:endParaRPr>
          </a:p>
        </p:txBody>
      </p:sp>
      <p:pic>
        <p:nvPicPr>
          <p:cNvPr id="195" name="Google Shape;195;gac5e1c9b11_0_29"/>
          <p:cNvPicPr preferRelativeResize="0"/>
          <p:nvPr/>
        </p:nvPicPr>
        <p:blipFill>
          <a:blip r:embed="rId3">
            <a:alphaModFix/>
          </a:blip>
          <a:stretch>
            <a:fillRect/>
          </a:stretch>
        </p:blipFill>
        <p:spPr>
          <a:xfrm>
            <a:off x="7690975" y="309250"/>
            <a:ext cx="1242900" cy="1135175"/>
          </a:xfrm>
          <a:prstGeom prst="rect">
            <a:avLst/>
          </a:prstGeom>
          <a:noFill/>
          <a:ln>
            <a:noFill/>
          </a:ln>
        </p:spPr>
      </p:pic>
      <p:pic>
        <p:nvPicPr>
          <p:cNvPr id="196" name="Google Shape;196;gac5e1c9b11_0_29"/>
          <p:cNvPicPr preferRelativeResize="0"/>
          <p:nvPr/>
        </p:nvPicPr>
        <p:blipFill>
          <a:blip r:embed="rId3">
            <a:alphaModFix/>
          </a:blip>
          <a:stretch>
            <a:fillRect/>
          </a:stretch>
        </p:blipFill>
        <p:spPr>
          <a:xfrm>
            <a:off x="666875" y="1584950"/>
            <a:ext cx="239475" cy="218725"/>
          </a:xfrm>
          <a:prstGeom prst="rect">
            <a:avLst/>
          </a:prstGeom>
          <a:noFill/>
          <a:ln>
            <a:noFill/>
          </a:ln>
        </p:spPr>
      </p:pic>
      <p:pic>
        <p:nvPicPr>
          <p:cNvPr id="197" name="Google Shape;197;gac5e1c9b11_0_29"/>
          <p:cNvPicPr preferRelativeResize="0"/>
          <p:nvPr/>
        </p:nvPicPr>
        <p:blipFill>
          <a:blip r:embed="rId3">
            <a:alphaModFix/>
          </a:blip>
          <a:stretch>
            <a:fillRect/>
          </a:stretch>
        </p:blipFill>
        <p:spPr>
          <a:xfrm>
            <a:off x="666875" y="1889750"/>
            <a:ext cx="239475" cy="218725"/>
          </a:xfrm>
          <a:prstGeom prst="rect">
            <a:avLst/>
          </a:prstGeom>
          <a:noFill/>
          <a:ln>
            <a:noFill/>
          </a:ln>
        </p:spPr>
      </p:pic>
      <p:pic>
        <p:nvPicPr>
          <p:cNvPr id="198" name="Google Shape;198;gac5e1c9b11_0_29"/>
          <p:cNvPicPr preferRelativeResize="0"/>
          <p:nvPr/>
        </p:nvPicPr>
        <p:blipFill>
          <a:blip r:embed="rId3">
            <a:alphaModFix/>
          </a:blip>
          <a:stretch>
            <a:fillRect/>
          </a:stretch>
        </p:blipFill>
        <p:spPr>
          <a:xfrm>
            <a:off x="666875" y="2260875"/>
            <a:ext cx="239475" cy="218725"/>
          </a:xfrm>
          <a:prstGeom prst="rect">
            <a:avLst/>
          </a:prstGeom>
          <a:noFill/>
          <a:ln>
            <a:noFill/>
          </a:ln>
        </p:spPr>
      </p:pic>
      <p:pic>
        <p:nvPicPr>
          <p:cNvPr id="199" name="Google Shape;199;gac5e1c9b11_0_29"/>
          <p:cNvPicPr preferRelativeResize="0"/>
          <p:nvPr/>
        </p:nvPicPr>
        <p:blipFill>
          <a:blip r:embed="rId3">
            <a:alphaModFix/>
          </a:blip>
          <a:stretch>
            <a:fillRect/>
          </a:stretch>
        </p:blipFill>
        <p:spPr>
          <a:xfrm>
            <a:off x="666875" y="2993250"/>
            <a:ext cx="239475" cy="218725"/>
          </a:xfrm>
          <a:prstGeom prst="rect">
            <a:avLst/>
          </a:prstGeom>
          <a:noFill/>
          <a:ln>
            <a:noFill/>
          </a:ln>
        </p:spPr>
      </p:pic>
      <p:pic>
        <p:nvPicPr>
          <p:cNvPr id="200" name="Google Shape;200;gac5e1c9b11_0_29"/>
          <p:cNvPicPr preferRelativeResize="0"/>
          <p:nvPr/>
        </p:nvPicPr>
        <p:blipFill>
          <a:blip r:embed="rId3">
            <a:alphaModFix/>
          </a:blip>
          <a:stretch>
            <a:fillRect/>
          </a:stretch>
        </p:blipFill>
        <p:spPr>
          <a:xfrm>
            <a:off x="666875" y="3735500"/>
            <a:ext cx="239475" cy="218725"/>
          </a:xfrm>
          <a:prstGeom prst="rect">
            <a:avLst/>
          </a:prstGeom>
          <a:noFill/>
          <a:ln>
            <a:noFill/>
          </a:ln>
        </p:spPr>
      </p:pic>
      <p:pic>
        <p:nvPicPr>
          <p:cNvPr id="201" name="Google Shape;201;gac5e1c9b11_0_29"/>
          <p:cNvPicPr preferRelativeResize="0"/>
          <p:nvPr/>
        </p:nvPicPr>
        <p:blipFill>
          <a:blip r:embed="rId3">
            <a:alphaModFix/>
          </a:blip>
          <a:stretch>
            <a:fillRect/>
          </a:stretch>
        </p:blipFill>
        <p:spPr>
          <a:xfrm>
            <a:off x="666875" y="4477750"/>
            <a:ext cx="239475" cy="218725"/>
          </a:xfrm>
          <a:prstGeom prst="rect">
            <a:avLst/>
          </a:prstGeom>
          <a:noFill/>
          <a:ln>
            <a:noFill/>
          </a:ln>
        </p:spPr>
      </p:pic>
      <p:pic>
        <p:nvPicPr>
          <p:cNvPr id="202" name="Google Shape;202;gac5e1c9b11_0_29"/>
          <p:cNvPicPr preferRelativeResize="0"/>
          <p:nvPr/>
        </p:nvPicPr>
        <p:blipFill rotWithShape="1">
          <a:blip r:embed="rId4">
            <a:alphaModFix/>
          </a:blip>
          <a:srcRect b="0" l="0" r="0" t="0"/>
          <a:stretch/>
        </p:blipFill>
        <p:spPr>
          <a:xfrm>
            <a:off x="-862600" y="5289550"/>
            <a:ext cx="2133660" cy="1600225"/>
          </a:xfrm>
          <a:prstGeom prst="rect">
            <a:avLst/>
          </a:prstGeom>
          <a:noFill/>
          <a:ln>
            <a:noFill/>
          </a:ln>
        </p:spPr>
      </p:pic>
      <p:pic>
        <p:nvPicPr>
          <p:cNvPr id="203" name="Google Shape;203;gac5e1c9b11_0_29"/>
          <p:cNvPicPr preferRelativeResize="0"/>
          <p:nvPr/>
        </p:nvPicPr>
        <p:blipFill rotWithShape="1">
          <a:blip r:embed="rId5">
            <a:alphaModFix/>
          </a:blip>
          <a:srcRect b="11447" l="0" r="0" t="27040"/>
          <a:stretch/>
        </p:blipFill>
        <p:spPr>
          <a:xfrm>
            <a:off x="813300" y="5289550"/>
            <a:ext cx="3468625" cy="1600225"/>
          </a:xfrm>
          <a:prstGeom prst="rect">
            <a:avLst/>
          </a:prstGeom>
          <a:noFill/>
          <a:ln>
            <a:noFill/>
          </a:ln>
        </p:spPr>
      </p:pic>
      <p:pic>
        <p:nvPicPr>
          <p:cNvPr id="204" name="Google Shape;204;gac5e1c9b11_0_29"/>
          <p:cNvPicPr preferRelativeResize="0"/>
          <p:nvPr/>
        </p:nvPicPr>
        <p:blipFill rotWithShape="1">
          <a:blip r:embed="rId6">
            <a:alphaModFix/>
          </a:blip>
          <a:srcRect b="14942" l="0" r="0" t="18288"/>
          <a:stretch/>
        </p:blipFill>
        <p:spPr>
          <a:xfrm>
            <a:off x="5975849" y="5289550"/>
            <a:ext cx="3195450" cy="1600225"/>
          </a:xfrm>
          <a:prstGeom prst="rect">
            <a:avLst/>
          </a:prstGeom>
          <a:noFill/>
          <a:ln>
            <a:noFill/>
          </a:ln>
        </p:spPr>
      </p:pic>
      <p:pic>
        <p:nvPicPr>
          <p:cNvPr id="205" name="Google Shape;205;gac5e1c9b11_0_29"/>
          <p:cNvPicPr preferRelativeResize="0"/>
          <p:nvPr/>
        </p:nvPicPr>
        <p:blipFill rotWithShape="1">
          <a:blip r:embed="rId7">
            <a:alphaModFix/>
          </a:blip>
          <a:srcRect b="0" l="0" r="0" t="0"/>
          <a:stretch/>
        </p:blipFill>
        <p:spPr>
          <a:xfrm>
            <a:off x="4049873" y="5289552"/>
            <a:ext cx="2133600" cy="1600216"/>
          </a:xfrm>
          <a:prstGeom prst="rect">
            <a:avLst/>
          </a:prstGeom>
          <a:noFill/>
          <a:ln>
            <a:noFill/>
          </a:ln>
        </p:spPr>
      </p:pic>
      <p:pic>
        <p:nvPicPr>
          <p:cNvPr id="206" name="Google Shape;206;gac5e1c9b11_0_29"/>
          <p:cNvPicPr preferRelativeResize="0"/>
          <p:nvPr/>
        </p:nvPicPr>
        <p:blipFill rotWithShape="1">
          <a:blip r:embed="rId8">
            <a:alphaModFix/>
          </a:blip>
          <a:srcRect b="0" l="0" r="0" t="0"/>
          <a:stretch/>
        </p:blipFill>
        <p:spPr>
          <a:xfrm>
            <a:off x="7983190" y="1462962"/>
            <a:ext cx="971598" cy="1978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descr="logo" id="212" name="Google Shape;212;p2"/>
          <p:cNvSpPr/>
          <p:nvPr/>
        </p:nvSpPr>
        <p:spPr>
          <a:xfrm>
            <a:off x="4499992" y="-91008"/>
            <a:ext cx="1800200" cy="18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2"/>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14" name="Google Shape;214;p2"/>
          <p:cNvPicPr preferRelativeResize="0"/>
          <p:nvPr/>
        </p:nvPicPr>
        <p:blipFill rotWithShape="1">
          <a:blip r:embed="rId3">
            <a:alphaModFix/>
          </a:blip>
          <a:srcRect b="0" l="0" r="0" t="10475"/>
          <a:stretch/>
        </p:blipFill>
        <p:spPr>
          <a:xfrm>
            <a:off x="4611390" y="3113803"/>
            <a:ext cx="4343399" cy="2592288"/>
          </a:xfrm>
          <a:prstGeom prst="rect">
            <a:avLst/>
          </a:prstGeom>
          <a:noFill/>
          <a:ln>
            <a:noFill/>
          </a:ln>
        </p:spPr>
      </p:pic>
      <p:pic>
        <p:nvPicPr>
          <p:cNvPr id="215" name="Google Shape;215;p2"/>
          <p:cNvPicPr preferRelativeResize="0"/>
          <p:nvPr/>
        </p:nvPicPr>
        <p:blipFill rotWithShape="1">
          <a:blip r:embed="rId4">
            <a:alphaModFix/>
          </a:blip>
          <a:srcRect b="0" l="0" r="0" t="0"/>
          <a:stretch/>
        </p:blipFill>
        <p:spPr>
          <a:xfrm>
            <a:off x="4373430" y="4967142"/>
            <a:ext cx="2413635" cy="1809750"/>
          </a:xfrm>
          <a:prstGeom prst="rect">
            <a:avLst/>
          </a:prstGeom>
          <a:noFill/>
          <a:ln>
            <a:noFill/>
          </a:ln>
        </p:spPr>
      </p:pic>
      <p:pic>
        <p:nvPicPr>
          <p:cNvPr id="216" name="Google Shape;216;p2"/>
          <p:cNvPicPr preferRelativeResize="0"/>
          <p:nvPr/>
        </p:nvPicPr>
        <p:blipFill rotWithShape="1">
          <a:blip r:embed="rId5">
            <a:alphaModFix/>
          </a:blip>
          <a:srcRect b="0" l="0" r="0" t="0"/>
          <a:stretch/>
        </p:blipFill>
        <p:spPr>
          <a:xfrm>
            <a:off x="6762748" y="4991907"/>
            <a:ext cx="2381250" cy="1784985"/>
          </a:xfrm>
          <a:prstGeom prst="rect">
            <a:avLst/>
          </a:prstGeom>
          <a:noFill/>
          <a:ln>
            <a:noFill/>
          </a:ln>
        </p:spPr>
      </p:pic>
      <p:sp>
        <p:nvSpPr>
          <p:cNvPr id="217" name="Google Shape;217;p2"/>
          <p:cNvSpPr txBox="1"/>
          <p:nvPr/>
        </p:nvSpPr>
        <p:spPr>
          <a:xfrm>
            <a:off x="114074" y="1251425"/>
            <a:ext cx="7239900" cy="1077000"/>
          </a:xfrm>
          <a:prstGeom prst="rect">
            <a:avLst/>
          </a:prstGeom>
          <a:solidFill>
            <a:srgbClr val="FFFFFF"/>
          </a:solidFill>
          <a:ln>
            <a:noFill/>
          </a:ln>
        </p:spPr>
        <p:txBody>
          <a:bodyPr anchorCtr="0" anchor="t" bIns="45700" lIns="91425" spcFirstLastPara="1" rIns="91425" wrap="square" tIns="45700">
            <a:spAutoFit/>
          </a:bodyPr>
          <a:lstStyle/>
          <a:p>
            <a:pPr indent="-381000" lvl="0" marL="457200" rtl="0" algn="just">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B</a:t>
            </a:r>
            <a:r>
              <a:rPr lang="en-GB" sz="2400">
                <a:solidFill>
                  <a:schemeClr val="dk1"/>
                </a:solidFill>
                <a:latin typeface="Calibri"/>
                <a:ea typeface="Calibri"/>
                <a:cs typeface="Calibri"/>
                <a:sym typeface="Calibri"/>
              </a:rPr>
              <a:t>uilds on GI-Learner E+ project (2015-2018)</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Project aim: Development of </a:t>
            </a:r>
            <a:r>
              <a:rPr lang="en-GB" sz="2400">
                <a:solidFill>
                  <a:schemeClr val="hlink"/>
                </a:solidFill>
                <a:latin typeface="Calibri"/>
                <a:ea typeface="Calibri"/>
                <a:cs typeface="Calibri"/>
                <a:sym typeface="Calibri"/>
              </a:rPr>
              <a:t>Pedagogies</a:t>
            </a:r>
            <a:r>
              <a:rPr lang="en-GB" sz="2400">
                <a:solidFill>
                  <a:schemeClr val="dk1"/>
                </a:solidFill>
                <a:latin typeface="Calibri"/>
                <a:ea typeface="Calibri"/>
                <a:cs typeface="Calibri"/>
                <a:sym typeface="Calibri"/>
              </a:rPr>
              <a:t> and </a:t>
            </a:r>
            <a:r>
              <a:rPr lang="en-GB" sz="2400">
                <a:solidFill>
                  <a:schemeClr val="hlink"/>
                </a:solidFill>
                <a:latin typeface="Calibri"/>
                <a:ea typeface="Calibri"/>
                <a:cs typeface="Calibri"/>
                <a:sym typeface="Calibri"/>
              </a:rPr>
              <a:t>Teacher Training materials for Early Career and Trainee Teachers</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E+ project 2019-2022</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6 Partner institutions including </a:t>
            </a:r>
            <a:br>
              <a:rPr lang="en-GB" sz="2400">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experts from</a:t>
            </a:r>
            <a:r>
              <a:rPr lang="en-GB" sz="2400">
                <a:latin typeface="Calibri"/>
                <a:ea typeface="Calibri"/>
                <a:cs typeface="Calibri"/>
                <a:sym typeface="Calibri"/>
              </a:rPr>
              <a:t> Belgium, Spain, </a:t>
            </a:r>
            <a:br>
              <a:rPr lang="en-GB" sz="2400">
                <a:latin typeface="Calibri"/>
                <a:ea typeface="Calibri"/>
                <a:cs typeface="Calibri"/>
                <a:sym typeface="Calibri"/>
              </a:rPr>
            </a:br>
            <a:r>
              <a:rPr lang="en-GB" sz="2400">
                <a:latin typeface="Calibri"/>
                <a:ea typeface="Calibri"/>
                <a:cs typeface="Calibri"/>
                <a:sym typeface="Calibri"/>
              </a:rPr>
              <a:t>Romania, Austria, UK</a:t>
            </a:r>
            <a:endParaRPr sz="2400">
              <a:latin typeface="Calibri"/>
              <a:ea typeface="Calibri"/>
              <a:cs typeface="Calibri"/>
              <a:sym typeface="Calibri"/>
            </a:endParaRPr>
          </a:p>
        </p:txBody>
      </p:sp>
      <p:pic>
        <p:nvPicPr>
          <p:cNvPr id="218" name="Google Shape;218;p2"/>
          <p:cNvPicPr preferRelativeResize="0"/>
          <p:nvPr/>
        </p:nvPicPr>
        <p:blipFill rotWithShape="1">
          <a:blip r:embed="rId6">
            <a:alphaModFix/>
          </a:blip>
          <a:srcRect b="7813" l="0" r="0" t="0"/>
          <a:stretch/>
        </p:blipFill>
        <p:spPr>
          <a:xfrm>
            <a:off x="165055" y="6196366"/>
            <a:ext cx="1988618" cy="560751"/>
          </a:xfrm>
          <a:prstGeom prst="rect">
            <a:avLst/>
          </a:prstGeom>
          <a:noFill/>
          <a:ln>
            <a:noFill/>
          </a:ln>
        </p:spPr>
      </p:pic>
      <p:sp>
        <p:nvSpPr>
          <p:cNvPr id="219" name="Google Shape;219;p2"/>
          <p:cNvSpPr txBox="1"/>
          <p:nvPr/>
        </p:nvSpPr>
        <p:spPr>
          <a:xfrm>
            <a:off x="339325" y="4264075"/>
            <a:ext cx="3905700" cy="199560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rgbClr val="FF0000"/>
                </a:solidFill>
                <a:latin typeface="Calibri"/>
                <a:ea typeface="Calibri"/>
                <a:cs typeface="Calibri"/>
                <a:sym typeface="Calibri"/>
              </a:rPr>
              <a:t>3 Universities: </a:t>
            </a:r>
            <a:endParaRPr sz="1600"/>
          </a:p>
          <a:p>
            <a:pPr indent="-298450" lvl="1" marL="742950" marR="0" rtl="0" algn="l">
              <a:spcBef>
                <a:spcPts val="0"/>
              </a:spcBef>
              <a:spcAft>
                <a:spcPts val="0"/>
              </a:spcAft>
              <a:buClr>
                <a:srgbClr val="00B050"/>
              </a:buClr>
              <a:buSzPts val="1400"/>
              <a:buFont typeface="Noto Sans Symbols"/>
              <a:buChar char="▪"/>
            </a:pPr>
            <a:r>
              <a:rPr b="0" i="0" lang="en-GB" u="none" cap="none" strike="noStrike">
                <a:solidFill>
                  <a:srgbClr val="00B050"/>
                </a:solidFill>
                <a:latin typeface="Calibri"/>
                <a:ea typeface="Calibri"/>
                <a:cs typeface="Calibri"/>
                <a:sym typeface="Calibri"/>
              </a:rPr>
              <a:t>St Mary’s University</a:t>
            </a:r>
            <a:endParaRPr sz="1600"/>
          </a:p>
          <a:p>
            <a:pPr indent="-298450" lvl="1" marL="742950" marR="0" rtl="0" algn="l">
              <a:spcBef>
                <a:spcPts val="0"/>
              </a:spcBef>
              <a:spcAft>
                <a:spcPts val="0"/>
              </a:spcAft>
              <a:buClr>
                <a:srgbClr val="00B050"/>
              </a:buClr>
              <a:buSzPts val="1400"/>
              <a:buFont typeface="Noto Sans Symbols"/>
              <a:buChar char="▪"/>
            </a:pPr>
            <a:r>
              <a:rPr b="0" i="0" lang="en-GB" u="none" cap="none" strike="noStrike">
                <a:solidFill>
                  <a:srgbClr val="00B050"/>
                </a:solidFill>
                <a:latin typeface="Calibri"/>
                <a:ea typeface="Calibri"/>
                <a:cs typeface="Calibri"/>
                <a:sym typeface="Calibri"/>
              </a:rPr>
              <a:t>Ugent, </a:t>
            </a:r>
            <a:endParaRPr sz="1600"/>
          </a:p>
          <a:p>
            <a:pPr indent="-298450" lvl="1" marL="742950" marR="0" rtl="0" algn="l">
              <a:spcBef>
                <a:spcPts val="0"/>
              </a:spcBef>
              <a:spcAft>
                <a:spcPts val="0"/>
              </a:spcAft>
              <a:buClr>
                <a:srgbClr val="00B050"/>
              </a:buClr>
              <a:buSzPts val="1400"/>
              <a:buFont typeface="Noto Sans Symbols"/>
              <a:buChar char="▪"/>
            </a:pPr>
            <a:r>
              <a:rPr b="0" i="0" lang="en-GB" u="none" cap="none" strike="noStrike">
                <a:solidFill>
                  <a:srgbClr val="00B050"/>
                </a:solidFill>
                <a:latin typeface="Calibri"/>
                <a:ea typeface="Calibri"/>
                <a:cs typeface="Calibri"/>
                <a:sym typeface="Calibri"/>
              </a:rPr>
              <a:t>UNED (Madrid) </a:t>
            </a:r>
            <a:endParaRPr b="0" i="0" u="none" cap="none" strike="noStrike">
              <a:solidFill>
                <a:srgbClr val="00B050"/>
              </a:solidFill>
              <a:latin typeface="Calibri"/>
              <a:ea typeface="Calibri"/>
              <a:cs typeface="Calibri"/>
              <a:sym typeface="Calibri"/>
            </a:endParaRPr>
          </a:p>
          <a:p>
            <a:pPr indent="0" lvl="0" marL="0" marR="0" rtl="0" algn="l">
              <a:spcBef>
                <a:spcPts val="0"/>
              </a:spcBef>
              <a:spcAft>
                <a:spcPts val="0"/>
              </a:spcAft>
              <a:buNone/>
            </a:pPr>
            <a:r>
              <a:rPr lang="en-GB">
                <a:solidFill>
                  <a:srgbClr val="FF0000"/>
                </a:solidFill>
                <a:latin typeface="Calibri"/>
                <a:ea typeface="Calibri"/>
                <a:cs typeface="Calibri"/>
                <a:sym typeface="Calibri"/>
              </a:rPr>
              <a:t>2 Secondary schools </a:t>
            </a:r>
            <a:endParaRPr sz="1600"/>
          </a:p>
          <a:p>
            <a:pPr indent="-298450" lvl="1" marL="742950" marR="0" rtl="0" algn="l">
              <a:spcBef>
                <a:spcPts val="0"/>
              </a:spcBef>
              <a:spcAft>
                <a:spcPts val="0"/>
              </a:spcAft>
              <a:buClr>
                <a:srgbClr val="00B050"/>
              </a:buClr>
              <a:buSzPts val="1400"/>
              <a:buFont typeface="Noto Sans Symbols"/>
              <a:buChar char="▪"/>
            </a:pPr>
            <a:r>
              <a:rPr b="0" i="0" lang="en-GB" u="none" cap="none" strike="noStrike">
                <a:solidFill>
                  <a:srgbClr val="00B050"/>
                </a:solidFill>
                <a:latin typeface="Calibri"/>
                <a:ea typeface="Calibri"/>
                <a:cs typeface="Calibri"/>
                <a:sym typeface="Calibri"/>
              </a:rPr>
              <a:t>Liceul Teoretic "Dimitrie Cantemir" Iasi</a:t>
            </a:r>
            <a:endParaRPr sz="1600"/>
          </a:p>
          <a:p>
            <a:pPr indent="-298450" lvl="1" marL="742950" marR="0" rtl="0" algn="l">
              <a:spcBef>
                <a:spcPts val="0"/>
              </a:spcBef>
              <a:spcAft>
                <a:spcPts val="0"/>
              </a:spcAft>
              <a:buClr>
                <a:srgbClr val="00B050"/>
              </a:buClr>
              <a:buSzPts val="1400"/>
              <a:buFont typeface="Noto Sans Symbols"/>
              <a:buChar char="▪"/>
            </a:pPr>
            <a:r>
              <a:rPr b="0" i="0" lang="en-GB" u="none" cap="none" strike="noStrike">
                <a:solidFill>
                  <a:srgbClr val="00B050"/>
                </a:solidFill>
                <a:latin typeface="Calibri"/>
                <a:ea typeface="Calibri"/>
                <a:cs typeface="Calibri"/>
                <a:sym typeface="Calibri"/>
              </a:rPr>
              <a:t>The Kings School, Ely</a:t>
            </a:r>
            <a:endParaRPr b="0" i="0" u="none" cap="none" strike="noStrike">
              <a:solidFill>
                <a:srgbClr val="00B050"/>
              </a:solidFill>
              <a:latin typeface="Calibri"/>
              <a:ea typeface="Calibri"/>
              <a:cs typeface="Calibri"/>
              <a:sym typeface="Calibri"/>
            </a:endParaRPr>
          </a:p>
          <a:p>
            <a:pPr indent="0" lvl="0" marL="0" marR="0" rtl="0" algn="l">
              <a:spcBef>
                <a:spcPts val="0"/>
              </a:spcBef>
              <a:spcAft>
                <a:spcPts val="0"/>
              </a:spcAft>
              <a:buNone/>
            </a:pPr>
            <a:r>
              <a:rPr lang="en-GB">
                <a:solidFill>
                  <a:srgbClr val="FF0000"/>
                </a:solidFill>
                <a:latin typeface="Calibri"/>
                <a:ea typeface="Calibri"/>
                <a:cs typeface="Calibri"/>
                <a:sym typeface="Calibri"/>
              </a:rPr>
              <a:t>Professional Subject Association</a:t>
            </a:r>
            <a:endParaRPr sz="1600"/>
          </a:p>
          <a:p>
            <a:pPr indent="-298450" lvl="1" marL="742950" marR="0" rtl="0" algn="l">
              <a:spcBef>
                <a:spcPts val="0"/>
              </a:spcBef>
              <a:spcAft>
                <a:spcPts val="0"/>
              </a:spcAft>
              <a:buClr>
                <a:srgbClr val="00B050"/>
              </a:buClr>
              <a:buSzPts val="1400"/>
              <a:buFont typeface="Noto Sans Symbols"/>
              <a:buChar char="▪"/>
            </a:pPr>
            <a:r>
              <a:rPr b="0" i="0" lang="en-GB" u="none" cap="none" strike="noStrike">
                <a:solidFill>
                  <a:srgbClr val="00B050"/>
                </a:solidFill>
                <a:latin typeface="Calibri"/>
                <a:ea typeface="Calibri"/>
                <a:cs typeface="Calibri"/>
                <a:sym typeface="Calibri"/>
              </a:rPr>
              <a:t>EUROGEO</a:t>
            </a:r>
            <a:r>
              <a:rPr b="0" i="0" lang="en-GB" u="none" cap="none" strike="noStrike">
                <a:solidFill>
                  <a:schemeClr val="dk1"/>
                </a:solidFill>
                <a:latin typeface="Calibri"/>
                <a:ea typeface="Calibri"/>
                <a:cs typeface="Calibri"/>
                <a:sym typeface="Calibri"/>
              </a:rPr>
              <a:t> </a:t>
            </a:r>
            <a:endParaRPr b="0" i="0" u="none" cap="none" strike="noStrike">
              <a:solidFill>
                <a:srgbClr val="00B050"/>
              </a:solidFill>
              <a:latin typeface="Calibri"/>
              <a:ea typeface="Calibri"/>
              <a:cs typeface="Calibri"/>
              <a:sym typeface="Calibri"/>
            </a:endParaRPr>
          </a:p>
        </p:txBody>
      </p:sp>
      <p:pic>
        <p:nvPicPr>
          <p:cNvPr id="220" name="Google Shape;220;p2"/>
          <p:cNvPicPr preferRelativeResize="0"/>
          <p:nvPr/>
        </p:nvPicPr>
        <p:blipFill rotWithShape="1">
          <a:blip r:embed="rId7">
            <a:alphaModFix/>
          </a:blip>
          <a:srcRect b="0" l="0" r="0" t="0"/>
          <a:stretch/>
        </p:blipFill>
        <p:spPr>
          <a:xfrm>
            <a:off x="7983190" y="1462962"/>
            <a:ext cx="971598" cy="197857"/>
          </a:xfrm>
          <a:prstGeom prst="rect">
            <a:avLst/>
          </a:prstGeom>
          <a:noFill/>
          <a:ln>
            <a:noFill/>
          </a:ln>
        </p:spPr>
      </p:pic>
      <p:sp>
        <p:nvSpPr>
          <p:cNvPr id="221" name="Google Shape;221;p2"/>
          <p:cNvSpPr txBox="1"/>
          <p:nvPr/>
        </p:nvSpPr>
        <p:spPr>
          <a:xfrm>
            <a:off x="4299125" y="4817250"/>
            <a:ext cx="5001300" cy="46590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rgbClr val="0000FF"/>
                </a:solidFill>
                <a:latin typeface="Calibri"/>
                <a:ea typeface="Calibri"/>
                <a:cs typeface="Calibri"/>
                <a:sym typeface="Calibri"/>
              </a:rPr>
              <a:t>K</a:t>
            </a:r>
            <a:r>
              <a:rPr b="1" lang="en-GB" sz="2100">
                <a:solidFill>
                  <a:srgbClr val="0000FF"/>
                </a:solidFill>
                <a:latin typeface="Calibri"/>
                <a:ea typeface="Calibri"/>
                <a:cs typeface="Calibri"/>
                <a:sym typeface="Calibri"/>
              </a:rPr>
              <a:t>ick-off meeting at St Mary’s University</a:t>
            </a:r>
            <a:r>
              <a:rPr lang="en-GB" sz="1500">
                <a:solidFill>
                  <a:srgbClr val="0000FF"/>
                </a:solidFill>
                <a:latin typeface="Calibri"/>
                <a:ea typeface="Calibri"/>
                <a:cs typeface="Calibri"/>
                <a:sym typeface="Calibri"/>
              </a:rPr>
              <a:t> </a:t>
            </a:r>
            <a:endParaRPr sz="1500">
              <a:solidFill>
                <a:srgbClr val="0000FF"/>
              </a:solidFill>
              <a:latin typeface="Calibri"/>
              <a:ea typeface="Calibri"/>
              <a:cs typeface="Calibri"/>
              <a:sym typeface="Calibri"/>
            </a:endParaRPr>
          </a:p>
        </p:txBody>
      </p:sp>
      <p:sp>
        <p:nvSpPr>
          <p:cNvPr id="222" name="Google Shape;222;p2"/>
          <p:cNvSpPr txBox="1"/>
          <p:nvPr/>
        </p:nvSpPr>
        <p:spPr>
          <a:xfrm>
            <a:off x="308894" y="570374"/>
            <a:ext cx="69438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800"/>
              <a:t>About the Project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descr="logo" id="228" name="Google Shape;228;p4"/>
          <p:cNvSpPr/>
          <p:nvPr/>
        </p:nvSpPr>
        <p:spPr>
          <a:xfrm>
            <a:off x="4499992" y="-91008"/>
            <a:ext cx="1800200" cy="18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4"/>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30" name="Google Shape;230;p4"/>
          <p:cNvPicPr preferRelativeResize="0"/>
          <p:nvPr/>
        </p:nvPicPr>
        <p:blipFill rotWithShape="1">
          <a:blip r:embed="rId3">
            <a:alphaModFix/>
          </a:blip>
          <a:srcRect b="17811" l="0" r="0" t="0"/>
          <a:stretch/>
        </p:blipFill>
        <p:spPr>
          <a:xfrm>
            <a:off x="5221100" y="1651475"/>
            <a:ext cx="3469925" cy="2186105"/>
          </a:xfrm>
          <a:prstGeom prst="rect">
            <a:avLst/>
          </a:prstGeom>
          <a:noFill/>
          <a:ln>
            <a:noFill/>
          </a:ln>
        </p:spPr>
      </p:pic>
      <p:sp>
        <p:nvSpPr>
          <p:cNvPr id="231" name="Google Shape;231;p4"/>
          <p:cNvSpPr txBox="1"/>
          <p:nvPr/>
        </p:nvSpPr>
        <p:spPr>
          <a:xfrm>
            <a:off x="309650" y="1862675"/>
            <a:ext cx="4999500" cy="2186100"/>
          </a:xfrm>
          <a:prstGeom prst="rect">
            <a:avLst/>
          </a:prstGeom>
          <a:solidFill>
            <a:srgbClr val="FFFFFF"/>
          </a:solidFill>
          <a:ln>
            <a:noFill/>
          </a:ln>
        </p:spPr>
        <p:txBody>
          <a:bodyPr anchorCtr="0" anchor="t" bIns="45700" lIns="91425" spcFirstLastPara="1" rIns="91425" wrap="square" tIns="45700">
            <a:spAutoFit/>
          </a:bodyPr>
          <a:lstStyle/>
          <a:p>
            <a:pPr indent="-355600" lvl="0" marL="285750" marR="0" rtl="0" algn="l">
              <a:spcBef>
                <a:spcPts val="0"/>
              </a:spcBef>
              <a:spcAft>
                <a:spcPts val="0"/>
              </a:spcAft>
              <a:buSzPts val="2200"/>
              <a:buFont typeface="Noto Sans Symbols"/>
              <a:buChar char="▪"/>
            </a:pPr>
            <a:r>
              <a:rPr lang="en-GB" sz="2200">
                <a:latin typeface="Calibri"/>
                <a:ea typeface="Calibri"/>
                <a:cs typeface="Calibri"/>
                <a:sym typeface="Calibri"/>
              </a:rPr>
              <a:t>Teaching with GIS</a:t>
            </a:r>
            <a:endParaRPr sz="2200"/>
          </a:p>
          <a:p>
            <a:pPr indent="-355600" lvl="0" marL="285750" marR="0" rtl="0" algn="l">
              <a:spcBef>
                <a:spcPts val="0"/>
              </a:spcBef>
              <a:spcAft>
                <a:spcPts val="0"/>
              </a:spcAft>
              <a:buSzPts val="2200"/>
              <a:buFont typeface="Noto Sans Symbols"/>
              <a:buChar char="▪"/>
            </a:pPr>
            <a:r>
              <a:rPr lang="en-GB" sz="2200">
                <a:latin typeface="Calibri"/>
                <a:ea typeface="Calibri"/>
                <a:cs typeface="Calibri"/>
                <a:sym typeface="Calibri"/>
              </a:rPr>
              <a:t>Approaches to teaching with GIS</a:t>
            </a:r>
            <a:endParaRPr sz="2200"/>
          </a:p>
          <a:p>
            <a:pPr indent="-355600" lvl="0" marL="285750" marR="0" rtl="0" algn="l">
              <a:spcBef>
                <a:spcPts val="0"/>
              </a:spcBef>
              <a:spcAft>
                <a:spcPts val="0"/>
              </a:spcAft>
              <a:buSzPts val="2200"/>
              <a:buFont typeface="Noto Sans Symbols"/>
              <a:buChar char="▪"/>
            </a:pPr>
            <a:r>
              <a:rPr lang="en-GB" sz="2200">
                <a:latin typeface="Calibri"/>
                <a:ea typeface="Calibri"/>
                <a:cs typeface="Calibri"/>
                <a:sym typeface="Calibri"/>
              </a:rPr>
              <a:t>Innovative Pedagogies </a:t>
            </a:r>
            <a:endParaRPr sz="2200"/>
          </a:p>
          <a:p>
            <a:pPr indent="-355600" lvl="0" marL="285750" marR="0" rtl="0" algn="l">
              <a:spcBef>
                <a:spcPts val="0"/>
              </a:spcBef>
              <a:spcAft>
                <a:spcPts val="0"/>
              </a:spcAft>
              <a:buSzPts val="2200"/>
              <a:buFont typeface="Noto Sans Symbols"/>
              <a:buChar char="▪"/>
            </a:pPr>
            <a:r>
              <a:rPr lang="en-GB" sz="2200">
                <a:latin typeface="Calibri"/>
                <a:ea typeface="Calibri"/>
                <a:cs typeface="Calibri"/>
                <a:sym typeface="Calibri"/>
              </a:rPr>
              <a:t>Training teachers for GIS</a:t>
            </a:r>
            <a:endParaRPr sz="2200">
              <a:latin typeface="Calibri"/>
              <a:ea typeface="Calibri"/>
              <a:cs typeface="Calibri"/>
              <a:sym typeface="Calibri"/>
            </a:endParaRPr>
          </a:p>
          <a:p>
            <a:pPr indent="-355600" lvl="0" marL="285750" marR="0" rtl="0" algn="l">
              <a:spcBef>
                <a:spcPts val="0"/>
              </a:spcBef>
              <a:spcAft>
                <a:spcPts val="0"/>
              </a:spcAft>
              <a:buClr>
                <a:schemeClr val="dk2"/>
              </a:buClr>
              <a:buSzPts val="2200"/>
              <a:buFont typeface="Calibri"/>
              <a:buChar char="▪"/>
            </a:pPr>
            <a:r>
              <a:rPr b="1" lang="en-GB" sz="2200">
                <a:solidFill>
                  <a:schemeClr val="dk2"/>
                </a:solidFill>
                <a:latin typeface="Calibri"/>
                <a:ea typeface="Calibri"/>
                <a:cs typeface="Calibri"/>
                <a:sym typeface="Calibri"/>
              </a:rPr>
              <a:t>Recommendations for teacher professional development</a:t>
            </a:r>
            <a:endParaRPr b="1" sz="2200">
              <a:solidFill>
                <a:schemeClr val="dk2"/>
              </a:solidFill>
              <a:latin typeface="Calibri"/>
              <a:ea typeface="Calibri"/>
              <a:cs typeface="Calibri"/>
              <a:sym typeface="Calibri"/>
            </a:endParaRPr>
          </a:p>
          <a:p>
            <a:pPr indent="0" lvl="0" marL="457200" marR="0" rtl="0" algn="l">
              <a:spcBef>
                <a:spcPts val="0"/>
              </a:spcBef>
              <a:spcAft>
                <a:spcPts val="0"/>
              </a:spcAft>
              <a:buNone/>
            </a:pPr>
            <a:r>
              <a:rPr lang="en-GB" sz="1600">
                <a:solidFill>
                  <a:srgbClr val="0000FF"/>
                </a:solidFill>
                <a:latin typeface="Calibri"/>
                <a:ea typeface="Calibri"/>
                <a:cs typeface="Calibri"/>
                <a:sym typeface="Calibri"/>
              </a:rPr>
              <a:t>	</a:t>
            </a:r>
            <a:endParaRPr sz="1600"/>
          </a:p>
        </p:txBody>
      </p:sp>
      <p:sp>
        <p:nvSpPr>
          <p:cNvPr id="232" name="Google Shape;232;p4"/>
          <p:cNvSpPr txBox="1"/>
          <p:nvPr/>
        </p:nvSpPr>
        <p:spPr>
          <a:xfrm>
            <a:off x="219579" y="1401401"/>
            <a:ext cx="3718500" cy="472800"/>
          </a:xfrm>
          <a:prstGeom prst="rect">
            <a:avLst/>
          </a:prstGeom>
          <a:solidFill>
            <a:srgbClr val="FFFFFF"/>
          </a:solidFill>
          <a:ln>
            <a:noFill/>
          </a:ln>
        </p:spPr>
        <p:txBody>
          <a:bodyPr anchorCtr="0" anchor="t" bIns="45700" lIns="91425" spcFirstLastPara="1" rIns="91425" wrap="square" tIns="45700">
            <a:spAutoFit/>
          </a:bodyPr>
          <a:lstStyle/>
          <a:p>
            <a:pPr indent="-381000" lvl="0" marL="457200" marR="0" rtl="0" algn="l">
              <a:spcBef>
                <a:spcPts val="0"/>
              </a:spcBef>
              <a:spcAft>
                <a:spcPts val="0"/>
              </a:spcAft>
              <a:buSzPts val="2400"/>
              <a:buFont typeface="Calibri"/>
              <a:buAutoNum type="arabicPeriod"/>
            </a:pPr>
            <a:r>
              <a:rPr b="1" lang="en-GB" sz="2400">
                <a:latin typeface="Calibri"/>
                <a:ea typeface="Calibri"/>
                <a:cs typeface="Calibri"/>
                <a:sym typeface="Calibri"/>
              </a:rPr>
              <a:t>Literature review</a:t>
            </a:r>
            <a:endParaRPr b="1" sz="2400"/>
          </a:p>
        </p:txBody>
      </p:sp>
      <p:sp>
        <p:nvSpPr>
          <p:cNvPr id="233" name="Google Shape;233;p4"/>
          <p:cNvSpPr txBox="1"/>
          <p:nvPr/>
        </p:nvSpPr>
        <p:spPr>
          <a:xfrm>
            <a:off x="219575" y="447019"/>
            <a:ext cx="7535700" cy="472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600"/>
              <a:t>An Innovative Pedagogical Model for Teaching with GIS</a:t>
            </a:r>
            <a:endParaRPr b="1" sz="2600"/>
          </a:p>
        </p:txBody>
      </p:sp>
      <p:sp>
        <p:nvSpPr>
          <p:cNvPr id="234" name="Google Shape;234;p4"/>
          <p:cNvSpPr txBox="1"/>
          <p:nvPr/>
        </p:nvSpPr>
        <p:spPr>
          <a:xfrm>
            <a:off x="566700" y="4109513"/>
            <a:ext cx="8010600" cy="21861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200">
                <a:solidFill>
                  <a:schemeClr val="dk2"/>
                </a:solidFill>
                <a:latin typeface="Calibri"/>
                <a:ea typeface="Calibri"/>
                <a:cs typeface="Calibri"/>
                <a:sym typeface="Calibri"/>
              </a:rPr>
              <a:t>… for planning of teacher training courses</a:t>
            </a:r>
            <a:r>
              <a:rPr lang="en-GB" sz="2200">
                <a:solidFill>
                  <a:schemeClr val="dk2"/>
                </a:solidFill>
                <a:latin typeface="Calibri"/>
                <a:ea typeface="Calibri"/>
                <a:cs typeface="Calibri"/>
                <a:sym typeface="Calibri"/>
              </a:rPr>
              <a:t> (real needs, curriculum, involve teachers, Rosenshine...)</a:t>
            </a:r>
            <a:endParaRPr sz="2200">
              <a:solidFill>
                <a:schemeClr val="dk2"/>
              </a:solidFill>
              <a:latin typeface="Calibri"/>
              <a:ea typeface="Calibri"/>
              <a:cs typeface="Calibri"/>
              <a:sym typeface="Calibri"/>
            </a:endParaRPr>
          </a:p>
          <a:p>
            <a:pPr indent="0" lvl="0" marL="0" marR="0" rtl="0" algn="l">
              <a:spcBef>
                <a:spcPts val="0"/>
              </a:spcBef>
              <a:spcAft>
                <a:spcPts val="0"/>
              </a:spcAft>
              <a:buNone/>
            </a:pPr>
            <a:r>
              <a:rPr b="1" lang="en-GB" sz="2200">
                <a:solidFill>
                  <a:schemeClr val="dk2"/>
                </a:solidFill>
                <a:latin typeface="Calibri"/>
                <a:ea typeface="Calibri"/>
                <a:cs typeface="Calibri"/>
                <a:sym typeface="Calibri"/>
              </a:rPr>
              <a:t>… approaches for teacher training courses</a:t>
            </a:r>
            <a:r>
              <a:rPr lang="en-GB" sz="2200">
                <a:solidFill>
                  <a:schemeClr val="dk2"/>
                </a:solidFill>
                <a:latin typeface="Calibri"/>
                <a:ea typeface="Calibri"/>
                <a:cs typeface="Calibri"/>
                <a:sym typeface="Calibri"/>
              </a:rPr>
              <a:t> (various active learning approaches, authentic learning contexts, enquiry driven…)</a:t>
            </a:r>
            <a:endParaRPr sz="2200">
              <a:solidFill>
                <a:schemeClr val="dk2"/>
              </a:solidFill>
              <a:latin typeface="Calibri"/>
              <a:ea typeface="Calibri"/>
              <a:cs typeface="Calibri"/>
              <a:sym typeface="Calibri"/>
            </a:endParaRPr>
          </a:p>
          <a:p>
            <a:pPr indent="0" lvl="0" marL="0" marR="0" rtl="0" algn="l">
              <a:spcBef>
                <a:spcPts val="0"/>
              </a:spcBef>
              <a:spcAft>
                <a:spcPts val="0"/>
              </a:spcAft>
              <a:buNone/>
            </a:pPr>
            <a:r>
              <a:rPr b="1" lang="en-GB" sz="2200">
                <a:solidFill>
                  <a:schemeClr val="dk2"/>
                </a:solidFill>
                <a:latin typeface="Calibri"/>
                <a:ea typeface="Calibri"/>
                <a:cs typeface="Calibri"/>
                <a:sym typeface="Calibri"/>
              </a:rPr>
              <a:t>… pedagogies</a:t>
            </a:r>
            <a:r>
              <a:rPr lang="en-GB" sz="2200">
                <a:solidFill>
                  <a:schemeClr val="dk2"/>
                </a:solidFill>
                <a:latin typeface="Calibri"/>
                <a:ea typeface="Calibri"/>
                <a:cs typeface="Calibri"/>
                <a:sym typeface="Calibri"/>
              </a:rPr>
              <a:t> (critical thinking, spatial citizenship)</a:t>
            </a:r>
            <a:endParaRPr sz="2200">
              <a:solidFill>
                <a:schemeClr val="dk2"/>
              </a:solidFill>
              <a:latin typeface="Calibri"/>
              <a:ea typeface="Calibri"/>
              <a:cs typeface="Calibri"/>
              <a:sym typeface="Calibri"/>
            </a:endParaRPr>
          </a:p>
          <a:p>
            <a:pPr indent="0" lvl="0" marL="0" marR="0" rtl="0" algn="l">
              <a:spcBef>
                <a:spcPts val="0"/>
              </a:spcBef>
              <a:spcAft>
                <a:spcPts val="0"/>
              </a:spcAft>
              <a:buNone/>
            </a:pPr>
            <a:r>
              <a:rPr b="1" lang="en-GB" sz="2200">
                <a:solidFill>
                  <a:schemeClr val="dk2"/>
                </a:solidFill>
                <a:latin typeface="Calibri"/>
                <a:ea typeface="Calibri"/>
                <a:cs typeface="Calibri"/>
                <a:sym typeface="Calibri"/>
              </a:rPr>
              <a:t>… practical recommendations</a:t>
            </a:r>
            <a:r>
              <a:rPr lang="en-GB" sz="2200">
                <a:solidFill>
                  <a:schemeClr val="dk2"/>
                </a:solidFill>
                <a:latin typeface="Calibri"/>
                <a:ea typeface="Calibri"/>
                <a:cs typeface="Calibri"/>
                <a:sym typeface="Calibri"/>
              </a:rPr>
              <a:t> based on student learning and tools </a:t>
            </a:r>
            <a:endParaRPr sz="2200">
              <a:solidFill>
                <a:schemeClr val="dk2"/>
              </a:solidFill>
              <a:latin typeface="Calibri"/>
              <a:ea typeface="Calibri"/>
              <a:cs typeface="Calibri"/>
              <a:sym typeface="Calibri"/>
            </a:endParaRPr>
          </a:p>
          <a:p>
            <a:pPr indent="0" lvl="0" marL="0" marR="0" rtl="0" algn="l">
              <a:spcBef>
                <a:spcPts val="0"/>
              </a:spcBef>
              <a:spcAft>
                <a:spcPts val="0"/>
              </a:spcAft>
              <a:buNone/>
            </a:pPr>
            <a:r>
              <a:rPr lang="en-GB" sz="2200">
                <a:solidFill>
                  <a:schemeClr val="dk2"/>
                </a:solidFill>
                <a:latin typeface="Calibri"/>
                <a:ea typeface="Calibri"/>
                <a:cs typeface="Calibri"/>
                <a:sym typeface="Calibri"/>
              </a:rPr>
              <a:t>...</a:t>
            </a:r>
            <a:r>
              <a:rPr lang="en-GB" sz="2200">
                <a:solidFill>
                  <a:schemeClr val="dk2"/>
                </a:solidFill>
                <a:latin typeface="Calibri"/>
                <a:ea typeface="Calibri"/>
                <a:cs typeface="Calibri"/>
                <a:sym typeface="Calibri"/>
              </a:rPr>
              <a:t> and </a:t>
            </a:r>
            <a:r>
              <a:rPr b="1" lang="en-GB" sz="2200">
                <a:solidFill>
                  <a:schemeClr val="dk2"/>
                </a:solidFill>
                <a:latin typeface="Calibri"/>
                <a:ea typeface="Calibri"/>
                <a:cs typeface="Calibri"/>
                <a:sym typeface="Calibri"/>
              </a:rPr>
              <a:t>networking </a:t>
            </a:r>
            <a:r>
              <a:rPr lang="en-GB" sz="2200">
                <a:solidFill>
                  <a:schemeClr val="dk2"/>
                </a:solidFill>
                <a:latin typeface="Calibri"/>
                <a:ea typeface="Calibri"/>
                <a:cs typeface="Calibri"/>
                <a:sym typeface="Calibri"/>
              </a:rPr>
              <a:t>(communities of practice, support)</a:t>
            </a:r>
            <a:endParaRPr sz="2200">
              <a:solidFill>
                <a:schemeClr val="dk2"/>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2"/>
              </a:solidFill>
            </a:endParaRPr>
          </a:p>
        </p:txBody>
      </p:sp>
      <p:pic>
        <p:nvPicPr>
          <p:cNvPr id="235" name="Google Shape;235;p4"/>
          <p:cNvPicPr preferRelativeResize="0"/>
          <p:nvPr/>
        </p:nvPicPr>
        <p:blipFill rotWithShape="1">
          <a:blip r:embed="rId4">
            <a:alphaModFix/>
          </a:blip>
          <a:srcRect b="0" l="0" r="0" t="0"/>
          <a:stretch/>
        </p:blipFill>
        <p:spPr>
          <a:xfrm>
            <a:off x="7983190" y="1462962"/>
            <a:ext cx="971598" cy="1978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ac5e1c9b11_0_76"/>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242" name="Google Shape;242;gac5e1c9b11_0_76"/>
          <p:cNvSpPr txBox="1"/>
          <p:nvPr/>
        </p:nvSpPr>
        <p:spPr>
          <a:xfrm>
            <a:off x="219573" y="1446800"/>
            <a:ext cx="6218700" cy="3651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400">
                <a:latin typeface="Calibri"/>
                <a:ea typeface="Calibri"/>
                <a:cs typeface="Calibri"/>
                <a:sym typeface="Calibri"/>
              </a:rPr>
              <a:t>2. Small-scale survey of expert teachers</a:t>
            </a:r>
            <a:r>
              <a:rPr lang="en-GB" sz="1700">
                <a:solidFill>
                  <a:srgbClr val="0000FF"/>
                </a:solidFill>
                <a:latin typeface="Calibri"/>
                <a:ea typeface="Calibri"/>
                <a:cs typeface="Calibri"/>
                <a:sym typeface="Calibri"/>
              </a:rPr>
              <a:t> </a:t>
            </a:r>
            <a:endParaRPr sz="1700"/>
          </a:p>
        </p:txBody>
      </p:sp>
      <p:sp>
        <p:nvSpPr>
          <p:cNvPr id="243" name="Google Shape;243;gac5e1c9b11_0_76"/>
          <p:cNvSpPr txBox="1"/>
          <p:nvPr/>
        </p:nvSpPr>
        <p:spPr>
          <a:xfrm>
            <a:off x="219575" y="447019"/>
            <a:ext cx="7535700" cy="472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2600"/>
              <a:t>An Innovative Pedagogical Model for Teaching with GIS</a:t>
            </a:r>
            <a:endParaRPr b="1" sz="2600"/>
          </a:p>
        </p:txBody>
      </p:sp>
      <p:pic>
        <p:nvPicPr>
          <p:cNvPr id="244" name="Google Shape;244;gac5e1c9b11_0_76"/>
          <p:cNvPicPr preferRelativeResize="0"/>
          <p:nvPr/>
        </p:nvPicPr>
        <p:blipFill rotWithShape="1">
          <a:blip r:embed="rId3">
            <a:alphaModFix/>
          </a:blip>
          <a:srcRect b="0" l="0" r="0" t="0"/>
          <a:stretch/>
        </p:blipFill>
        <p:spPr>
          <a:xfrm>
            <a:off x="4950450" y="3936450"/>
            <a:ext cx="3924825" cy="2785007"/>
          </a:xfrm>
          <a:prstGeom prst="rect">
            <a:avLst/>
          </a:prstGeom>
          <a:noFill/>
          <a:ln>
            <a:noFill/>
          </a:ln>
        </p:spPr>
      </p:pic>
      <p:pic>
        <p:nvPicPr>
          <p:cNvPr id="245" name="Google Shape;245;gac5e1c9b11_0_76"/>
          <p:cNvPicPr preferRelativeResize="0"/>
          <p:nvPr/>
        </p:nvPicPr>
        <p:blipFill rotWithShape="1">
          <a:blip r:embed="rId4">
            <a:alphaModFix/>
          </a:blip>
          <a:srcRect b="0" l="0" r="0" t="0"/>
          <a:stretch/>
        </p:blipFill>
        <p:spPr>
          <a:xfrm>
            <a:off x="4180475" y="2493625"/>
            <a:ext cx="4791150" cy="1091975"/>
          </a:xfrm>
          <a:prstGeom prst="rect">
            <a:avLst/>
          </a:prstGeom>
          <a:noFill/>
          <a:ln>
            <a:noFill/>
          </a:ln>
        </p:spPr>
      </p:pic>
      <p:pic>
        <p:nvPicPr>
          <p:cNvPr id="246" name="Google Shape;246;gac5e1c9b11_0_76"/>
          <p:cNvPicPr preferRelativeResize="0"/>
          <p:nvPr/>
        </p:nvPicPr>
        <p:blipFill rotWithShape="1">
          <a:blip r:embed="rId5">
            <a:alphaModFix/>
          </a:blip>
          <a:srcRect b="0" l="0" r="0" t="0"/>
          <a:stretch/>
        </p:blipFill>
        <p:spPr>
          <a:xfrm>
            <a:off x="219575" y="3121652"/>
            <a:ext cx="4432175" cy="2317750"/>
          </a:xfrm>
          <a:prstGeom prst="rect">
            <a:avLst/>
          </a:prstGeom>
          <a:noFill/>
          <a:ln>
            <a:noFill/>
          </a:ln>
        </p:spPr>
      </p:pic>
      <p:pic>
        <p:nvPicPr>
          <p:cNvPr id="247" name="Google Shape;247;gac5e1c9b11_0_76"/>
          <p:cNvPicPr preferRelativeResize="0"/>
          <p:nvPr/>
        </p:nvPicPr>
        <p:blipFill rotWithShape="1">
          <a:blip r:embed="rId6">
            <a:alphaModFix/>
          </a:blip>
          <a:srcRect b="0" l="0" r="0" t="0"/>
          <a:stretch/>
        </p:blipFill>
        <p:spPr>
          <a:xfrm>
            <a:off x="7983190" y="1462962"/>
            <a:ext cx="971598" cy="1978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gac5e1c9b11_0_41"/>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254" name="Google Shape;254;gac5e1c9b11_0_41"/>
          <p:cNvPicPr preferRelativeResize="0"/>
          <p:nvPr/>
        </p:nvPicPr>
        <p:blipFill rotWithShape="1">
          <a:blip r:embed="rId3">
            <a:alphaModFix/>
          </a:blip>
          <a:srcRect b="0" l="0" r="0" t="0"/>
          <a:stretch/>
        </p:blipFill>
        <p:spPr>
          <a:xfrm>
            <a:off x="7983190" y="1462962"/>
            <a:ext cx="971598" cy="197857"/>
          </a:xfrm>
          <a:prstGeom prst="rect">
            <a:avLst/>
          </a:prstGeom>
          <a:noFill/>
          <a:ln>
            <a:noFill/>
          </a:ln>
        </p:spPr>
      </p:pic>
      <p:pic>
        <p:nvPicPr>
          <p:cNvPr id="255" name="Google Shape;255;gac5e1c9b11_0_41"/>
          <p:cNvPicPr preferRelativeResize="0"/>
          <p:nvPr/>
        </p:nvPicPr>
        <p:blipFill rotWithShape="1">
          <a:blip r:embed="rId4">
            <a:alphaModFix/>
          </a:blip>
          <a:srcRect b="0" l="16346" r="16521" t="0"/>
          <a:stretch/>
        </p:blipFill>
        <p:spPr>
          <a:xfrm>
            <a:off x="115275" y="886938"/>
            <a:ext cx="5154349" cy="4910225"/>
          </a:xfrm>
          <a:prstGeom prst="rect">
            <a:avLst/>
          </a:prstGeom>
          <a:noFill/>
          <a:ln>
            <a:noFill/>
          </a:ln>
        </p:spPr>
      </p:pic>
      <p:sp>
        <p:nvSpPr>
          <p:cNvPr id="256" name="Google Shape;256;gac5e1c9b11_0_41"/>
          <p:cNvSpPr txBox="1"/>
          <p:nvPr/>
        </p:nvSpPr>
        <p:spPr>
          <a:xfrm>
            <a:off x="115273" y="377675"/>
            <a:ext cx="6218700" cy="3651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400">
                <a:latin typeface="Calibri"/>
                <a:ea typeface="Calibri"/>
                <a:cs typeface="Calibri"/>
                <a:sym typeface="Calibri"/>
              </a:rPr>
              <a:t>2. Small-scale survey of expert teachers</a:t>
            </a:r>
            <a:r>
              <a:rPr lang="en-GB" sz="1700">
                <a:solidFill>
                  <a:srgbClr val="0000FF"/>
                </a:solidFill>
                <a:latin typeface="Calibri"/>
                <a:ea typeface="Calibri"/>
                <a:cs typeface="Calibri"/>
                <a:sym typeface="Calibri"/>
              </a:rPr>
              <a:t> </a:t>
            </a:r>
            <a:endParaRPr sz="1700"/>
          </a:p>
        </p:txBody>
      </p:sp>
      <p:pic>
        <p:nvPicPr>
          <p:cNvPr id="257" name="Google Shape;257;gac5e1c9b11_0_41"/>
          <p:cNvPicPr preferRelativeResize="0"/>
          <p:nvPr/>
        </p:nvPicPr>
        <p:blipFill>
          <a:blip r:embed="rId5">
            <a:alphaModFix/>
          </a:blip>
          <a:stretch>
            <a:fillRect/>
          </a:stretch>
        </p:blipFill>
        <p:spPr>
          <a:xfrm>
            <a:off x="4840600" y="4830150"/>
            <a:ext cx="4114199" cy="1752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acbc01424a_2_39"/>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264" name="Google Shape;264;gacbc01424a_2_39"/>
          <p:cNvSpPr txBox="1"/>
          <p:nvPr/>
        </p:nvSpPr>
        <p:spPr>
          <a:xfrm>
            <a:off x="179512" y="313460"/>
            <a:ext cx="6984900" cy="36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2600"/>
              <a:t>Toolkit of innovative pedagogical approaches to teaching with GIS</a:t>
            </a:r>
            <a:endParaRPr b="1" sz="2200"/>
          </a:p>
        </p:txBody>
      </p:sp>
      <p:sp>
        <p:nvSpPr>
          <p:cNvPr id="265" name="Google Shape;265;gacbc01424a_2_39"/>
          <p:cNvSpPr txBox="1"/>
          <p:nvPr/>
        </p:nvSpPr>
        <p:spPr>
          <a:xfrm>
            <a:off x="227675" y="1622000"/>
            <a:ext cx="6139200" cy="2047500"/>
          </a:xfrm>
          <a:prstGeom prst="rect">
            <a:avLst/>
          </a:prstGeom>
          <a:noFill/>
          <a:ln>
            <a:noFill/>
          </a:ln>
        </p:spPr>
        <p:txBody>
          <a:bodyPr anchorCtr="0" anchor="t" bIns="91425" lIns="91425" spcFirstLastPara="1" rIns="91425" wrap="square" tIns="91425">
            <a:noAutofit/>
          </a:bodyPr>
          <a:lstStyle/>
          <a:p>
            <a:pPr indent="-355600" lvl="0" marL="457200" rtl="0" algn="just">
              <a:lnSpc>
                <a:spcPct val="150000"/>
              </a:lnSpc>
              <a:spcBef>
                <a:spcPts val="0"/>
              </a:spcBef>
              <a:spcAft>
                <a:spcPts val="0"/>
              </a:spcAft>
              <a:buClr>
                <a:schemeClr val="dk1"/>
              </a:buClr>
              <a:buSzPts val="2000"/>
              <a:buAutoNum type="arabicPeriod"/>
            </a:pPr>
            <a:r>
              <a:rPr b="1" lang="en-GB" sz="2000">
                <a:solidFill>
                  <a:schemeClr val="dk1"/>
                </a:solidFill>
              </a:rPr>
              <a:t>GI Pedagogy- project summary</a:t>
            </a:r>
            <a:endParaRPr b="1" sz="2000">
              <a:solidFill>
                <a:schemeClr val="dk1"/>
              </a:solidFill>
            </a:endParaRPr>
          </a:p>
          <a:p>
            <a:pPr indent="-355600" lvl="0" marL="457200" rtl="0" algn="just">
              <a:lnSpc>
                <a:spcPct val="150000"/>
              </a:lnSpc>
              <a:spcBef>
                <a:spcPts val="0"/>
              </a:spcBef>
              <a:spcAft>
                <a:spcPts val="0"/>
              </a:spcAft>
              <a:buClr>
                <a:schemeClr val="dk1"/>
              </a:buClr>
              <a:buSzPts val="2000"/>
              <a:buAutoNum type="arabicPeriod"/>
            </a:pPr>
            <a:r>
              <a:rPr b="1" lang="en-GB" sz="2000">
                <a:solidFill>
                  <a:schemeClr val="dk1"/>
                </a:solidFill>
              </a:rPr>
              <a:t>What does this toolkit contain?</a:t>
            </a:r>
            <a:endParaRPr b="1" sz="2000">
              <a:solidFill>
                <a:schemeClr val="dk1"/>
              </a:solidFill>
            </a:endParaRPr>
          </a:p>
          <a:p>
            <a:pPr indent="-355600" lvl="0" marL="457200" rtl="0" algn="just">
              <a:lnSpc>
                <a:spcPct val="150000"/>
              </a:lnSpc>
              <a:spcBef>
                <a:spcPts val="0"/>
              </a:spcBef>
              <a:spcAft>
                <a:spcPts val="0"/>
              </a:spcAft>
              <a:buClr>
                <a:schemeClr val="dk1"/>
              </a:buClr>
              <a:buSzPts val="2000"/>
              <a:buAutoNum type="arabicPeriod"/>
            </a:pPr>
            <a:r>
              <a:rPr b="1" lang="en-GB" sz="2000">
                <a:solidFill>
                  <a:schemeClr val="dk1"/>
                </a:solidFill>
              </a:rPr>
              <a:t>What is the power of GIS?</a:t>
            </a:r>
            <a:endParaRPr b="1" sz="2000">
              <a:solidFill>
                <a:schemeClr val="dk1"/>
              </a:solidFill>
            </a:endParaRPr>
          </a:p>
          <a:p>
            <a:pPr indent="-355600" lvl="0" marL="457200" rtl="0" algn="just">
              <a:lnSpc>
                <a:spcPct val="150000"/>
              </a:lnSpc>
              <a:spcBef>
                <a:spcPts val="0"/>
              </a:spcBef>
              <a:spcAft>
                <a:spcPts val="0"/>
              </a:spcAft>
              <a:buClr>
                <a:schemeClr val="dk1"/>
              </a:buClr>
              <a:buSzPts val="2000"/>
              <a:buAutoNum type="arabicPeriod"/>
            </a:pPr>
            <a:r>
              <a:rPr b="1" lang="en-GB" sz="2000">
                <a:solidFill>
                  <a:schemeClr val="dk1"/>
                </a:solidFill>
              </a:rPr>
              <a:t>Setting out your pedagogical intent</a:t>
            </a:r>
            <a:endParaRPr b="1" sz="2000">
              <a:solidFill>
                <a:schemeClr val="dk1"/>
              </a:solidFill>
            </a:endParaRPr>
          </a:p>
        </p:txBody>
      </p:sp>
      <p:pic>
        <p:nvPicPr>
          <p:cNvPr id="266" name="Google Shape;266;gacbc01424a_2_39"/>
          <p:cNvPicPr preferRelativeResize="0"/>
          <p:nvPr/>
        </p:nvPicPr>
        <p:blipFill rotWithShape="1">
          <a:blip r:embed="rId3">
            <a:alphaModFix/>
          </a:blip>
          <a:srcRect b="32496" l="10373" r="10618" t="-896"/>
          <a:stretch/>
        </p:blipFill>
        <p:spPr>
          <a:xfrm>
            <a:off x="4036425" y="3338000"/>
            <a:ext cx="4865875" cy="3454975"/>
          </a:xfrm>
          <a:prstGeom prst="rect">
            <a:avLst/>
          </a:prstGeom>
          <a:noFill/>
          <a:ln>
            <a:noFill/>
          </a:ln>
        </p:spPr>
      </p:pic>
      <p:pic>
        <p:nvPicPr>
          <p:cNvPr id="267" name="Google Shape;267;gacbc01424a_2_39"/>
          <p:cNvPicPr preferRelativeResize="0"/>
          <p:nvPr/>
        </p:nvPicPr>
        <p:blipFill rotWithShape="1">
          <a:blip r:embed="rId4">
            <a:alphaModFix/>
          </a:blip>
          <a:srcRect b="0" l="0" r="0" t="0"/>
          <a:stretch/>
        </p:blipFill>
        <p:spPr>
          <a:xfrm>
            <a:off x="7844115" y="1384737"/>
            <a:ext cx="971598" cy="1978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acbc01424a_2_17"/>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274" name="Google Shape;274;gacbc01424a_2_17"/>
          <p:cNvPicPr preferRelativeResize="0"/>
          <p:nvPr/>
        </p:nvPicPr>
        <p:blipFill>
          <a:blip r:embed="rId3">
            <a:alphaModFix/>
          </a:blip>
          <a:stretch>
            <a:fillRect/>
          </a:stretch>
        </p:blipFill>
        <p:spPr>
          <a:xfrm>
            <a:off x="2731950" y="2057350"/>
            <a:ext cx="5908725" cy="4379975"/>
          </a:xfrm>
          <a:prstGeom prst="rect">
            <a:avLst/>
          </a:prstGeom>
          <a:noFill/>
          <a:ln cap="flat" cmpd="sng" w="19050">
            <a:solidFill>
              <a:srgbClr val="000000"/>
            </a:solidFill>
            <a:prstDash val="solid"/>
            <a:round/>
            <a:headEnd len="sm" w="sm" type="none"/>
            <a:tailEnd len="sm" w="sm" type="none"/>
          </a:ln>
        </p:spPr>
      </p:pic>
      <p:sp>
        <p:nvSpPr>
          <p:cNvPr id="275" name="Google Shape;275;gacbc01424a_2_17"/>
          <p:cNvSpPr txBox="1"/>
          <p:nvPr/>
        </p:nvSpPr>
        <p:spPr>
          <a:xfrm>
            <a:off x="483525" y="624450"/>
            <a:ext cx="5836500" cy="5112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en-GB" sz="2000">
                <a:solidFill>
                  <a:schemeClr val="dk1"/>
                </a:solidFill>
              </a:rPr>
              <a:t>5. </a:t>
            </a:r>
            <a:r>
              <a:rPr b="1" lang="en-GB" sz="2000">
                <a:solidFill>
                  <a:schemeClr val="dk1"/>
                </a:solidFill>
              </a:rPr>
              <a:t>Adapting Rosenshine’s 10 principles</a:t>
            </a:r>
            <a:endParaRPr b="1" sz="2000">
              <a:solidFill>
                <a:schemeClr val="dk1"/>
              </a:solidFill>
            </a:endParaRPr>
          </a:p>
        </p:txBody>
      </p:sp>
      <p:sp>
        <p:nvSpPr>
          <p:cNvPr id="276" name="Google Shape;276;gacbc01424a_2_17"/>
          <p:cNvSpPr txBox="1"/>
          <p:nvPr/>
        </p:nvSpPr>
        <p:spPr>
          <a:xfrm>
            <a:off x="483525" y="1338900"/>
            <a:ext cx="6638700" cy="4569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en-GB" sz="2000">
                <a:solidFill>
                  <a:schemeClr val="dk1"/>
                </a:solidFill>
              </a:rPr>
              <a:t>6. Our model for GIS Pedagogy - next steps</a:t>
            </a:r>
            <a:endParaRPr b="1" sz="2000">
              <a:solidFill>
                <a:schemeClr val="dk1"/>
              </a:solidFill>
            </a:endParaRPr>
          </a:p>
        </p:txBody>
      </p:sp>
      <p:pic>
        <p:nvPicPr>
          <p:cNvPr id="277" name="Google Shape;277;gacbc01424a_2_17"/>
          <p:cNvPicPr preferRelativeResize="0"/>
          <p:nvPr/>
        </p:nvPicPr>
        <p:blipFill rotWithShape="1">
          <a:blip r:embed="rId4">
            <a:alphaModFix/>
          </a:blip>
          <a:srcRect b="0" l="0" r="0" t="0"/>
          <a:stretch/>
        </p:blipFill>
        <p:spPr>
          <a:xfrm>
            <a:off x="7669065" y="1338912"/>
            <a:ext cx="971598" cy="1978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descr="logo" id="283" name="Google Shape;283;p8"/>
          <p:cNvSpPr/>
          <p:nvPr/>
        </p:nvSpPr>
        <p:spPr>
          <a:xfrm>
            <a:off x="4499992" y="-91008"/>
            <a:ext cx="1800200" cy="18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8"/>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8"/>
          <p:cNvSpPr txBox="1"/>
          <p:nvPr/>
        </p:nvSpPr>
        <p:spPr>
          <a:xfrm>
            <a:off x="308894" y="341774"/>
            <a:ext cx="694384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t>A teacher training course with innovative pedagogical approaches to teaching with GIS</a:t>
            </a:r>
            <a:endParaRPr/>
          </a:p>
        </p:txBody>
      </p:sp>
      <p:sp>
        <p:nvSpPr>
          <p:cNvPr id="286" name="Google Shape;286;p8"/>
          <p:cNvSpPr txBox="1"/>
          <p:nvPr/>
        </p:nvSpPr>
        <p:spPr>
          <a:xfrm>
            <a:off x="409300" y="2590800"/>
            <a:ext cx="8470800" cy="1800300"/>
          </a:xfrm>
          <a:prstGeom prst="rect">
            <a:avLst/>
          </a:prstGeom>
          <a:solidFill>
            <a:srgbClr val="FFFFFF"/>
          </a:solidFill>
          <a:ln>
            <a:noFill/>
          </a:ln>
        </p:spPr>
        <p:txBody>
          <a:bodyPr anchorCtr="0" anchor="t" bIns="45700" lIns="91425" spcFirstLastPara="1" rIns="91425" wrap="square" tIns="45700">
            <a:spAutoFit/>
          </a:bodyPr>
          <a:lstStyle/>
          <a:p>
            <a:pPr indent="-374648" lvl="0" marL="372149" marR="0" rtl="0" algn="l">
              <a:spcBef>
                <a:spcPts val="0"/>
              </a:spcBef>
              <a:spcAft>
                <a:spcPts val="0"/>
              </a:spcAft>
              <a:buSzPts val="2600"/>
              <a:buFont typeface="Arial"/>
              <a:buChar char="•"/>
            </a:pPr>
            <a:r>
              <a:rPr lang="en-GB" sz="2600">
                <a:latin typeface="Calibri"/>
                <a:ea typeface="Calibri"/>
                <a:cs typeface="Calibri"/>
                <a:sym typeface="Calibri"/>
              </a:rPr>
              <a:t>Draft module</a:t>
            </a:r>
            <a:endParaRPr sz="2600">
              <a:latin typeface="Calibri"/>
              <a:ea typeface="Calibri"/>
              <a:cs typeface="Calibri"/>
              <a:sym typeface="Calibri"/>
            </a:endParaRPr>
          </a:p>
          <a:p>
            <a:pPr indent="-374648" lvl="0" marL="372149" marR="0" rtl="0" algn="l">
              <a:spcBef>
                <a:spcPts val="0"/>
              </a:spcBef>
              <a:spcAft>
                <a:spcPts val="0"/>
              </a:spcAft>
              <a:buSzPts val="2600"/>
              <a:buFont typeface="Arial"/>
              <a:buChar char="•"/>
            </a:pPr>
            <a:r>
              <a:rPr lang="en-GB" sz="2600">
                <a:latin typeface="Calibri"/>
                <a:ea typeface="Calibri"/>
                <a:cs typeface="Calibri"/>
                <a:sym typeface="Calibri"/>
              </a:rPr>
              <a:t>Review experiences of partner schools in trialling new approaches</a:t>
            </a:r>
            <a:r>
              <a:rPr lang="en-GB" sz="2600">
                <a:solidFill>
                  <a:schemeClr val="dk1"/>
                </a:solidFill>
                <a:latin typeface="Calibri"/>
                <a:ea typeface="Calibri"/>
                <a:cs typeface="Calibri"/>
                <a:sym typeface="Calibri"/>
              </a:rPr>
              <a:t> to teaching with GIS </a:t>
            </a:r>
            <a:r>
              <a:rPr lang="en-GB" sz="2600">
                <a:solidFill>
                  <a:srgbClr val="00B050"/>
                </a:solidFill>
                <a:latin typeface="Calibri"/>
                <a:ea typeface="Calibri"/>
                <a:cs typeface="Calibri"/>
                <a:sym typeface="Calibri"/>
              </a:rPr>
              <a:t>(face to face?)</a:t>
            </a:r>
            <a:endParaRPr sz="2600"/>
          </a:p>
          <a:p>
            <a:pPr indent="-374650" lvl="0" marL="372150" marR="0" rtl="0" algn="l">
              <a:spcBef>
                <a:spcPts val="0"/>
              </a:spcBef>
              <a:spcAft>
                <a:spcPts val="0"/>
              </a:spcAft>
              <a:buClr>
                <a:schemeClr val="dk1"/>
              </a:buClr>
              <a:buSzPts val="2600"/>
              <a:buFont typeface="Arial"/>
              <a:buChar char="•"/>
            </a:pPr>
            <a:r>
              <a:rPr lang="en-GB" sz="2600">
                <a:solidFill>
                  <a:schemeClr val="dk1"/>
                </a:solidFill>
                <a:latin typeface="Calibri"/>
                <a:ea typeface="Calibri"/>
                <a:cs typeface="Calibri"/>
                <a:sym typeface="Calibri"/>
              </a:rPr>
              <a:t>Develop</a:t>
            </a:r>
            <a:r>
              <a:rPr lang="en-GB" sz="2600">
                <a:latin typeface="Calibri"/>
                <a:ea typeface="Calibri"/>
                <a:cs typeface="Calibri"/>
                <a:sym typeface="Calibri"/>
              </a:rPr>
              <a:t> implementation plan for MOOC creation</a:t>
            </a:r>
            <a:endParaRPr sz="2600"/>
          </a:p>
          <a:p>
            <a:pPr indent="-374650" lvl="0" marL="372150" marR="0" rtl="0" algn="l">
              <a:spcBef>
                <a:spcPts val="0"/>
              </a:spcBef>
              <a:spcAft>
                <a:spcPts val="0"/>
              </a:spcAft>
              <a:buClr>
                <a:srgbClr val="0000FF"/>
              </a:buClr>
              <a:buSzPts val="2600"/>
              <a:buFont typeface="Arial"/>
              <a:buChar char="•"/>
            </a:pPr>
            <a:r>
              <a:rPr lang="en-GB" sz="2600">
                <a:latin typeface="Calibri"/>
                <a:ea typeface="Calibri"/>
                <a:cs typeface="Calibri"/>
                <a:sym typeface="Calibri"/>
              </a:rPr>
              <a:t>Design and develop </a:t>
            </a:r>
            <a:r>
              <a:rPr lang="en-GB" sz="2600">
                <a:solidFill>
                  <a:schemeClr val="dk1"/>
                </a:solidFill>
                <a:latin typeface="Calibri"/>
                <a:ea typeface="Calibri"/>
                <a:cs typeface="Calibri"/>
                <a:sym typeface="Calibri"/>
              </a:rPr>
              <a:t>MOOC content and implementation</a:t>
            </a:r>
            <a:endParaRPr sz="2600"/>
          </a:p>
        </p:txBody>
      </p:sp>
      <p:sp>
        <p:nvSpPr>
          <p:cNvPr id="287" name="Google Shape;287;p8"/>
          <p:cNvSpPr txBox="1"/>
          <p:nvPr/>
        </p:nvSpPr>
        <p:spPr>
          <a:xfrm>
            <a:off x="750425" y="5208700"/>
            <a:ext cx="3027900" cy="858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700">
                <a:solidFill>
                  <a:schemeClr val="dk1"/>
                </a:solidFill>
                <a:latin typeface="Calibri"/>
                <a:ea typeface="Calibri"/>
                <a:cs typeface="Calibri"/>
                <a:sym typeface="Calibri"/>
              </a:rPr>
              <a:t>How to organise? How many schools - test group vs normal school group?</a:t>
            </a:r>
            <a:endParaRPr sz="1900"/>
          </a:p>
        </p:txBody>
      </p:sp>
      <p:pic>
        <p:nvPicPr>
          <p:cNvPr id="288" name="Google Shape;288;p8"/>
          <p:cNvPicPr preferRelativeResize="0"/>
          <p:nvPr/>
        </p:nvPicPr>
        <p:blipFill rotWithShape="1">
          <a:blip r:embed="rId3">
            <a:alphaModFix/>
          </a:blip>
          <a:srcRect b="0" l="0" r="0" t="0"/>
          <a:stretch/>
        </p:blipFill>
        <p:spPr>
          <a:xfrm>
            <a:off x="6514324" y="1994348"/>
            <a:ext cx="1693830" cy="646330"/>
          </a:xfrm>
          <a:prstGeom prst="rect">
            <a:avLst/>
          </a:prstGeom>
          <a:noFill/>
          <a:ln>
            <a:noFill/>
          </a:ln>
        </p:spPr>
      </p:pic>
      <p:sp>
        <p:nvSpPr>
          <p:cNvPr id="289" name="Google Shape;289;p8"/>
          <p:cNvSpPr txBox="1"/>
          <p:nvPr/>
        </p:nvSpPr>
        <p:spPr>
          <a:xfrm>
            <a:off x="4572000" y="5027750"/>
            <a:ext cx="4056600" cy="9501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latin typeface="Calibri"/>
                <a:ea typeface="Calibri"/>
                <a:cs typeface="Calibri"/>
                <a:sym typeface="Calibri"/>
              </a:rPr>
              <a:t>What impact will online vs face to face teaching have on the use of these innovative pedagogies??</a:t>
            </a:r>
            <a:endParaRPr sz="1600"/>
          </a:p>
        </p:txBody>
      </p:sp>
      <p:pic>
        <p:nvPicPr>
          <p:cNvPr id="290" name="Google Shape;290;p8"/>
          <p:cNvPicPr preferRelativeResize="0"/>
          <p:nvPr/>
        </p:nvPicPr>
        <p:blipFill rotWithShape="1">
          <a:blip r:embed="rId4">
            <a:alphaModFix/>
          </a:blip>
          <a:srcRect b="0" l="0" r="0" t="0"/>
          <a:stretch/>
        </p:blipFill>
        <p:spPr>
          <a:xfrm>
            <a:off x="7715190" y="1349962"/>
            <a:ext cx="971598" cy="1978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2017-04-19T19:35:03Z</dcterms:created>
  <dc:creator>SW</dc:creator>
</cp:coreProperties>
</file>