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  <p:sldMasterId id="2147483676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6858000" cx="9144000"/>
  <p:notesSz cx="6858000" cy="9144000"/>
  <p:embeddedFontLst>
    <p:embeddedFont>
      <p:font typeface="Short Stack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22" Type="http://schemas.openxmlformats.org/officeDocument/2006/relationships/slide" Target="slides/slide15.xml"/><Relationship Id="rId10" Type="http://schemas.openxmlformats.org/officeDocument/2006/relationships/slide" Target="slides/slide3.xml"/><Relationship Id="rId21" Type="http://schemas.openxmlformats.org/officeDocument/2006/relationships/slide" Target="slides/slide14.xml"/><Relationship Id="rId13" Type="http://schemas.openxmlformats.org/officeDocument/2006/relationships/slide" Target="slides/slide6.xml"/><Relationship Id="rId24" Type="http://schemas.openxmlformats.org/officeDocument/2006/relationships/font" Target="fonts/ShortStack-regular.fntdata"/><Relationship Id="rId12" Type="http://schemas.openxmlformats.org/officeDocument/2006/relationships/slide" Target="slides/slide5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The aim of this session is to share with you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some of the resources developed 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as part of this Erasmus+ funded project which includes the development of a *</a:t>
            </a:r>
            <a:r>
              <a:rPr b="1" i="0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toolkit of innovative approaches to teaching with GIS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which is designed to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help teachers to develop the skills required to use GIS to teach geography in a more effective way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and provide them with the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confidence to embed it 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 their classroom practice.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This will be done by presenting: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framework used for the toolkit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together with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 case-study example and resources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which have been brought together by drawing on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*evidence from educational research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as well as *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practical examples of teachers’ best practice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The project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aims to provide trainee and early career teachers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with the skills and resources they need. Feedback on this presentation would be welcomed from delegates.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SW –each layer of the map is a click</a:t>
            </a:r>
            <a:endParaRPr/>
          </a:p>
        </p:txBody>
      </p:sp>
      <p:sp>
        <p:nvSpPr>
          <p:cNvPr id="356" name="Google Shape;356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Luc</a:t>
            </a:r>
            <a:endParaRPr/>
          </a:p>
        </p:txBody>
      </p:sp>
      <p:sp>
        <p:nvSpPr>
          <p:cNvPr id="389" name="Google Shape;389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" name="Google Shape;41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The aim of this session is to share with you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some of the resources developed 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as part of this Erasmus+ funded project which includes the development of a *</a:t>
            </a:r>
            <a:r>
              <a:rPr b="1" i="0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toolkit of innovative approaches to teaching with GIS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which is designed to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help teachers to develop the skills required to use GIS to teach geography in a more effective way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and provide them with the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confidence to embed it 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 their classroom practice.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This will be done by presenting: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framework used for the toolkit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together with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 case-study example and resources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which have been brought together by drawing on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*evidence from educational research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as well as *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practical examples of teachers’ best practice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The project </a:t>
            </a:r>
            <a:r>
              <a:rPr b="1"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aims to provide trainee and early career teachers</a:t>
            </a:r>
            <a:r>
              <a:rPr lang="en-GB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with the skills and resources they need. Feedback on this presentation would be welcomed from delegates.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2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b="1" i="0" lang="en-GB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By researching </a:t>
            </a:r>
            <a:r>
              <a:rPr i="0" lang="en-GB" sz="1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innovative</a:t>
            </a:r>
            <a:r>
              <a:rPr i="0" lang="en-GB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methods </a:t>
            </a:r>
            <a:r>
              <a:rPr i="0" lang="en-GB" sz="1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for teaching with GIS ….</a:t>
            </a: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….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Calibri"/>
              <a:buNone/>
            </a:pPr>
            <a:r>
              <a:rPr i="0" lang="en-GB" sz="1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he </a:t>
            </a:r>
            <a:r>
              <a:rPr b="1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aim</a:t>
            </a: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is to provide teachers with the pedagogical  </a:t>
            </a:r>
            <a:r>
              <a:rPr b="1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skills </a:t>
            </a:r>
            <a:r>
              <a:rPr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b="1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resources</a:t>
            </a: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they need to </a:t>
            </a:r>
            <a:r>
              <a:rPr b="1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embed</a:t>
            </a: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the use of </a:t>
            </a:r>
            <a:r>
              <a:rPr b="1" i="0" lang="en-GB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digital mapping </a:t>
            </a: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into their </a:t>
            </a:r>
            <a:r>
              <a:rPr b="1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everyday </a:t>
            </a:r>
            <a:r>
              <a:rPr b="1" i="0" lang="en-GB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geography teaching </a:t>
            </a: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…….. Last year -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Calibri"/>
              <a:buNone/>
            </a:pP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Share today an outline of the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Arial"/>
              <a:buChar char="•"/>
            </a:pP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How we developed the </a:t>
            </a:r>
            <a:r>
              <a:rPr b="1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toolkit</a:t>
            </a: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based on 10 Rosenshine’s Principles of Instruction</a:t>
            </a:r>
            <a:endParaRPr/>
          </a:p>
          <a:p>
            <a:pPr indent="-952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Arial"/>
              <a:buChar char="•"/>
            </a:pPr>
            <a:r>
              <a:rPr b="0" i="0" lang="en-GB" sz="12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98" name="Google Shape;198;p2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About the project: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It is a </a:t>
            </a:r>
            <a:endParaRPr/>
          </a:p>
        </p:txBody>
      </p:sp>
      <p:sp>
        <p:nvSpPr>
          <p:cNvPr id="227" name="Google Shape;227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244061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0070C0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5" name="Google Shape;65;p13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7" name="Google Shape;67;p13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79" name="Google Shape;79;p15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80" name="Google Shape;80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6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87" name="Google Shape;87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5" name="Google Shape;115;p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1591294" y="274638"/>
            <a:ext cx="709550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>
                <a:solidFill>
                  <a:srgbClr val="244061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7" name="Google Shape;127;p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4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0" name="Google Shape;140;p25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5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2" name="Google Shape;142;p25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2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54" name="Google Shape;154;p27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55" name="Google Shape;155;p2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8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62" name="Google Shape;162;p2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1626918" y="274638"/>
            <a:ext cx="705988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>
                <a:solidFill>
                  <a:srgbClr val="244061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solidFill>
                  <a:srgbClr val="36609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1603168" y="274638"/>
            <a:ext cx="708363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>
                <a:solidFill>
                  <a:srgbClr val="244061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rgbClr val="366092"/>
                </a:solidFill>
              </a:defRPr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rgbClr val="366092"/>
                </a:solidFill>
              </a:defRPr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0" name="Google Shape;40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710046" y="274638"/>
            <a:ext cx="697675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28454" y="218273"/>
            <a:ext cx="1314324" cy="119936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5" Type="http://schemas.openxmlformats.org/officeDocument/2006/relationships/hyperlink" Target="https://bit.ly/3KuVIMi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20.png"/><Relationship Id="rId8" Type="http://schemas.openxmlformats.org/officeDocument/2006/relationships/hyperlink" Target="http://www.geography.org.uk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33.png"/><Relationship Id="rId13" Type="http://schemas.openxmlformats.org/officeDocument/2006/relationships/image" Target="../media/image38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Relationship Id="rId15" Type="http://schemas.openxmlformats.org/officeDocument/2006/relationships/image" Target="../media/image25.png"/><Relationship Id="rId14" Type="http://schemas.openxmlformats.org/officeDocument/2006/relationships/image" Target="../media/image3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hyperlink" Target="https://teacher-training.maps.arcgis.com/home/webmap/viewer.html?useExisting=1" TargetMode="External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eurogeography.eu/conferences/lesvos-2022/" TargetMode="External"/><Relationship Id="rId4" Type="http://schemas.openxmlformats.org/officeDocument/2006/relationships/hyperlink" Target="mailto:sophie.wilson@stmary.ac.uk" TargetMode="External"/><Relationship Id="rId5" Type="http://schemas.openxmlformats.org/officeDocument/2006/relationships/hyperlink" Target="mailto:alanparkinson@kingsely.org" TargetMode="External"/><Relationship Id="rId6" Type="http://schemas.openxmlformats.org/officeDocument/2006/relationships/hyperlink" Target="https://bit.ly/3JoRUe3" TargetMode="External"/><Relationship Id="rId7" Type="http://schemas.openxmlformats.org/officeDocument/2006/relationships/image" Target="../media/image37.png"/><Relationship Id="rId8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5" Type="http://schemas.openxmlformats.org/officeDocument/2006/relationships/hyperlink" Target="https://bit.ly/3KuVIMi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20.png"/><Relationship Id="rId8" Type="http://schemas.openxmlformats.org/officeDocument/2006/relationships/hyperlink" Target="http://www.geography.org.uk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2.jpg"/><Relationship Id="rId5" Type="http://schemas.openxmlformats.org/officeDocument/2006/relationships/image" Target="../media/image17.jpg"/><Relationship Id="rId6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5" Type="http://schemas.openxmlformats.org/officeDocument/2006/relationships/hyperlink" Target="http://www.gilearner.eu/" TargetMode="External"/><Relationship Id="rId6" Type="http://schemas.openxmlformats.org/officeDocument/2006/relationships/hyperlink" Target="http://www.gilearner.eu/" TargetMode="External"/><Relationship Id="rId7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cid:image001.png@01CF2106.A6072440" id="182" name="Google Shape;182;p3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id:image001.png@01D0E703.8E201610" id="183" name="Google Shape;183;p31"/>
          <p:cNvSpPr/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id:image001.png@01D0E703.8E201610" id="184" name="Google Shape;184;p31"/>
          <p:cNvSpPr/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1"/>
          <p:cNvSpPr/>
          <p:nvPr/>
        </p:nvSpPr>
        <p:spPr>
          <a:xfrm rot="-362397">
            <a:off x="253970" y="3294419"/>
            <a:ext cx="8636059" cy="1938952"/>
          </a:xfrm>
          <a:prstGeom prst="rect">
            <a:avLst/>
          </a:prstGeom>
          <a:solidFill>
            <a:srgbClr val="FFFFCC">
              <a:alpha val="4274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‘GI-Pedagogy’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Innovative Pedagogies for Teaching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GIS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87" name="Google Shape;187;p31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9874" y="6151575"/>
            <a:ext cx="3139840" cy="65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 rotWithShape="1">
          <a:blip r:embed="rId4">
            <a:alphaModFix/>
          </a:blip>
          <a:srcRect b="10203" l="0" r="28199" t="1"/>
          <a:stretch/>
        </p:blipFill>
        <p:spPr>
          <a:xfrm>
            <a:off x="3938864" y="6312657"/>
            <a:ext cx="1971010" cy="47476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/>
          <p:nvPr/>
        </p:nvSpPr>
        <p:spPr>
          <a:xfrm>
            <a:off x="5388966" y="5046322"/>
            <a:ext cx="3514151" cy="923299"/>
          </a:xfrm>
          <a:prstGeom prst="rect">
            <a:avLst/>
          </a:prstGeom>
          <a:gradFill>
            <a:gsLst>
              <a:gs pos="0">
                <a:srgbClr val="9FC3FF"/>
              </a:gs>
              <a:gs pos="10000">
                <a:srgbClr val="BDD5FF"/>
              </a:gs>
              <a:gs pos="100000">
                <a:srgbClr val="E4EE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Download materials: </a:t>
            </a:r>
            <a:br>
              <a:rPr b="1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https://bit.ly/3KuVIMi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00" y="204200"/>
            <a:ext cx="3889621" cy="354941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1"/>
          <p:cNvSpPr txBox="1"/>
          <p:nvPr/>
        </p:nvSpPr>
        <p:spPr>
          <a:xfrm>
            <a:off x="4349996" y="107844"/>
            <a:ext cx="4553121" cy="3003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b="1" i="0" lang="en-GB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Karl Donert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Vice President, EUROGEO.</a:t>
            </a:r>
            <a:endParaRPr b="0" i="0" sz="1600" u="sng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Sophie Wilson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Senior Lecturer Secondary Geography, Course Lead,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 Mary’s University, Twickenham.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22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Brendan Conway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Geography Tutor, St Mary’s University, Twickenham.</a:t>
            </a:r>
            <a:r>
              <a:rPr b="1" i="0" lang="en-GB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Luc Zwartjes</a:t>
            </a: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Head of Geography, Sint-Lodewijkscollege, 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Belgium,</a:t>
            </a:r>
            <a:endParaRPr b="1" i="0" sz="16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100" y="5802218"/>
            <a:ext cx="2291521" cy="1020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ographical Association" id="194" name="Google Shape;194;p31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400" y="28003"/>
            <a:ext cx="964864" cy="797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"/>
          <p:cNvSpPr/>
          <p:nvPr/>
        </p:nvSpPr>
        <p:spPr>
          <a:xfrm>
            <a:off x="24320" y="639423"/>
            <a:ext cx="3490282" cy="730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Working memory: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Current learning schema</a:t>
            </a:r>
            <a:endParaRPr/>
          </a:p>
        </p:txBody>
      </p:sp>
      <p:sp>
        <p:nvSpPr>
          <p:cNvPr id="310" name="Google Shape;310;p40"/>
          <p:cNvSpPr/>
          <p:nvPr/>
        </p:nvSpPr>
        <p:spPr>
          <a:xfrm>
            <a:off x="4722019" y="2113463"/>
            <a:ext cx="4436402" cy="3895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0"/>
          <p:cNvSpPr/>
          <p:nvPr/>
        </p:nvSpPr>
        <p:spPr>
          <a:xfrm>
            <a:off x="0" y="2105406"/>
            <a:ext cx="4707598" cy="3895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0"/>
          <p:cNvSpPr/>
          <p:nvPr/>
        </p:nvSpPr>
        <p:spPr>
          <a:xfrm>
            <a:off x="5986685" y="5124186"/>
            <a:ext cx="3186157" cy="13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67500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Long-term memory: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Future learning schema</a:t>
            </a:r>
            <a:endParaRPr/>
          </a:p>
        </p:txBody>
      </p:sp>
      <p:sp>
        <p:nvSpPr>
          <p:cNvPr id="313" name="Google Shape;313;p40"/>
          <p:cNvSpPr/>
          <p:nvPr/>
        </p:nvSpPr>
        <p:spPr>
          <a:xfrm>
            <a:off x="134174" y="5114738"/>
            <a:ext cx="2968236" cy="13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429D45"/>
                </a:solidFill>
                <a:latin typeface="Calibri"/>
                <a:ea typeface="Calibri"/>
                <a:cs typeface="Calibri"/>
                <a:sym typeface="Calibri"/>
              </a:rPr>
              <a:t>Long-term memory: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429D45"/>
                </a:solidFill>
                <a:latin typeface="Calibri"/>
                <a:ea typeface="Calibri"/>
                <a:cs typeface="Calibri"/>
                <a:sym typeface="Calibri"/>
              </a:rPr>
              <a:t>Prior learning schema</a:t>
            </a:r>
            <a:endParaRPr/>
          </a:p>
        </p:txBody>
      </p:sp>
      <p:grpSp>
        <p:nvGrpSpPr>
          <p:cNvPr id="314" name="Google Shape;314;p40"/>
          <p:cNvGrpSpPr/>
          <p:nvPr/>
        </p:nvGrpSpPr>
        <p:grpSpPr>
          <a:xfrm>
            <a:off x="3098705" y="479982"/>
            <a:ext cx="3242075" cy="3242792"/>
            <a:chOff x="5930604" y="1752661"/>
            <a:chExt cx="4322766" cy="4323722"/>
          </a:xfrm>
        </p:grpSpPr>
        <p:grpSp>
          <p:nvGrpSpPr>
            <p:cNvPr id="315" name="Google Shape;315;p40"/>
            <p:cNvGrpSpPr/>
            <p:nvPr/>
          </p:nvGrpSpPr>
          <p:grpSpPr>
            <a:xfrm>
              <a:off x="5930604" y="1752661"/>
              <a:ext cx="4322766" cy="1440000"/>
              <a:chOff x="5930604" y="1752661"/>
              <a:chExt cx="4322766" cy="1440000"/>
            </a:xfrm>
          </p:grpSpPr>
          <p:sp>
            <p:nvSpPr>
              <p:cNvPr id="316" name="Google Shape;316;p40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0000F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Great Mountain ranges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40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0000F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Lakes and Oceans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0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0000F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Coastal landscapes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" name="Google Shape;319;p40"/>
            <p:cNvGrpSpPr/>
            <p:nvPr/>
          </p:nvGrpSpPr>
          <p:grpSpPr>
            <a:xfrm>
              <a:off x="5930604" y="3192661"/>
              <a:ext cx="4322766" cy="1440000"/>
              <a:chOff x="5930604" y="1752661"/>
              <a:chExt cx="4322766" cy="1440000"/>
            </a:xfrm>
          </p:grpSpPr>
          <p:sp>
            <p:nvSpPr>
              <p:cNvPr id="320" name="Google Shape;320;p40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BFBFB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40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0000F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River landscapes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40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BFBFB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" name="Google Shape;323;p40"/>
            <p:cNvGrpSpPr/>
            <p:nvPr/>
          </p:nvGrpSpPr>
          <p:grpSpPr>
            <a:xfrm>
              <a:off x="5930604" y="4636383"/>
              <a:ext cx="4322766" cy="1440000"/>
              <a:chOff x="5930604" y="1752661"/>
              <a:chExt cx="4322766" cy="1440000"/>
            </a:xfrm>
          </p:grpSpPr>
          <p:sp>
            <p:nvSpPr>
              <p:cNvPr id="324" name="Google Shape;324;p40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BFBFB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40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0000F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How does the physical landscape vary in different parts of the world?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40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BFBFB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7" name="Google Shape;327;p40"/>
          <p:cNvGrpSpPr/>
          <p:nvPr/>
        </p:nvGrpSpPr>
        <p:grpSpPr>
          <a:xfrm>
            <a:off x="4251681" y="2461768"/>
            <a:ext cx="3242075" cy="3242792"/>
            <a:chOff x="5930604" y="1752661"/>
            <a:chExt cx="4322766" cy="4323722"/>
          </a:xfrm>
        </p:grpSpPr>
        <p:grpSp>
          <p:nvGrpSpPr>
            <p:cNvPr id="328" name="Google Shape;328;p40"/>
            <p:cNvGrpSpPr/>
            <p:nvPr/>
          </p:nvGrpSpPr>
          <p:grpSpPr>
            <a:xfrm>
              <a:off x="5930604" y="1752661"/>
              <a:ext cx="4322766" cy="1440000"/>
              <a:chOff x="5930604" y="1752661"/>
              <a:chExt cx="4322766" cy="1440000"/>
            </a:xfrm>
          </p:grpSpPr>
          <p:sp>
            <p:nvSpPr>
              <p:cNvPr id="329" name="Google Shape;329;p40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FF0000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Name major mountain ranges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40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FF0000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Landforms caused by coastal erosion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40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FF0000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Landforms caused by coastal deposition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" name="Google Shape;332;p40"/>
            <p:cNvGrpSpPr/>
            <p:nvPr/>
          </p:nvGrpSpPr>
          <p:grpSpPr>
            <a:xfrm>
              <a:off x="5930604" y="3192661"/>
              <a:ext cx="4322766" cy="1440000"/>
              <a:chOff x="5930604" y="1752661"/>
              <a:chExt cx="4322766" cy="1440000"/>
            </a:xfrm>
          </p:grpSpPr>
          <p:sp>
            <p:nvSpPr>
              <p:cNvPr id="333" name="Google Shape;333;p40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FF0000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Named case-study (Holderness)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40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FF0000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Landforms caused by river erosion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40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FF0000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Landforms caused by river deposition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" name="Google Shape;336;p40"/>
            <p:cNvGrpSpPr/>
            <p:nvPr/>
          </p:nvGrpSpPr>
          <p:grpSpPr>
            <a:xfrm>
              <a:off x="5930604" y="4636383"/>
              <a:ext cx="4322766" cy="1440000"/>
              <a:chOff x="5930604" y="1752661"/>
              <a:chExt cx="4322766" cy="1440000"/>
            </a:xfrm>
          </p:grpSpPr>
          <p:sp>
            <p:nvSpPr>
              <p:cNvPr id="337" name="Google Shape;337;p40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FF0000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Named case-study (River Tees)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40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FF0000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Landforms caused by glacial erosion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40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FF0000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Landforms caused by glacial deposition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0" name="Google Shape;340;p40"/>
          <p:cNvGrpSpPr/>
          <p:nvPr/>
        </p:nvGrpSpPr>
        <p:grpSpPr>
          <a:xfrm>
            <a:off x="1946743" y="2467948"/>
            <a:ext cx="3242075" cy="3242792"/>
            <a:chOff x="5930604" y="1752661"/>
            <a:chExt cx="4322766" cy="4323722"/>
          </a:xfrm>
        </p:grpSpPr>
        <p:grpSp>
          <p:nvGrpSpPr>
            <p:cNvPr id="341" name="Google Shape;341;p40"/>
            <p:cNvGrpSpPr/>
            <p:nvPr/>
          </p:nvGrpSpPr>
          <p:grpSpPr>
            <a:xfrm>
              <a:off x="5930604" y="1752661"/>
              <a:ext cx="4322766" cy="1440000"/>
              <a:chOff x="5930604" y="1752661"/>
              <a:chExt cx="4322766" cy="1440000"/>
            </a:xfrm>
          </p:grpSpPr>
          <p:sp>
            <p:nvSpPr>
              <p:cNvPr id="342" name="Google Shape;342;p40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429D45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Location and names of continents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40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429D45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World oceans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40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429D45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Equator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" name="Google Shape;345;p40"/>
            <p:cNvGrpSpPr/>
            <p:nvPr/>
          </p:nvGrpSpPr>
          <p:grpSpPr>
            <a:xfrm>
              <a:off x="5930604" y="3192661"/>
              <a:ext cx="4322766" cy="1440000"/>
              <a:chOff x="5930604" y="1752661"/>
              <a:chExt cx="4322766" cy="1440000"/>
            </a:xfrm>
          </p:grpSpPr>
          <p:sp>
            <p:nvSpPr>
              <p:cNvPr id="346" name="Google Shape;346;p40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429D45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Latitude and longitude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40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429D45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Different land uses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40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429D45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Ecosystems and biomes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40"/>
            <p:cNvGrpSpPr/>
            <p:nvPr/>
          </p:nvGrpSpPr>
          <p:grpSpPr>
            <a:xfrm>
              <a:off x="5930604" y="4636383"/>
              <a:ext cx="4322766" cy="1440000"/>
              <a:chOff x="5930604" y="1752661"/>
              <a:chExt cx="4322766" cy="1440000"/>
            </a:xfrm>
          </p:grpSpPr>
          <p:sp>
            <p:nvSpPr>
              <p:cNvPr id="350" name="Google Shape;350;p40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429D45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Tropical Rainforest 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40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429D45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Hot deserts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40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429D45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Cold environments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44" y="1693583"/>
            <a:ext cx="9144000" cy="547857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descr="logo" id="360" name="Google Shape;360;p41"/>
          <p:cNvSpPr/>
          <p:nvPr/>
        </p:nvSpPr>
        <p:spPr>
          <a:xfrm>
            <a:off x="4499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1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92511"/>
            <a:ext cx="9144000" cy="54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45300" y="953775"/>
            <a:ext cx="902118" cy="585277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64" name="Google Shape;364;p41"/>
          <p:cNvCxnSpPr/>
          <p:nvPr/>
        </p:nvCxnSpPr>
        <p:spPr>
          <a:xfrm>
            <a:off x="4724400" y="1092763"/>
            <a:ext cx="568126" cy="24609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65" name="Google Shape;365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14433" y="255393"/>
            <a:ext cx="1656184" cy="1107398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6" name="Google Shape;366;p41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33816" y="1092763"/>
            <a:ext cx="2257740" cy="38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756" y="1808120"/>
            <a:ext cx="9144000" cy="545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7583" y="1781900"/>
            <a:ext cx="9144000" cy="551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861" y="1718724"/>
            <a:ext cx="9144000" cy="545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-20688" y="1706147"/>
            <a:ext cx="9144000" cy="546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3355" y="1735612"/>
            <a:ext cx="9144000" cy="5490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-23355" y="1898752"/>
            <a:ext cx="9144000" cy="545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-52444" y="1764629"/>
            <a:ext cx="9144000" cy="547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2"/>
          <p:cNvSpPr txBox="1"/>
          <p:nvPr>
            <p:ph idx="1" type="body"/>
          </p:nvPr>
        </p:nvSpPr>
        <p:spPr>
          <a:xfrm>
            <a:off x="765717" y="523549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Demographic transition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Age group 11-18 yrs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80" name="Google Shape;380;p42"/>
          <p:cNvSpPr txBox="1"/>
          <p:nvPr>
            <p:ph idx="12" type="sldNum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logo" id="381" name="Google Shape;381;p42"/>
          <p:cNvSpPr/>
          <p:nvPr/>
        </p:nvSpPr>
        <p:spPr>
          <a:xfrm>
            <a:off x="4499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2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2"/>
          <p:cNvSpPr txBox="1"/>
          <p:nvPr/>
        </p:nvSpPr>
        <p:spPr>
          <a:xfrm>
            <a:off x="1168400" y="1922578"/>
            <a:ext cx="18161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2"/>
          <p:cNvSpPr txBox="1"/>
          <p:nvPr/>
        </p:nvSpPr>
        <p:spPr>
          <a:xfrm>
            <a:off x="1591294" y="274638"/>
            <a:ext cx="709550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GB" sz="4400" u="none" cap="none" strike="noStrike">
                <a:solidFill>
                  <a:srgbClr val="17365D"/>
                </a:solidFill>
                <a:latin typeface="Short Stack"/>
                <a:ea typeface="Short Stack"/>
                <a:cs typeface="Short Stack"/>
                <a:sym typeface="Short Stack"/>
              </a:rPr>
              <a:t>Example 2</a:t>
            </a:r>
            <a:endParaRPr/>
          </a:p>
        </p:txBody>
      </p:sp>
      <p:pic>
        <p:nvPicPr>
          <p:cNvPr id="385" name="Google Shape;385;p42"/>
          <p:cNvPicPr preferRelativeResize="0"/>
          <p:nvPr/>
        </p:nvPicPr>
        <p:blipFill rotWithShape="1">
          <a:blip r:embed="rId3">
            <a:alphaModFix/>
          </a:blip>
          <a:srcRect b="0" l="19214" r="0" t="20257"/>
          <a:stretch/>
        </p:blipFill>
        <p:spPr>
          <a:xfrm>
            <a:off x="1542668" y="1260088"/>
            <a:ext cx="6987112" cy="4092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3"/>
          <p:cNvSpPr txBox="1"/>
          <p:nvPr>
            <p:ph idx="1" type="body"/>
          </p:nvPr>
        </p:nvSpPr>
        <p:spPr>
          <a:xfrm>
            <a:off x="304800" y="15306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GB" sz="3200"/>
              <a:t>Locating windmills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GB" sz="3200"/>
              <a:t>Age group 17-18 yrs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3200"/>
          </a:p>
        </p:txBody>
      </p:sp>
      <p:sp>
        <p:nvSpPr>
          <p:cNvPr id="392" name="Google Shape;392;p43"/>
          <p:cNvSpPr txBox="1"/>
          <p:nvPr>
            <p:ph idx="12" type="sldNum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logo" id="393" name="Google Shape;393;p43"/>
          <p:cNvSpPr/>
          <p:nvPr/>
        </p:nvSpPr>
        <p:spPr>
          <a:xfrm>
            <a:off x="4499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3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355277"/>
            <a:ext cx="4502150" cy="6366198"/>
          </a:xfrm>
          <a:prstGeom prst="rect">
            <a:avLst/>
          </a:prstGeom>
          <a:noFill/>
          <a:ln>
            <a:noFill/>
          </a:ln>
          <a:effectLst>
            <a:outerShdw blurRad="76200" kx="1200000" rotWithShape="0" algn="br" sy="23000">
              <a:srgbClr val="000000">
                <a:alpha val="20000"/>
              </a:srgbClr>
            </a:outerShdw>
          </a:effectLst>
        </p:spPr>
      </p:pic>
      <p:pic>
        <p:nvPicPr>
          <p:cNvPr id="396" name="Google Shape;39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700" y="2658564"/>
            <a:ext cx="3810000" cy="257191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3"/>
          <p:cNvSpPr txBox="1"/>
          <p:nvPr/>
        </p:nvSpPr>
        <p:spPr>
          <a:xfrm>
            <a:off x="1591294" y="274638"/>
            <a:ext cx="273686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226"/>
              <a:buFont typeface="Calibri"/>
              <a:buNone/>
            </a:pPr>
            <a:r>
              <a:rPr b="0" i="0" lang="en-GB" sz="4400" u="none" cap="none" strike="noStrike">
                <a:solidFill>
                  <a:srgbClr val="17365D"/>
                </a:solidFill>
                <a:latin typeface="Short Stack"/>
                <a:ea typeface="Short Stack"/>
                <a:cs typeface="Short Stack"/>
                <a:sym typeface="Short Stack"/>
              </a:rPr>
              <a:t>Example 3</a:t>
            </a:r>
            <a:endParaRPr/>
          </a:p>
        </p:txBody>
      </p:sp>
      <p:sp>
        <p:nvSpPr>
          <p:cNvPr id="398" name="Google Shape;398;p43"/>
          <p:cNvSpPr txBox="1"/>
          <p:nvPr/>
        </p:nvSpPr>
        <p:spPr>
          <a:xfrm>
            <a:off x="482740" y="6056590"/>
            <a:ext cx="2603360" cy="523220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4"/>
          <p:cNvSpPr txBox="1"/>
          <p:nvPr/>
        </p:nvSpPr>
        <p:spPr>
          <a:xfrm>
            <a:off x="611560" y="1484784"/>
            <a:ext cx="8075240" cy="419592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b="0" i="0" lang="en-GB" sz="4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What next?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b="0" i="0" lang="en-GB" sz="2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Developing</a:t>
            </a: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 online course for Teachers</a:t>
            </a:r>
            <a:endParaRPr b="1" i="0" sz="2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b="1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Case-study </a:t>
            </a:r>
            <a:r>
              <a:rPr b="0" i="0" lang="en-GB" sz="2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examples</a:t>
            </a: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b="0" i="0" lang="en-GB" sz="2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Multiplier events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b="1" i="0" lang="en-GB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Digital exhibition </a:t>
            </a:r>
            <a:r>
              <a:rPr b="0" i="0" lang="en-GB" sz="2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of findings</a:t>
            </a:r>
            <a:r>
              <a:rPr b="0" i="0" lang="en-GB" sz="2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rgbClr val="9933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GB" sz="1800" u="none" cap="none" strike="noStrike">
                <a:solidFill>
                  <a:srgbClr val="9933FF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b="0" i="1" lang="en-GB" sz="4000" u="none" cap="none" strike="noStrike">
                <a:solidFill>
                  <a:srgbClr val="9933FF"/>
                </a:solidFill>
                <a:latin typeface="Calibri"/>
                <a:ea typeface="Calibri"/>
                <a:cs typeface="Calibri"/>
                <a:sym typeface="Calibri"/>
              </a:rPr>
              <a:t>Any questions?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A5"/>
              </a:buClr>
              <a:buSzPts val="1600"/>
              <a:buFont typeface="Calibri"/>
              <a:buNone/>
            </a:pPr>
            <a:r>
              <a:rPr b="0" i="0" lang="en-GB" sz="2000" u="none" cap="none" strike="noStrike">
                <a:solidFill>
                  <a:srgbClr val="3876A5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</a:t>
            </a:r>
            <a:endParaRPr b="0" i="0" sz="3200" u="none" cap="none" strike="noStrike">
              <a:solidFill>
                <a:srgbClr val="3876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3876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A5"/>
              </a:buClr>
              <a:buSzPts val="2600"/>
              <a:buFont typeface="Calibri"/>
              <a:buNone/>
            </a:pPr>
            <a:r>
              <a:rPr b="0" i="0" lang="en-GB" sz="3200" u="none" cap="none" strike="noStrike">
                <a:solidFill>
                  <a:srgbClr val="3876A5"/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endParaRPr b="0" i="0" sz="3200" u="none" cap="none" strike="noStrike">
              <a:solidFill>
                <a:srgbClr val="3876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4"/>
          <p:cNvSpPr txBox="1"/>
          <p:nvPr>
            <p:ph type="title"/>
          </p:nvPr>
        </p:nvSpPr>
        <p:spPr>
          <a:xfrm>
            <a:off x="1591294" y="274638"/>
            <a:ext cx="709550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GB" sz="4800"/>
              <a:t>Looking forward… 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5"/>
          <p:cNvSpPr txBox="1"/>
          <p:nvPr>
            <p:ph type="title"/>
          </p:nvPr>
        </p:nvSpPr>
        <p:spPr>
          <a:xfrm>
            <a:off x="1365338" y="274638"/>
            <a:ext cx="75627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None/>
            </a:pPr>
            <a:r>
              <a:rPr b="1" lang="en-GB"/>
              <a:t>Further presentions and training:</a:t>
            </a:r>
            <a:endParaRPr/>
          </a:p>
        </p:txBody>
      </p:sp>
      <p:sp>
        <p:nvSpPr>
          <p:cNvPr id="411" name="Google Shape;411;p45"/>
          <p:cNvSpPr txBox="1"/>
          <p:nvPr>
            <p:ph idx="1" type="body"/>
          </p:nvPr>
        </p:nvSpPr>
        <p:spPr>
          <a:xfrm>
            <a:off x="340260" y="1417638"/>
            <a:ext cx="5342352" cy="5351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GB" sz="1600"/>
              <a:t>EUROGEO Conference </a:t>
            </a:r>
            <a:r>
              <a:rPr lang="en-GB" sz="1600"/>
              <a:t>University of the Aegean, Mytilene (Lesbos, Greece)</a:t>
            </a:r>
            <a:br>
              <a:rPr lang="en-GB" sz="1600"/>
            </a:br>
            <a:r>
              <a:rPr lang="en-GB" sz="1600"/>
              <a:t>🡪 5-6 May </a:t>
            </a:r>
            <a:br>
              <a:rPr lang="en-GB" sz="1600"/>
            </a:br>
            <a:r>
              <a:rPr i="1" lang="en-GB" sz="1600" u="sng">
                <a:solidFill>
                  <a:schemeClr val="hlink"/>
                </a:solidFill>
                <a:hlinkClick r:id="rId3"/>
              </a:rPr>
              <a:t>https://www.eurogeography.eu/conferences/lesvos-2022/</a:t>
            </a:r>
            <a:r>
              <a:rPr i="1" lang="en-GB" sz="1600"/>
              <a:t> 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400"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GB" sz="1600"/>
              <a:t>Multiplier Teacher Training events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600"/>
              <a:t>St Mary’s University 🡪 22 June 2022</a:t>
            </a:r>
            <a:br>
              <a:rPr lang="en-GB" sz="1600"/>
            </a:br>
            <a:r>
              <a:rPr i="1" lang="en-GB" sz="1600"/>
              <a:t>   </a:t>
            </a:r>
            <a:r>
              <a:rPr i="1" lang="en-GB" sz="1600" u="sng">
                <a:solidFill>
                  <a:schemeClr val="hlink"/>
                </a:solidFill>
                <a:hlinkClick r:id="rId4"/>
              </a:rPr>
              <a:t>sophie.wilson@stmary.ac.uk</a:t>
            </a:r>
            <a:endParaRPr i="1" sz="1600"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600"/>
              <a:t>Kings School, Ely 🡪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GB" sz="1600"/>
              <a:t>          </a:t>
            </a:r>
            <a:r>
              <a:rPr i="1" lang="en-GB" sz="1600" u="sng">
                <a:solidFill>
                  <a:schemeClr val="hlink"/>
                </a:solidFill>
                <a:hlinkClick r:id="rId5"/>
              </a:rPr>
              <a:t>alanparkinson@kingsely.org</a:t>
            </a:r>
            <a:endParaRPr i="1" sz="1600"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600"/>
              <a:t>Madrid International Training - Summer Course 🡪 4-6 July 2022</a:t>
            </a:r>
            <a:endParaRPr sz="1600"/>
          </a:p>
          <a:p>
            <a:pPr indent="0" lvl="1" marL="5715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i="1" lang="en-GB" sz="1600" u="sng">
                <a:solidFill>
                  <a:schemeClr val="hlink"/>
                </a:solidFill>
                <a:hlinkClick r:id="rId6"/>
              </a:rPr>
              <a:t>https://bit.ly/3JoRUe3</a:t>
            </a:r>
            <a:endParaRPr i="1" sz="1600"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600"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600"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400"/>
          </a:p>
        </p:txBody>
      </p:sp>
      <p:pic>
        <p:nvPicPr>
          <p:cNvPr descr="Afbeelding met tekst&#10;&#10;Automatisch gegenereerde beschrijving" id="412" name="Google Shape;412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87737" y="1253298"/>
            <a:ext cx="2896821" cy="2578100"/>
          </a:xfrm>
          <a:prstGeom prst="rect">
            <a:avLst/>
          </a:prstGeom>
          <a:noFill/>
          <a:ln>
            <a:noFill/>
          </a:ln>
          <a:effectLst>
            <a:outerShdw blurRad="76200" kx="-800400" rotWithShape="0" algn="bl" dir="2700000" dist="12700" sy="-23000">
              <a:srgbClr val="000000">
                <a:alpha val="20000"/>
              </a:srgbClr>
            </a:outerShdw>
          </a:effectLst>
        </p:spPr>
      </p:pic>
      <p:pic>
        <p:nvPicPr>
          <p:cNvPr id="413" name="Google Shape;413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87737" y="4270853"/>
            <a:ext cx="2809741" cy="1955800"/>
          </a:xfrm>
          <a:prstGeom prst="rect">
            <a:avLst/>
          </a:prstGeom>
          <a:noFill/>
          <a:ln>
            <a:noFill/>
          </a:ln>
          <a:effectLst>
            <a:outerShdw blurRad="76200" kx="-800400" rotWithShape="0" algn="bl" dir="2700000" dist="12700" sy="-23000">
              <a:srgbClr val="000000">
                <a:alpha val="20000"/>
              </a:srgbClr>
            </a:outerShdw>
          </a:effectLst>
        </p:spPr>
      </p:pic>
      <p:sp>
        <p:nvSpPr>
          <p:cNvPr id="414" name="Google Shape;414;p45"/>
          <p:cNvSpPr txBox="1"/>
          <p:nvPr/>
        </p:nvSpPr>
        <p:spPr>
          <a:xfrm rot="-492369">
            <a:off x="313411" y="3023004"/>
            <a:ext cx="4033381" cy="523220"/>
          </a:xfrm>
          <a:prstGeom prst="rect">
            <a:avLst/>
          </a:prstGeom>
          <a:solidFill>
            <a:schemeClr val="accent6"/>
          </a:solidFill>
          <a:ln cap="flat" cmpd="sng" w="25400">
            <a:solidFill>
              <a:srgbClr val="B46D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Join us for more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cid:image001.png@01CF2106.A6072440" id="420" name="Google Shape;420;p4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id:image001.png@01D0E703.8E201610" id="421" name="Google Shape;421;p46"/>
          <p:cNvSpPr/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id:image001.png@01D0E703.8E201610" id="422" name="Google Shape;422;p46"/>
          <p:cNvSpPr/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6"/>
          <p:cNvSpPr/>
          <p:nvPr/>
        </p:nvSpPr>
        <p:spPr>
          <a:xfrm rot="-362397">
            <a:off x="253970" y="3294419"/>
            <a:ext cx="8636059" cy="1938952"/>
          </a:xfrm>
          <a:prstGeom prst="rect">
            <a:avLst/>
          </a:prstGeom>
          <a:solidFill>
            <a:srgbClr val="FFFFCC">
              <a:alpha val="4274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‘GI-Pedagogy’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Innovative Pedagogies for Teaching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GIS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25" name="Google Shape;425;p46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9874" y="6151575"/>
            <a:ext cx="3139840" cy="65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6"/>
          <p:cNvPicPr preferRelativeResize="0"/>
          <p:nvPr/>
        </p:nvPicPr>
        <p:blipFill rotWithShape="1">
          <a:blip r:embed="rId4">
            <a:alphaModFix/>
          </a:blip>
          <a:srcRect b="10203" l="0" r="28199" t="1"/>
          <a:stretch/>
        </p:blipFill>
        <p:spPr>
          <a:xfrm>
            <a:off x="3938864" y="6312657"/>
            <a:ext cx="1971010" cy="474768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6"/>
          <p:cNvSpPr txBox="1"/>
          <p:nvPr/>
        </p:nvSpPr>
        <p:spPr>
          <a:xfrm>
            <a:off x="5388966" y="5046322"/>
            <a:ext cx="3514151" cy="923299"/>
          </a:xfrm>
          <a:prstGeom prst="rect">
            <a:avLst/>
          </a:prstGeom>
          <a:gradFill>
            <a:gsLst>
              <a:gs pos="0">
                <a:srgbClr val="9FC3FF"/>
              </a:gs>
              <a:gs pos="10000">
                <a:srgbClr val="BDD5FF"/>
              </a:gs>
              <a:gs pos="100000">
                <a:srgbClr val="E4EE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Download materials: </a:t>
            </a:r>
            <a:br>
              <a:rPr b="1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https://bit.ly/3KuVIMi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00" y="204200"/>
            <a:ext cx="3889621" cy="354941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6"/>
          <p:cNvSpPr txBox="1"/>
          <p:nvPr/>
        </p:nvSpPr>
        <p:spPr>
          <a:xfrm>
            <a:off x="4349996" y="107844"/>
            <a:ext cx="4553121" cy="3003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b="1" i="0" lang="en-GB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Karl Donert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Vice President, EUROGEO.</a:t>
            </a:r>
            <a:endParaRPr b="0" i="0" sz="1600" u="sng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Sophie Wilson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Senior Lecturer Secondary Geography, Course Lead,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 Mary’s University, Twickenham.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22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Brendan Conway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Geography Tutor, St Mary’s University, Twickenham.</a:t>
            </a:r>
            <a:r>
              <a:rPr b="1" i="0" lang="en-GB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Luc Zwartjes</a:t>
            </a: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Head of Geography, Sint-Lodewijkscollege, 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Belgium,</a:t>
            </a:r>
            <a:endParaRPr b="1" i="0" sz="16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Google Shape;431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100" y="5802218"/>
            <a:ext cx="2291521" cy="1020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ographical Association" id="432" name="Google Shape;432;p46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400" y="28003"/>
            <a:ext cx="964864" cy="797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idx="12" type="sldNum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2"/>
          <p:cNvSpPr txBox="1"/>
          <p:nvPr/>
        </p:nvSpPr>
        <p:spPr>
          <a:xfrm>
            <a:off x="535967" y="1385145"/>
            <a:ext cx="7828648" cy="34984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Contents</a:t>
            </a:r>
            <a:r>
              <a:rPr b="0" i="0" lang="en-GB" sz="3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GB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About the project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33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GB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Innovative </a:t>
            </a:r>
            <a:r>
              <a:rPr b="1" i="0" lang="en-GB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Pedagogical </a:t>
            </a:r>
            <a:r>
              <a:rPr b="1" i="0" lang="en-GB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r>
              <a:rPr b="0" i="0" lang="en-GB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for</a:t>
            </a:r>
            <a:r>
              <a:rPr b="0" i="0" lang="en-GB" sz="2400" u="none" cap="none" strike="noStrike">
                <a:solidFill>
                  <a:srgbClr val="3876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Teaching with GIS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33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1" i="0" lang="en-GB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Toolkit</a:t>
            </a:r>
            <a:r>
              <a:rPr b="0" i="0" lang="en-GB" sz="2400" u="none" cap="none" strike="noStrike">
                <a:solidFill>
                  <a:srgbClr val="3876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innovative </a:t>
            </a:r>
            <a:r>
              <a:rPr b="0" i="0" lang="en-GB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pedagogical approaches</a:t>
            </a:r>
            <a:endParaRPr b="0" i="0" sz="2400" u="none" cap="none" strike="noStrike">
              <a:solidFill>
                <a:srgbClr val="3876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533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876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GB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Teacher training </a:t>
            </a:r>
            <a:r>
              <a:rPr b="1" i="0" lang="en-GB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course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33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876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GB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Case studies </a:t>
            </a: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</a:t>
            </a:r>
            <a:r>
              <a:rPr b="0" i="0" lang="en-GB" sz="2400" u="none" cap="none" strike="noStrike">
                <a:solidFill>
                  <a:srgbClr val="3876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digital exhibition </a:t>
            </a: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findings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33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876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3">
            <a:alphaModFix/>
          </a:blip>
          <a:srcRect b="0" l="28822" r="0" t="0"/>
          <a:stretch/>
        </p:blipFill>
        <p:spPr>
          <a:xfrm>
            <a:off x="15120" y="5267937"/>
            <a:ext cx="1518693" cy="16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4">
            <a:alphaModFix/>
          </a:blip>
          <a:srcRect b="11447" l="8237" r="3899" t="27039"/>
          <a:stretch/>
        </p:blipFill>
        <p:spPr>
          <a:xfrm>
            <a:off x="1405380" y="5257775"/>
            <a:ext cx="2786641" cy="16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5">
            <a:alphaModFix/>
          </a:blip>
          <a:srcRect b="14940" l="0" r="4251" t="18288"/>
          <a:stretch/>
        </p:blipFill>
        <p:spPr>
          <a:xfrm>
            <a:off x="6115903" y="5251938"/>
            <a:ext cx="3036749" cy="16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 rotWithShape="1">
          <a:blip r:embed="rId6">
            <a:alphaModFix/>
          </a:blip>
          <a:srcRect b="0" l="5079" r="0" t="0"/>
          <a:stretch/>
        </p:blipFill>
        <p:spPr>
          <a:xfrm>
            <a:off x="4192021" y="5251938"/>
            <a:ext cx="2025233" cy="160021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/>
          <p:nvPr/>
        </p:nvSpPr>
        <p:spPr>
          <a:xfrm>
            <a:off x="747414" y="3336523"/>
            <a:ext cx="7218170" cy="684076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Google Shape;207;p32"/>
          <p:cNvCxnSpPr/>
          <p:nvPr/>
        </p:nvCxnSpPr>
        <p:spPr>
          <a:xfrm flipH="1">
            <a:off x="7992909" y="2787804"/>
            <a:ext cx="583153" cy="679791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8" name="Google Shape;208;p32"/>
          <p:cNvCxnSpPr/>
          <p:nvPr/>
        </p:nvCxnSpPr>
        <p:spPr>
          <a:xfrm rot="10800000">
            <a:off x="8013802" y="3838424"/>
            <a:ext cx="594231" cy="676758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9" name="Google Shape;209;p32"/>
          <p:cNvSpPr txBox="1"/>
          <p:nvPr>
            <p:ph type="title"/>
          </p:nvPr>
        </p:nvSpPr>
        <p:spPr>
          <a:xfrm>
            <a:off x="1405380" y="26465"/>
            <a:ext cx="709550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br>
              <a:rPr lang="en-GB"/>
            </a:br>
            <a:r>
              <a:rPr lang="en-GB">
                <a:solidFill>
                  <a:srgbClr val="17365D"/>
                </a:solidFill>
              </a:rPr>
              <a:t>Innovative Pedagogies for Teaching with GIS</a:t>
            </a:r>
            <a:br>
              <a:rPr lang="en-GB">
                <a:solidFill>
                  <a:srgbClr val="17365D"/>
                </a:solidFill>
              </a:rPr>
            </a:br>
            <a:endParaRPr>
              <a:solidFill>
                <a:srgbClr val="17365D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/>
          <p:nvPr>
            <p:ph type="title"/>
          </p:nvPr>
        </p:nvSpPr>
        <p:spPr>
          <a:xfrm>
            <a:off x="1591294" y="274638"/>
            <a:ext cx="709550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/>
              <a:t>Website</a:t>
            </a:r>
            <a:endParaRPr/>
          </a:p>
        </p:txBody>
      </p:sp>
      <p:sp>
        <p:nvSpPr>
          <p:cNvPr id="216" name="Google Shape;216;p33"/>
          <p:cNvSpPr txBox="1"/>
          <p:nvPr>
            <p:ph idx="12" type="sldNum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logo" id="217" name="Google Shape;217;p33"/>
          <p:cNvSpPr/>
          <p:nvPr/>
        </p:nvSpPr>
        <p:spPr>
          <a:xfrm>
            <a:off x="4588179" y="0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2051" y="326149"/>
            <a:ext cx="2675869" cy="155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4667" y="670166"/>
            <a:ext cx="1939666" cy="609329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3"/>
          <p:cNvSpPr txBox="1"/>
          <p:nvPr/>
        </p:nvSpPr>
        <p:spPr>
          <a:xfrm>
            <a:off x="547711" y="2048014"/>
            <a:ext cx="4536554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www.gilearner.eu</a:t>
            </a:r>
            <a:endParaRPr b="0" i="0" sz="1800" u="sng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www.gi-pedagogy.eu</a:t>
            </a:r>
            <a:endParaRPr b="0" i="0" sz="1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3"/>
          <p:cNvSpPr txBox="1"/>
          <p:nvPr/>
        </p:nvSpPr>
        <p:spPr>
          <a:xfrm>
            <a:off x="6798917" y="258847"/>
            <a:ext cx="16421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@GIPedagogy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136" y="2777484"/>
            <a:ext cx="5726864" cy="4178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/>
          <p:nvPr>
            <p:ph type="title"/>
          </p:nvPr>
        </p:nvSpPr>
        <p:spPr>
          <a:xfrm>
            <a:off x="1591294" y="274638"/>
            <a:ext cx="709550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/>
              <a:t>Toolkit</a:t>
            </a:r>
            <a:endParaRPr/>
          </a:p>
        </p:txBody>
      </p:sp>
      <p:sp>
        <p:nvSpPr>
          <p:cNvPr id="230" name="Google Shape;230;p34"/>
          <p:cNvSpPr txBox="1"/>
          <p:nvPr>
            <p:ph idx="12" type="sldNum"/>
          </p:nvPr>
        </p:nvSpPr>
        <p:spPr>
          <a:xfrm>
            <a:off x="8027988" y="6491288"/>
            <a:ext cx="1116012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logo" id="231" name="Google Shape;231;p34"/>
          <p:cNvSpPr/>
          <p:nvPr/>
        </p:nvSpPr>
        <p:spPr>
          <a:xfrm>
            <a:off x="4499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4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840466">
            <a:off x="888784" y="1472712"/>
            <a:ext cx="3235113" cy="4779252"/>
          </a:xfrm>
          <a:prstGeom prst="rect">
            <a:avLst/>
          </a:prstGeom>
          <a:noFill/>
          <a:ln>
            <a:noFill/>
          </a:ln>
          <a:effectLst>
            <a:outerShdw blurRad="50800" sx="103000" rotWithShape="0" algn="tl" dir="8403703" dist="38100" sy="103000">
              <a:srgbClr val="000000">
                <a:alpha val="40000"/>
              </a:srgbClr>
            </a:outerShdw>
          </a:effectLst>
        </p:spPr>
      </p:pic>
      <p:pic>
        <p:nvPicPr>
          <p:cNvPr id="234" name="Google Shape;23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9060" y="475977"/>
            <a:ext cx="5049704" cy="5906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descr="logo" id="241" name="Google Shape;241;p35"/>
          <p:cNvSpPr/>
          <p:nvPr/>
        </p:nvSpPr>
        <p:spPr>
          <a:xfrm>
            <a:off x="4499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5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5225" y="97920"/>
            <a:ext cx="5258957" cy="666215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44" name="Google Shape;244;p35"/>
          <p:cNvSpPr txBox="1"/>
          <p:nvPr/>
        </p:nvSpPr>
        <p:spPr>
          <a:xfrm>
            <a:off x="251009" y="1512635"/>
            <a:ext cx="709550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226"/>
              <a:buFont typeface="Calibri"/>
              <a:buNone/>
            </a:pPr>
            <a:r>
              <a:rPr b="1" i="0" lang="en-GB" sz="4400" u="none" cap="none" strike="noStrike">
                <a:solidFill>
                  <a:srgbClr val="17365D"/>
                </a:solidFill>
                <a:latin typeface="Short Stack"/>
                <a:ea typeface="Short Stack"/>
                <a:cs typeface="Short Stack"/>
                <a:sym typeface="Short Stack"/>
              </a:rPr>
              <a:t>Creating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226"/>
              <a:buFont typeface="Calibri"/>
              <a:buNone/>
            </a:pPr>
            <a:r>
              <a:rPr b="1" i="0" lang="en-GB" sz="4400" u="none" cap="none" strike="noStrike">
                <a:solidFill>
                  <a:srgbClr val="17365D"/>
                </a:solidFill>
                <a:latin typeface="Short Stack"/>
                <a:ea typeface="Short Stack"/>
                <a:cs typeface="Short Stack"/>
                <a:sym typeface="Short Stack"/>
              </a:rPr>
              <a:t>vignettes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descr="logo" id="251" name="Google Shape;251;p36"/>
          <p:cNvSpPr/>
          <p:nvPr/>
        </p:nvSpPr>
        <p:spPr>
          <a:xfrm>
            <a:off x="4499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6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9089" y="43122"/>
            <a:ext cx="4584111" cy="677175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descr="logo" id="260" name="Google Shape;260;p37"/>
          <p:cNvSpPr/>
          <p:nvPr/>
        </p:nvSpPr>
        <p:spPr>
          <a:xfrm>
            <a:off x="4499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7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949" y="226092"/>
            <a:ext cx="7149401" cy="396871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7"/>
          <p:cNvSpPr txBox="1"/>
          <p:nvPr/>
        </p:nvSpPr>
        <p:spPr>
          <a:xfrm>
            <a:off x="335478" y="4108462"/>
            <a:ext cx="8688394" cy="2637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Direct instruction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 teacher facilitated stage -  this is where schema building begins. Present new material.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b="1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Modelling / Scaffolding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with review and questioning – what data are needed?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Step 3: </a:t>
            </a:r>
            <a:r>
              <a:rPr b="1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Individual exploration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Review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discussion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Step 5: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Problem-solving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Step 6: </a:t>
            </a:r>
            <a:r>
              <a:rPr b="1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Presentation/Assessment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(Peer assessment possible too) and sharing of outcomes. This will also be the stage where students may feel secure enough to start their own exploration.</a:t>
            </a:r>
            <a:endParaRPr/>
          </a:p>
        </p:txBody>
      </p:sp>
      <p:pic>
        <p:nvPicPr>
          <p:cNvPr id="264" name="Google Shape;26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4403" y="3108909"/>
            <a:ext cx="1889469" cy="560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Physical landscapes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Age group 11-14 y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71" name="Google Shape;271;p38"/>
          <p:cNvSpPr txBox="1"/>
          <p:nvPr>
            <p:ph idx="12" type="sldNum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logo" id="272" name="Google Shape;272;p38"/>
          <p:cNvSpPr/>
          <p:nvPr/>
        </p:nvSpPr>
        <p:spPr>
          <a:xfrm>
            <a:off x="4499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8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38"/>
          <p:cNvPicPr preferRelativeResize="0"/>
          <p:nvPr/>
        </p:nvPicPr>
        <p:blipFill rotWithShape="1">
          <a:blip r:embed="rId3">
            <a:alphaModFix/>
          </a:blip>
          <a:srcRect b="0" l="0" r="0" t="54713"/>
          <a:stretch/>
        </p:blipFill>
        <p:spPr>
          <a:xfrm>
            <a:off x="56515" y="2977396"/>
            <a:ext cx="4553585" cy="29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 b="44351" l="0" r="0" t="0"/>
          <a:stretch/>
        </p:blipFill>
        <p:spPr>
          <a:xfrm>
            <a:off x="4495800" y="340638"/>
            <a:ext cx="4553585" cy="359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5388" y="4017733"/>
            <a:ext cx="4186808" cy="237292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/>
          <p:nvPr/>
        </p:nvSpPr>
        <p:spPr>
          <a:xfrm>
            <a:off x="1168400" y="1922578"/>
            <a:ext cx="18161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1591294" y="274638"/>
            <a:ext cx="709550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GB" sz="4400" u="none" cap="none" strike="noStrike">
                <a:solidFill>
                  <a:srgbClr val="17365D"/>
                </a:solidFill>
                <a:latin typeface="Short Stack"/>
                <a:ea typeface="Short Stack"/>
                <a:cs typeface="Short Stack"/>
                <a:sym typeface="Short Stack"/>
              </a:rPr>
              <a:t>Example 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39"/>
          <p:cNvGrpSpPr/>
          <p:nvPr/>
        </p:nvGrpSpPr>
        <p:grpSpPr>
          <a:xfrm>
            <a:off x="3098705" y="1870632"/>
            <a:ext cx="3242075" cy="3242792"/>
            <a:chOff x="5930604" y="1752661"/>
            <a:chExt cx="4322766" cy="4323722"/>
          </a:xfrm>
        </p:grpSpPr>
        <p:grpSp>
          <p:nvGrpSpPr>
            <p:cNvPr id="284" name="Google Shape;284;p39"/>
            <p:cNvGrpSpPr/>
            <p:nvPr/>
          </p:nvGrpSpPr>
          <p:grpSpPr>
            <a:xfrm>
              <a:off x="5930604" y="1752661"/>
              <a:ext cx="4322766" cy="1440000"/>
              <a:chOff x="5930604" y="1752661"/>
              <a:chExt cx="4322766" cy="1440000"/>
            </a:xfrm>
          </p:grpSpPr>
          <p:sp>
            <p:nvSpPr>
              <p:cNvPr id="285" name="Google Shape;285;p39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0000F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Great Mountain ranges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39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0000F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Lakes and Oceans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39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0000F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Coastal landscapes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8" name="Google Shape;288;p39"/>
            <p:cNvGrpSpPr/>
            <p:nvPr/>
          </p:nvGrpSpPr>
          <p:grpSpPr>
            <a:xfrm>
              <a:off x="5930604" y="3192661"/>
              <a:ext cx="4322766" cy="1440000"/>
              <a:chOff x="5930604" y="1752661"/>
              <a:chExt cx="4322766" cy="1440000"/>
            </a:xfrm>
          </p:grpSpPr>
          <p:sp>
            <p:nvSpPr>
              <p:cNvPr id="289" name="Google Shape;289;p39"/>
              <p:cNvSpPr/>
              <p:nvPr/>
            </p:nvSpPr>
            <p:spPr>
              <a:xfrm>
                <a:off x="5930604" y="1752661"/>
                <a:ext cx="1440000" cy="1440000"/>
              </a:xfrm>
              <a:prstGeom prst="rect">
                <a:avLst/>
              </a:prstGeom>
              <a:solidFill>
                <a:srgbClr val="BFBFB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39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0000F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River landscapes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39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BFBFB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" name="Google Shape;292;p39"/>
            <p:cNvGrpSpPr/>
            <p:nvPr/>
          </p:nvGrpSpPr>
          <p:grpSpPr>
            <a:xfrm>
              <a:off x="5930604" y="4632661"/>
              <a:ext cx="4322766" cy="1443722"/>
              <a:chOff x="5930604" y="1748939"/>
              <a:chExt cx="4322766" cy="1443722"/>
            </a:xfrm>
          </p:grpSpPr>
          <p:sp>
            <p:nvSpPr>
              <p:cNvPr id="293" name="Google Shape;293;p39"/>
              <p:cNvSpPr/>
              <p:nvPr/>
            </p:nvSpPr>
            <p:spPr>
              <a:xfrm>
                <a:off x="5930604" y="1748939"/>
                <a:ext cx="1440000" cy="1440000"/>
              </a:xfrm>
              <a:prstGeom prst="rect">
                <a:avLst/>
              </a:prstGeom>
              <a:solidFill>
                <a:srgbClr val="BFBFB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39"/>
              <p:cNvSpPr/>
              <p:nvPr/>
            </p:nvSpPr>
            <p:spPr>
              <a:xfrm>
                <a:off x="7370604" y="1752661"/>
                <a:ext cx="1440000" cy="1440000"/>
              </a:xfrm>
              <a:prstGeom prst="rect">
                <a:avLst/>
              </a:prstGeom>
              <a:solidFill>
                <a:srgbClr val="0000F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How does the physical landscape vary in different parts of the world?</a:t>
                </a:r>
                <a:endParaRPr b="1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39"/>
              <p:cNvSpPr/>
              <p:nvPr/>
            </p:nvSpPr>
            <p:spPr>
              <a:xfrm>
                <a:off x="8813370" y="1752661"/>
                <a:ext cx="1440000" cy="1440000"/>
              </a:xfrm>
              <a:prstGeom prst="rect">
                <a:avLst/>
              </a:prstGeom>
              <a:solidFill>
                <a:srgbClr val="BFBFBF"/>
              </a:solidFill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6" name="Google Shape;296;p39"/>
          <p:cNvSpPr/>
          <p:nvPr/>
        </p:nvSpPr>
        <p:spPr>
          <a:xfrm>
            <a:off x="3098705" y="1870632"/>
            <a:ext cx="1080000" cy="1080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9"/>
          <p:cNvSpPr/>
          <p:nvPr/>
        </p:nvSpPr>
        <p:spPr>
          <a:xfrm>
            <a:off x="4178705" y="1870632"/>
            <a:ext cx="1080000" cy="1080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9"/>
          <p:cNvSpPr/>
          <p:nvPr/>
        </p:nvSpPr>
        <p:spPr>
          <a:xfrm>
            <a:off x="5260780" y="1870632"/>
            <a:ext cx="1080000" cy="1080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9"/>
          <p:cNvSpPr/>
          <p:nvPr/>
        </p:nvSpPr>
        <p:spPr>
          <a:xfrm>
            <a:off x="3098705" y="2950632"/>
            <a:ext cx="1080000" cy="1080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9"/>
          <p:cNvSpPr/>
          <p:nvPr/>
        </p:nvSpPr>
        <p:spPr>
          <a:xfrm>
            <a:off x="4178705" y="2950632"/>
            <a:ext cx="1080000" cy="1080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9"/>
          <p:cNvSpPr/>
          <p:nvPr/>
        </p:nvSpPr>
        <p:spPr>
          <a:xfrm>
            <a:off x="5260780" y="2950632"/>
            <a:ext cx="1080000" cy="1080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9"/>
          <p:cNvSpPr/>
          <p:nvPr/>
        </p:nvSpPr>
        <p:spPr>
          <a:xfrm>
            <a:off x="3098705" y="4037851"/>
            <a:ext cx="1080000" cy="1080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9"/>
          <p:cNvSpPr/>
          <p:nvPr/>
        </p:nvSpPr>
        <p:spPr>
          <a:xfrm>
            <a:off x="5260780" y="4040642"/>
            <a:ext cx="1080000" cy="1080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9"/>
          <p:cNvSpPr/>
          <p:nvPr/>
        </p:nvSpPr>
        <p:spPr>
          <a:xfrm>
            <a:off x="118439" y="1025406"/>
            <a:ext cx="2765482" cy="730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Working memory: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Current learning schema</a:t>
            </a:r>
            <a:endParaRPr b="1" i="0" sz="1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