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61" r:id="rId2"/>
    <p:sldMasterId id="2147483676" r:id="rId3"/>
    <p:sldMasterId id="2147483688" r:id="rId4"/>
  </p:sldMasterIdLst>
  <p:notesMasterIdLst>
    <p:notesMasterId r:id="rId33"/>
  </p:notesMasterIdLst>
  <p:sldIdLst>
    <p:sldId id="1667" r:id="rId5"/>
    <p:sldId id="1785" r:id="rId6"/>
    <p:sldId id="269" r:id="rId7"/>
    <p:sldId id="270" r:id="rId8"/>
    <p:sldId id="271" r:id="rId9"/>
    <p:sldId id="272" r:id="rId10"/>
    <p:sldId id="265" r:id="rId11"/>
    <p:sldId id="1778" r:id="rId12"/>
    <p:sldId id="1616" r:id="rId13"/>
    <p:sldId id="1721" r:id="rId14"/>
    <p:sldId id="1722" r:id="rId15"/>
    <p:sldId id="1782" r:id="rId16"/>
    <p:sldId id="1712" r:id="rId17"/>
    <p:sldId id="1713" r:id="rId18"/>
    <p:sldId id="283" r:id="rId19"/>
    <p:sldId id="284" r:id="rId20"/>
    <p:sldId id="285" r:id="rId21"/>
    <p:sldId id="286" r:id="rId22"/>
    <p:sldId id="344" r:id="rId23"/>
    <p:sldId id="345" r:id="rId24"/>
    <p:sldId id="346" r:id="rId25"/>
    <p:sldId id="1780" r:id="rId26"/>
    <p:sldId id="1781" r:id="rId27"/>
    <p:sldId id="298" r:id="rId28"/>
    <p:sldId id="1783" r:id="rId29"/>
    <p:sldId id="313" r:id="rId30"/>
    <p:sldId id="1786" r:id="rId31"/>
    <p:sldId id="1784" r:id="rId32"/>
  </p:sldIdLst>
  <p:sldSz cx="17338675" cy="97536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Trebuchet MS" panose="020B0703020202090204" pitchFamily="34" charset="0"/>
      <p:regular r:id="rId40"/>
      <p:bold r:id="rId41"/>
      <p: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54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n Van Hecke" initials="LVH" lastIdx="8" clrIdx="0">
    <p:extLst>
      <p:ext uri="{19B8F6BF-5375-455C-9EA6-DF929625EA0E}">
        <p15:presenceInfo xmlns:p15="http://schemas.microsoft.com/office/powerpoint/2012/main" userId="S::leen.vanhecke@katholiekonderwijs.vlaanderen::0602d84b-af3c-405c-bcf0-4a924b265f32" providerId="AD"/>
      </p:ext>
    </p:extLst>
  </p:cmAuthor>
  <p:cmAuthor id="2" name="Anke Van Berendoncks" initials="AB" lastIdx="3" clrIdx="1">
    <p:extLst>
      <p:ext uri="{19B8F6BF-5375-455C-9EA6-DF929625EA0E}">
        <p15:presenceInfo xmlns:p15="http://schemas.microsoft.com/office/powerpoint/2012/main" userId="S::anke.vanberendoncks@katholiekonderwijs.vlaanderen::d6a9a3ee-7b98-4a8d-b1be-5c08054155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BBD0733-3B3E-4C54-A7AF-14107639A9D5}">
  <a:tblStyle styleId="{EBBD0733-3B3E-4C54-A7AF-14107639A9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0"/>
    <p:restoredTop sz="79134"/>
  </p:normalViewPr>
  <p:slideViewPr>
    <p:cSldViewPr snapToGrid="0">
      <p:cViewPr varScale="1">
        <p:scale>
          <a:sx n="58" d="100"/>
          <a:sy n="58" d="100"/>
        </p:scale>
        <p:origin x="1392" y="208"/>
      </p:cViewPr>
      <p:guideLst>
        <p:guide orient="horz" pos="3072"/>
        <p:guide pos="54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22T20:12:14.342" idx="5">
    <p:pos x="10" y="10"/>
    <p:text>ik denk dat er na deze en vorige slide best een concreet voorbeeld komt waarbij dit telkens duidelijk wordt.. (bijv. curieuseneuzen als voorbeeld van ruimtelijk relationeel denken en handelen)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Titel samenkomst 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8C6C2-8386-436C-B19D-C47D0F82F22A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 oktober 2021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Naam van de spreker of dienst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B5155E-4972-4CE7-B1DF-77F91BF7334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312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En “Ruimtelijke patronen en processen aan het aardoppervlak verklaren als het resultaat van interacties tussen natuurlijke processen onderling, tussen menselijke processen onderling en tussen natuurlijke en menselijke processen.”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992E8-52B5-CA43-AA3C-FE435440864F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4723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15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18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135E04-A5AA-C749-BFD3-C7789901E631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864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Als we dat schematisch voorstellen komen we tot dit: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992E8-52B5-CA43-AA3C-FE435440864F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69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3:notes"/>
          <p:cNvSpPr txBox="1"/>
          <p:nvPr/>
        </p:nvSpPr>
        <p:spPr>
          <a:xfrm>
            <a:off x="3901548" y="9518275"/>
            <a:ext cx="2985076" cy="50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52475"/>
            <a:ext cx="6675437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3" name="Google Shape;423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8:notes"/>
          <p:cNvSpPr txBox="1"/>
          <p:nvPr/>
        </p:nvSpPr>
        <p:spPr>
          <a:xfrm>
            <a:off x="3901548" y="9518275"/>
            <a:ext cx="2985076" cy="50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52475"/>
            <a:ext cx="6675437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5" name="Google Shape;575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 sz="1200"/>
              <a:t>enables knowing about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i="1"/>
              <a:t>- Space</a:t>
            </a:r>
            <a:r>
              <a:rPr lang="nl-NL" sz="1200"/>
              <a:t> – e.g. different ways of calculating distance, coordinate  system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i="1"/>
              <a:t>- Representation</a:t>
            </a:r>
            <a:r>
              <a:rPr lang="nl-NL" sz="1200"/>
              <a:t> – e.g. effect of projections, principles of graphic design (semiology)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i="1"/>
              <a:t>- Reasoning</a:t>
            </a:r>
            <a:r>
              <a:rPr lang="nl-NL" sz="1200"/>
              <a:t> – e.g. different ways of thinking about shortest distances, estimate the slope of a hill fom a map of contour lines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Bednarz and Lee (2011) conclude in their spatial thinking ability test (STAT) that spatial thinking is not a single ability but comprised of a collection of different skills, whereby following spatial thinking components emerge: map visualization and overlay, identification and classification of map symbols (point, line, area), use of Boolean operations, map navigation and recognition of spatial correlation</a:t>
            </a:r>
            <a:r>
              <a:rPr lang="nl-NL"/>
              <a:t> </a:t>
            </a:r>
            <a:endParaRPr/>
          </a:p>
        </p:txBody>
      </p:sp>
      <p:sp>
        <p:nvSpPr>
          <p:cNvPr id="210" name="Google Shape;21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9071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GIS is opgenomen in het referentiekader met de competenties m.b.t. ruimtelijk bewustzijn.</a:t>
            </a:r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Titel samenkomst 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8C6C2-8386-436C-B19D-C47D0F82F22A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 oktober 2021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Naam van de spreker of dienst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B5155E-4972-4CE7-B1DF-77F91BF7334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621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GIS is opgenomen in het referentiekader met de competenties m.b.t. ruimtelijk bewustzijn.</a:t>
            </a:r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Titel samenkomst 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8C6C2-8386-436C-B19D-C47D0F82F22A}" type="datetime4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 oktober 2021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Naam van de spreker of dienst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B5155E-4972-4CE7-B1DF-77F91BF7334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621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Daarin staat letterlijk: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“</a:t>
            </a:r>
            <a:r>
              <a:rPr lang="nl-BE" sz="1200" dirty="0"/>
              <a:t>Ruimtelijk bewustzijn ontwikkelen heeft te maken met vaardig worden in ruimtelijk relationeel denken en bewust ruimtelijk handelen”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992E8-52B5-CA43-AA3C-FE435440864F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312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835825" y="1194364"/>
            <a:ext cx="15699574" cy="66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533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̶"/>
              <a:defRPr/>
            </a:lvl1pPr>
            <a:lvl2pPr marL="914400" lvl="1" indent="-533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̶"/>
              <a:defRPr/>
            </a:lvl2pPr>
            <a:lvl3pPr marL="1371600" lvl="2" indent="-533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‒"/>
              <a:defRPr/>
            </a:lvl3pPr>
            <a:lvl4pPr marL="1828800" lvl="3" indent="-533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–"/>
              <a:defRPr/>
            </a:lvl4pPr>
            <a:lvl5pPr marL="2286000" lvl="4" indent="-533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̶"/>
              <a:defRPr/>
            </a:lvl5pPr>
            <a:lvl6pPr marL="2743200" lvl="5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4072394" y="8948703"/>
            <a:ext cx="2297926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6810236" y="8994423"/>
            <a:ext cx="8353564" cy="437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7B93AB-D599-474D-919A-8E130E42B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524EAE-5DEE-A142-B241-B3F5B59069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2034" y="2596444"/>
            <a:ext cx="7368937" cy="618857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07FCD5-6637-DA4C-B9B4-A87D5C8DA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77704" y="2596444"/>
            <a:ext cx="7368937" cy="618857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DF83711-DEBD-374D-BBDD-E9031068B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9DED-0A76-A94F-ABD2-BBE2F8FFEF6C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38FEF43-9858-F845-AE92-9064AE0CD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472896-0983-6C4F-B0D8-023C64E69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B17C-4777-5942-B587-8BBBBD4AD7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47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E91E75-47C6-8E43-8308-0B2759F74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2" y="519290"/>
            <a:ext cx="14954607" cy="188524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5704A8-4B3D-2D48-A1E3-DEC1A11D7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293" y="2390987"/>
            <a:ext cx="7335072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84" indent="0">
              <a:buNone/>
              <a:defRPr sz="2844" b="1"/>
            </a:lvl2pPr>
            <a:lvl3pPr marL="1300368" indent="0">
              <a:buNone/>
              <a:defRPr sz="2560" b="1"/>
            </a:lvl3pPr>
            <a:lvl4pPr marL="1950552" indent="0">
              <a:buNone/>
              <a:defRPr sz="2275" b="1"/>
            </a:lvl4pPr>
            <a:lvl5pPr marL="2600736" indent="0">
              <a:buNone/>
              <a:defRPr sz="2275" b="1"/>
            </a:lvl5pPr>
            <a:lvl6pPr marL="3250921" indent="0">
              <a:buNone/>
              <a:defRPr sz="2275" b="1"/>
            </a:lvl6pPr>
            <a:lvl7pPr marL="3901105" indent="0">
              <a:buNone/>
              <a:defRPr sz="2275" b="1"/>
            </a:lvl7pPr>
            <a:lvl8pPr marL="4551289" indent="0">
              <a:buNone/>
              <a:defRPr sz="2275" b="1"/>
            </a:lvl8pPr>
            <a:lvl9pPr marL="5201473" indent="0">
              <a:buNone/>
              <a:defRPr sz="2275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599930C-44DA-354D-A16F-F936A7B26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4293" y="3562773"/>
            <a:ext cx="7335072" cy="524030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BF6A9DD-54E2-1E4F-B60D-9B90E66E0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77704" y="2390987"/>
            <a:ext cx="7371195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84" indent="0">
              <a:buNone/>
              <a:defRPr sz="2844" b="1"/>
            </a:lvl2pPr>
            <a:lvl3pPr marL="1300368" indent="0">
              <a:buNone/>
              <a:defRPr sz="2560" b="1"/>
            </a:lvl3pPr>
            <a:lvl4pPr marL="1950552" indent="0">
              <a:buNone/>
              <a:defRPr sz="2275" b="1"/>
            </a:lvl4pPr>
            <a:lvl5pPr marL="2600736" indent="0">
              <a:buNone/>
              <a:defRPr sz="2275" b="1"/>
            </a:lvl5pPr>
            <a:lvl6pPr marL="3250921" indent="0">
              <a:buNone/>
              <a:defRPr sz="2275" b="1"/>
            </a:lvl6pPr>
            <a:lvl7pPr marL="3901105" indent="0">
              <a:buNone/>
              <a:defRPr sz="2275" b="1"/>
            </a:lvl7pPr>
            <a:lvl8pPr marL="4551289" indent="0">
              <a:buNone/>
              <a:defRPr sz="2275" b="1"/>
            </a:lvl8pPr>
            <a:lvl9pPr marL="5201473" indent="0">
              <a:buNone/>
              <a:defRPr sz="2275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AA08ABE-8A6E-754C-857C-3469FECB0C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77704" y="3562773"/>
            <a:ext cx="7371195" cy="524030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F1AB90-39DA-8A4F-8F6B-8D65DFB82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9DED-0A76-A94F-ABD2-BBE2F8FFEF6C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BD3AE76-6FC1-7B4A-9BD7-125041127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8CFBC8A-2E5C-924B-B8D6-605B01A21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B17C-4777-5942-B587-8BBBBD4AD7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8677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96A3FA-6C4E-0842-A266-AC76A0058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583443F-DAD6-3A4C-9F49-8C3B20EB3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9DED-0A76-A94F-ABD2-BBE2F8FFEF6C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A100E0D-DD07-B347-90FF-EA2315907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7CE8E5-30E6-194E-9C3B-846769392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B17C-4777-5942-B587-8BBBBD4AD7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718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AAD9F6B-04EF-0B46-9EB4-7240521F1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9DED-0A76-A94F-ABD2-BBE2F8FFEF6C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1177009-ED8D-5A4E-BE5C-A404BAAB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48D8DBB-7D40-1B45-9D84-D0D292B69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B17C-4777-5942-B587-8BBBBD4AD7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3200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1E36A4-F62F-3347-AB55-4911C8243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3" y="650240"/>
            <a:ext cx="5592174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F0FD6F-CF46-8A4D-BDD4-D65FB771B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195" y="1404338"/>
            <a:ext cx="8777704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E187865-2676-794C-A492-E67377C36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293" y="2926080"/>
            <a:ext cx="5592174" cy="5420925"/>
          </a:xfrm>
        </p:spPr>
        <p:txBody>
          <a:bodyPr/>
          <a:lstStyle>
            <a:lvl1pPr marL="0" indent="0">
              <a:buNone/>
              <a:defRPr sz="2275"/>
            </a:lvl1pPr>
            <a:lvl2pPr marL="650184" indent="0">
              <a:buNone/>
              <a:defRPr sz="1991"/>
            </a:lvl2pPr>
            <a:lvl3pPr marL="1300368" indent="0">
              <a:buNone/>
              <a:defRPr sz="1707"/>
            </a:lvl3pPr>
            <a:lvl4pPr marL="1950552" indent="0">
              <a:buNone/>
              <a:defRPr sz="1422"/>
            </a:lvl4pPr>
            <a:lvl5pPr marL="2600736" indent="0">
              <a:buNone/>
              <a:defRPr sz="1422"/>
            </a:lvl5pPr>
            <a:lvl6pPr marL="3250921" indent="0">
              <a:buNone/>
              <a:defRPr sz="1422"/>
            </a:lvl6pPr>
            <a:lvl7pPr marL="3901105" indent="0">
              <a:buNone/>
              <a:defRPr sz="1422"/>
            </a:lvl7pPr>
            <a:lvl8pPr marL="4551289" indent="0">
              <a:buNone/>
              <a:defRPr sz="1422"/>
            </a:lvl8pPr>
            <a:lvl9pPr marL="5201473" indent="0">
              <a:buNone/>
              <a:defRPr sz="1422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DCC0CEA-B955-B141-BF25-17682E1EA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9DED-0A76-A94F-ABD2-BBE2F8FFEF6C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952A2C-3473-CB48-BD7B-DE7EA807B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7FD60F8-837F-1540-8641-C847677EC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B17C-4777-5942-B587-8BBBBD4AD7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0819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129F9A-F45F-9D46-BAD5-C534F5727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3" y="650240"/>
            <a:ext cx="5592174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F4B21B1-CB87-5141-B179-1DED2A6E5B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71195" y="1404338"/>
            <a:ext cx="8777704" cy="6931378"/>
          </a:xfrm>
        </p:spPr>
        <p:txBody>
          <a:bodyPr/>
          <a:lstStyle>
            <a:lvl1pPr marL="0" indent="0">
              <a:buNone/>
              <a:defRPr sz="4551"/>
            </a:lvl1pPr>
            <a:lvl2pPr marL="650184" indent="0">
              <a:buNone/>
              <a:defRPr sz="3982"/>
            </a:lvl2pPr>
            <a:lvl3pPr marL="1300368" indent="0">
              <a:buNone/>
              <a:defRPr sz="3413"/>
            </a:lvl3pPr>
            <a:lvl4pPr marL="1950552" indent="0">
              <a:buNone/>
              <a:defRPr sz="2844"/>
            </a:lvl4pPr>
            <a:lvl5pPr marL="2600736" indent="0">
              <a:buNone/>
              <a:defRPr sz="2844"/>
            </a:lvl5pPr>
            <a:lvl6pPr marL="3250921" indent="0">
              <a:buNone/>
              <a:defRPr sz="2844"/>
            </a:lvl6pPr>
            <a:lvl7pPr marL="3901105" indent="0">
              <a:buNone/>
              <a:defRPr sz="2844"/>
            </a:lvl7pPr>
            <a:lvl8pPr marL="4551289" indent="0">
              <a:buNone/>
              <a:defRPr sz="2844"/>
            </a:lvl8pPr>
            <a:lvl9pPr marL="5201473" indent="0">
              <a:buNone/>
              <a:defRPr sz="2844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8521636-670C-5A4C-8841-1CCE56CB6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293" y="2926080"/>
            <a:ext cx="5592174" cy="5420925"/>
          </a:xfrm>
        </p:spPr>
        <p:txBody>
          <a:bodyPr/>
          <a:lstStyle>
            <a:lvl1pPr marL="0" indent="0">
              <a:buNone/>
              <a:defRPr sz="2275"/>
            </a:lvl1pPr>
            <a:lvl2pPr marL="650184" indent="0">
              <a:buNone/>
              <a:defRPr sz="1991"/>
            </a:lvl2pPr>
            <a:lvl3pPr marL="1300368" indent="0">
              <a:buNone/>
              <a:defRPr sz="1707"/>
            </a:lvl3pPr>
            <a:lvl4pPr marL="1950552" indent="0">
              <a:buNone/>
              <a:defRPr sz="1422"/>
            </a:lvl4pPr>
            <a:lvl5pPr marL="2600736" indent="0">
              <a:buNone/>
              <a:defRPr sz="1422"/>
            </a:lvl5pPr>
            <a:lvl6pPr marL="3250921" indent="0">
              <a:buNone/>
              <a:defRPr sz="1422"/>
            </a:lvl6pPr>
            <a:lvl7pPr marL="3901105" indent="0">
              <a:buNone/>
              <a:defRPr sz="1422"/>
            </a:lvl7pPr>
            <a:lvl8pPr marL="4551289" indent="0">
              <a:buNone/>
              <a:defRPr sz="1422"/>
            </a:lvl8pPr>
            <a:lvl9pPr marL="5201473" indent="0">
              <a:buNone/>
              <a:defRPr sz="1422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4DCCDD-A8F8-E844-ADEB-1BB6580C8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9DED-0A76-A94F-ABD2-BBE2F8FFEF6C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DB854B4-5D43-B34D-83F1-FCD5F19D7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F713D53-7157-744B-BC5F-DB12EF07E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B17C-4777-5942-B587-8BBBBD4AD7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9283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138C58-21B4-F141-A6CB-6DE31EA6A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D626F2D-A49F-4843-834A-54F72A374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68835-614A-B94A-8DD6-9F7F72FC4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9DED-0A76-A94F-ABD2-BBE2F8FFEF6C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4DD433-2833-0C45-8602-4AF68D40E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0A3A3F-38AD-E347-BA64-33C39CDC5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B17C-4777-5942-B587-8BBBBD4AD7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9366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6E3515F-8BD6-6245-8610-8C8F449E3C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407989" y="519289"/>
            <a:ext cx="3738652" cy="826572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B0C8562-D681-7844-AA87-82EAE351F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92034" y="519289"/>
            <a:ext cx="10999222" cy="826572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ADCCB84-9DE6-0547-AF67-C80B8EA24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9DED-0A76-A94F-ABD2-BBE2F8FFEF6C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4F493A-F538-AA42-B3E8-F9A4055A0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BE3AB4-9E32-1B4F-A9A3-1BE8B68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B17C-4777-5942-B587-8BBBBD4AD7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8642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E52CCC5-31E2-404F-A3E8-E66766696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94489" y="232389"/>
            <a:ext cx="5208565" cy="2077936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1B6405EA-4ADB-4167-9F69-0F2E29C4513B}"/>
              </a:ext>
            </a:extLst>
          </p:cNvPr>
          <p:cNvGrpSpPr/>
          <p:nvPr userDrawn="1"/>
        </p:nvGrpSpPr>
        <p:grpSpPr>
          <a:xfrm>
            <a:off x="-94489" y="0"/>
            <a:ext cx="17468827" cy="9917949"/>
            <a:chOff x="-66442" y="0"/>
            <a:chExt cx="12283519" cy="6973558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EBDCA452-584D-4FDA-A77C-552084EBC7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083"/>
            <a:stretch/>
          </p:blipFill>
          <p:spPr>
            <a:xfrm>
              <a:off x="5039111" y="2294022"/>
              <a:ext cx="7177966" cy="4679536"/>
            </a:xfrm>
            <a:prstGeom prst="rect">
              <a:avLst/>
            </a:prstGeom>
          </p:spPr>
        </p:pic>
        <p:pic>
          <p:nvPicPr>
            <p:cNvPr id="10" name="Afbeelding 9" descr="Afbeelding met computer&#10;&#10;Automatisch gegenereerde beschrijving">
              <a:extLst>
                <a:ext uri="{FF2B5EF4-FFF2-40B4-BE49-F238E27FC236}">
                  <a16:creationId xmlns:a16="http://schemas.microsoft.com/office/drawing/2014/main" id="{E36E00FC-8C92-4461-BFC2-5E9980748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95948" y="0"/>
              <a:ext cx="3621129" cy="5637014"/>
            </a:xfrm>
            <a:prstGeom prst="rect">
              <a:avLst/>
            </a:prstGeom>
          </p:spPr>
        </p:pic>
        <p:pic>
          <p:nvPicPr>
            <p:cNvPr id="8" name="Afbeelding 7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5977FBF6-2392-409E-97B6-3BA441270B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27085" y="0"/>
              <a:ext cx="8989992" cy="4876800"/>
            </a:xfrm>
            <a:prstGeom prst="rect">
              <a:avLst/>
            </a:prstGeom>
          </p:spPr>
        </p:pic>
        <p:pic>
          <p:nvPicPr>
            <p:cNvPr id="3" name="Afbeelding 2" descr="Afbeelding met tekening, paraplu&#10;&#10;Automatisch gegenereerde beschrijving">
              <a:extLst>
                <a:ext uri="{FF2B5EF4-FFF2-40B4-BE49-F238E27FC236}">
                  <a16:creationId xmlns:a16="http://schemas.microsoft.com/office/drawing/2014/main" id="{13FC876D-5B8F-41C3-8F16-E16B6FD530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66442" y="675868"/>
              <a:ext cx="10211106" cy="6297689"/>
            </a:xfrm>
            <a:prstGeom prst="rect">
              <a:avLst/>
            </a:prstGeom>
          </p:spPr>
        </p:pic>
      </p:grpSp>
      <p:sp>
        <p:nvSpPr>
          <p:cNvPr id="7" name="Ondertitel 2">
            <a:extLst>
              <a:ext uri="{FF2B5EF4-FFF2-40B4-BE49-F238E27FC236}">
                <a16:creationId xmlns:a16="http://schemas.microsoft.com/office/drawing/2014/main" id="{65550227-3B69-4ED6-B2B7-782A18AF07E0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3388900" y="4827017"/>
            <a:ext cx="10632204" cy="1716096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986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  <a:lvl2pPr marL="487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5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A40482B-BC27-4DC4-A82C-081E98EE516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388900" y="2790305"/>
            <a:ext cx="10632204" cy="1625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8899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hoto">
  <p:cSld name="Title and Photo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830119" y="136026"/>
            <a:ext cx="15705281" cy="86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072394" y="8948704"/>
            <a:ext cx="2297926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6810237" y="8994424"/>
            <a:ext cx="8353564" cy="437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15590521" y="8948704"/>
            <a:ext cx="92187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9" name="Google Shape;49;p6"/>
          <p:cNvSpPr>
            <a:spLocks noGrp="1"/>
          </p:cNvSpPr>
          <p:nvPr>
            <p:ph type="pic" idx="2"/>
          </p:nvPr>
        </p:nvSpPr>
        <p:spPr>
          <a:xfrm>
            <a:off x="952040" y="1371600"/>
            <a:ext cx="15479999" cy="650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̶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‒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02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ee objecten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1192034" y="2596444"/>
            <a:ext cx="7368937" cy="618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̶"/>
              <a:defRPr/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̶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2"/>
          </p:nvPr>
        </p:nvSpPr>
        <p:spPr>
          <a:xfrm>
            <a:off x="8777704" y="2596444"/>
            <a:ext cx="7368937" cy="618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̶"/>
              <a:defRPr/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̶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4072394" y="8948703"/>
            <a:ext cx="2297926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6810236" y="8994423"/>
            <a:ext cx="8353564" cy="437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12245439" y="9040144"/>
            <a:ext cx="3901202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8489" y="390596"/>
            <a:ext cx="14083253" cy="16256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9241634"/>
            <a:ext cx="17338675" cy="512000"/>
          </a:xfrm>
          <a:prstGeom prst="rect">
            <a:avLst/>
          </a:prstGeom>
          <a:solidFill>
            <a:srgbClr val="30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56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6656050" y="4637631"/>
            <a:ext cx="682625" cy="4608000"/>
          </a:xfrm>
          <a:prstGeom prst="rect">
            <a:avLst/>
          </a:prstGeom>
          <a:solidFill>
            <a:srgbClr val="BE0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560">
              <a:solidFill>
                <a:prstClr val="white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234" y="-38944"/>
            <a:ext cx="2047875" cy="3852480"/>
          </a:xfrm>
          <a:prstGeom prst="rect">
            <a:avLst/>
          </a:prstGeom>
        </p:spPr>
      </p:pic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2388491" y="2275849"/>
            <a:ext cx="14083252" cy="6436925"/>
          </a:xfrm>
        </p:spPr>
        <p:txBody>
          <a:bodyPr/>
          <a:lstStyle>
            <a:lvl1pPr>
              <a:buClrTx/>
              <a:defRPr>
                <a:latin typeface="+mj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j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j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j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BF6D60B6-2EEF-409B-9359-B4AE8D192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428506" y="9144036"/>
            <a:ext cx="3910171" cy="6095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67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3687E-4DF3-6442-8973-47F386CB0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7335" y="1596249"/>
            <a:ext cx="13004006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A1F6244-1EF7-3042-AB3B-3BDEB70CD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7335" y="5122898"/>
            <a:ext cx="13004006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184" indent="0" algn="ctr">
              <a:buNone/>
              <a:defRPr sz="2844"/>
            </a:lvl2pPr>
            <a:lvl3pPr marL="1300368" indent="0" algn="ctr">
              <a:buNone/>
              <a:defRPr sz="2560"/>
            </a:lvl3pPr>
            <a:lvl4pPr marL="1950552" indent="0" algn="ctr">
              <a:buNone/>
              <a:defRPr sz="2275"/>
            </a:lvl4pPr>
            <a:lvl5pPr marL="2600736" indent="0" algn="ctr">
              <a:buNone/>
              <a:defRPr sz="2275"/>
            </a:lvl5pPr>
            <a:lvl6pPr marL="3250921" indent="0" algn="ctr">
              <a:buNone/>
              <a:defRPr sz="2275"/>
            </a:lvl6pPr>
            <a:lvl7pPr marL="3901105" indent="0" algn="ctr">
              <a:buNone/>
              <a:defRPr sz="2275"/>
            </a:lvl7pPr>
            <a:lvl8pPr marL="4551289" indent="0" algn="ctr">
              <a:buNone/>
              <a:defRPr sz="2275"/>
            </a:lvl8pPr>
            <a:lvl9pPr marL="5201473" indent="0" algn="ctr">
              <a:buNone/>
              <a:defRPr sz="2275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EC39AC-C7C0-FA47-9052-1226CA0D0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02BC40-0CFA-CE4A-864C-48DE66DFB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096DF1-4574-564E-9316-63105E93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9811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9D7B79-DD80-2549-824B-AF715656F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793DB1-2878-804D-B8B5-A48B54361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5BB460-329E-234D-83D1-9EBCD8C4C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DEA113-5A49-9146-8B6C-BBA9A0C89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89A1465-893D-1541-9DD6-23F1D5F9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9186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C92411-EA45-FE41-8F1A-F14579A33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003" y="2431628"/>
            <a:ext cx="14954607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1B76F9-05BB-0D44-8C5F-583D7DB4E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3003" y="6527237"/>
            <a:ext cx="14954607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1pPr>
            <a:lvl2pPr marL="650184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368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552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4pPr>
            <a:lvl5pPr marL="2600736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5pPr>
            <a:lvl6pPr marL="3250921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6pPr>
            <a:lvl7pPr marL="3901105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7pPr>
            <a:lvl8pPr marL="4551289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8pPr>
            <a:lvl9pPr marL="5201473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47CD3B-F03A-0149-8C0E-606D1FF2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0D7914-BE81-4840-AD6B-6C9AAA2E8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7AD118-E8B2-034A-B582-3E34BB1F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9206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6E594-B02B-3D46-BF9B-9B04BD05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92DF81-E9EA-424C-9BD0-B258CBD90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2034" y="2596444"/>
            <a:ext cx="7368937" cy="6188570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1A3EC88-22A6-8248-8F03-A33EBD094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77704" y="2596444"/>
            <a:ext cx="7368937" cy="6188570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917FEF-80C0-7347-92E4-87EFA0CB1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01EF6BB-0128-5842-8BF3-50618C6B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9A2C30D-B5A7-3941-BA82-7BB6385B1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7615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A8824B-0D45-5F46-B429-9569A2E1C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2" y="519290"/>
            <a:ext cx="14954607" cy="188524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698D18-BD27-6041-94A3-45475BE0E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293" y="2390987"/>
            <a:ext cx="7335072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84" indent="0">
              <a:buNone/>
              <a:defRPr sz="2844" b="1"/>
            </a:lvl2pPr>
            <a:lvl3pPr marL="1300368" indent="0">
              <a:buNone/>
              <a:defRPr sz="2560" b="1"/>
            </a:lvl3pPr>
            <a:lvl4pPr marL="1950552" indent="0">
              <a:buNone/>
              <a:defRPr sz="2275" b="1"/>
            </a:lvl4pPr>
            <a:lvl5pPr marL="2600736" indent="0">
              <a:buNone/>
              <a:defRPr sz="2275" b="1"/>
            </a:lvl5pPr>
            <a:lvl6pPr marL="3250921" indent="0">
              <a:buNone/>
              <a:defRPr sz="2275" b="1"/>
            </a:lvl6pPr>
            <a:lvl7pPr marL="3901105" indent="0">
              <a:buNone/>
              <a:defRPr sz="2275" b="1"/>
            </a:lvl7pPr>
            <a:lvl8pPr marL="4551289" indent="0">
              <a:buNone/>
              <a:defRPr sz="2275" b="1"/>
            </a:lvl8pPr>
            <a:lvl9pPr marL="5201473" indent="0">
              <a:buNone/>
              <a:defRPr sz="2275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0F8C32-AE63-0A4B-8DC1-84904536B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4293" y="3562773"/>
            <a:ext cx="7335072" cy="5240303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8C1B7FA-4091-E04F-A9B8-6FE600E490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77704" y="2390987"/>
            <a:ext cx="7371195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84" indent="0">
              <a:buNone/>
              <a:defRPr sz="2844" b="1"/>
            </a:lvl2pPr>
            <a:lvl3pPr marL="1300368" indent="0">
              <a:buNone/>
              <a:defRPr sz="2560" b="1"/>
            </a:lvl3pPr>
            <a:lvl4pPr marL="1950552" indent="0">
              <a:buNone/>
              <a:defRPr sz="2275" b="1"/>
            </a:lvl4pPr>
            <a:lvl5pPr marL="2600736" indent="0">
              <a:buNone/>
              <a:defRPr sz="2275" b="1"/>
            </a:lvl5pPr>
            <a:lvl6pPr marL="3250921" indent="0">
              <a:buNone/>
              <a:defRPr sz="2275" b="1"/>
            </a:lvl6pPr>
            <a:lvl7pPr marL="3901105" indent="0">
              <a:buNone/>
              <a:defRPr sz="2275" b="1"/>
            </a:lvl7pPr>
            <a:lvl8pPr marL="4551289" indent="0">
              <a:buNone/>
              <a:defRPr sz="2275" b="1"/>
            </a:lvl8pPr>
            <a:lvl9pPr marL="5201473" indent="0">
              <a:buNone/>
              <a:defRPr sz="2275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FF4E8C3-4849-6745-88D6-96FD5200CE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77704" y="3562773"/>
            <a:ext cx="7371195" cy="5240303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CCDDC45-589C-604A-8AFF-55557A6C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CAFBC21-903E-4441-A54A-3EC74609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72BF5D2-FC03-2841-A0B0-6C5B10CF4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1197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9ECA8-CB88-4944-A1B0-FD7D65A50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71729B7-845E-D34A-81AB-BCD16685D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DFB6C4C-0005-5749-837D-F936C6735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F07215E-0974-3645-B060-DBD9B5500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6426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8DA6A66-5855-CD48-9078-9C17EE4EE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E831CC6-52D3-4549-BC6D-2FFD8F9CA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13CB99B-0284-2144-8502-6BCD3FDC0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51708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8A11A-4604-4343-833F-39255A8F5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3" y="650240"/>
            <a:ext cx="5592174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9B8127-332E-0C48-B8AD-42DDAFD8D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195" y="1404338"/>
            <a:ext cx="8777704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75A721B-6F68-4C42-933A-D48236BD2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293" y="2926080"/>
            <a:ext cx="5592174" cy="5420925"/>
          </a:xfrm>
        </p:spPr>
        <p:txBody>
          <a:bodyPr/>
          <a:lstStyle>
            <a:lvl1pPr marL="0" indent="0">
              <a:buNone/>
              <a:defRPr sz="2275"/>
            </a:lvl1pPr>
            <a:lvl2pPr marL="650184" indent="0">
              <a:buNone/>
              <a:defRPr sz="1991"/>
            </a:lvl2pPr>
            <a:lvl3pPr marL="1300368" indent="0">
              <a:buNone/>
              <a:defRPr sz="1707"/>
            </a:lvl3pPr>
            <a:lvl4pPr marL="1950552" indent="0">
              <a:buNone/>
              <a:defRPr sz="1422"/>
            </a:lvl4pPr>
            <a:lvl5pPr marL="2600736" indent="0">
              <a:buNone/>
              <a:defRPr sz="1422"/>
            </a:lvl5pPr>
            <a:lvl6pPr marL="3250921" indent="0">
              <a:buNone/>
              <a:defRPr sz="1422"/>
            </a:lvl6pPr>
            <a:lvl7pPr marL="3901105" indent="0">
              <a:buNone/>
              <a:defRPr sz="1422"/>
            </a:lvl7pPr>
            <a:lvl8pPr marL="4551289" indent="0">
              <a:buNone/>
              <a:defRPr sz="1422"/>
            </a:lvl8pPr>
            <a:lvl9pPr marL="5201473" indent="0">
              <a:buNone/>
              <a:defRPr sz="1422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662F24A-AF91-CD45-97FE-C4B6E0A0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C59A6AB-FF79-E344-BEE5-6D389DD7E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3B03F81-EC87-0C46-960C-16E8F5D82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1451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EA0C0C-3645-1A46-8EA0-971B1E9DD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293" y="650240"/>
            <a:ext cx="5592174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522612A-A315-6842-B8DD-72CA0D290C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71195" y="1404338"/>
            <a:ext cx="8777704" cy="6931378"/>
          </a:xfrm>
        </p:spPr>
        <p:txBody>
          <a:bodyPr/>
          <a:lstStyle>
            <a:lvl1pPr marL="0" indent="0">
              <a:buNone/>
              <a:defRPr sz="4551"/>
            </a:lvl1pPr>
            <a:lvl2pPr marL="650184" indent="0">
              <a:buNone/>
              <a:defRPr sz="3982"/>
            </a:lvl2pPr>
            <a:lvl3pPr marL="1300368" indent="0">
              <a:buNone/>
              <a:defRPr sz="3413"/>
            </a:lvl3pPr>
            <a:lvl4pPr marL="1950552" indent="0">
              <a:buNone/>
              <a:defRPr sz="2844"/>
            </a:lvl4pPr>
            <a:lvl5pPr marL="2600736" indent="0">
              <a:buNone/>
              <a:defRPr sz="2844"/>
            </a:lvl5pPr>
            <a:lvl6pPr marL="3250921" indent="0">
              <a:buNone/>
              <a:defRPr sz="2844"/>
            </a:lvl6pPr>
            <a:lvl7pPr marL="3901105" indent="0">
              <a:buNone/>
              <a:defRPr sz="2844"/>
            </a:lvl7pPr>
            <a:lvl8pPr marL="4551289" indent="0">
              <a:buNone/>
              <a:defRPr sz="2844"/>
            </a:lvl8pPr>
            <a:lvl9pPr marL="5201473" indent="0">
              <a:buNone/>
              <a:defRPr sz="2844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B521DD7-94DD-444B-9B3D-A31AA53CF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293" y="2926080"/>
            <a:ext cx="5592174" cy="5420925"/>
          </a:xfrm>
        </p:spPr>
        <p:txBody>
          <a:bodyPr/>
          <a:lstStyle>
            <a:lvl1pPr marL="0" indent="0">
              <a:buNone/>
              <a:defRPr sz="2275"/>
            </a:lvl1pPr>
            <a:lvl2pPr marL="650184" indent="0">
              <a:buNone/>
              <a:defRPr sz="1991"/>
            </a:lvl2pPr>
            <a:lvl3pPr marL="1300368" indent="0">
              <a:buNone/>
              <a:defRPr sz="1707"/>
            </a:lvl3pPr>
            <a:lvl4pPr marL="1950552" indent="0">
              <a:buNone/>
              <a:defRPr sz="1422"/>
            </a:lvl4pPr>
            <a:lvl5pPr marL="2600736" indent="0">
              <a:buNone/>
              <a:defRPr sz="1422"/>
            </a:lvl5pPr>
            <a:lvl6pPr marL="3250921" indent="0">
              <a:buNone/>
              <a:defRPr sz="1422"/>
            </a:lvl6pPr>
            <a:lvl7pPr marL="3901105" indent="0">
              <a:buNone/>
              <a:defRPr sz="1422"/>
            </a:lvl7pPr>
            <a:lvl8pPr marL="4551289" indent="0">
              <a:buNone/>
              <a:defRPr sz="1422"/>
            </a:lvl8pPr>
            <a:lvl9pPr marL="5201473" indent="0">
              <a:buNone/>
              <a:defRPr sz="1422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9FEE0E2-3D4F-6E44-9C9B-1106C170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97C0142-4C80-BB49-A757-4BA820208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BF745DC-BB62-1E4F-BD04-F60C19C34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991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hoto">
  <p:cSld name="Title and Photo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072394" y="8948703"/>
            <a:ext cx="2297926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6810236" y="8994423"/>
            <a:ext cx="8353564" cy="437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49" name="Google Shape;49;p6"/>
          <p:cNvSpPr>
            <a:spLocks noGrp="1"/>
          </p:cNvSpPr>
          <p:nvPr>
            <p:ph type="pic" idx="2"/>
          </p:nvPr>
        </p:nvSpPr>
        <p:spPr>
          <a:xfrm>
            <a:off x="952038" y="1371600"/>
            <a:ext cx="15480000" cy="6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̶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‒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790967-D447-B14F-9DD1-E5BCDEFE0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86F22BF-5EFC-294E-B3C7-BC96C828A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16A6A6-D690-EF48-BC4B-5F0950439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7E5FA4-37A2-DB43-A5DE-6D218CAB1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EA9E5E-6315-6346-AFFE-1B5DDD95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3250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982F10E-A9B7-604E-9036-808F36F86C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407989" y="519289"/>
            <a:ext cx="3738652" cy="826572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EA99CE5-C52E-8847-80A1-764E949A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92034" y="519289"/>
            <a:ext cx="10999222" cy="8265725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F4B204-10C7-6540-A7D0-884C8760C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870930-B2A8-1A48-A876-A0F4B6C77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6FDF88-A704-4347-91A4-B3980B85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2044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00401" y="3029944"/>
            <a:ext cx="14737874" cy="2090702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600801" y="5527040"/>
            <a:ext cx="12137073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  <a:lvl2pPr marL="650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42" b="6939"/>
          <a:stretch/>
        </p:blipFill>
        <p:spPr>
          <a:xfrm>
            <a:off x="-63493" y="-243768"/>
            <a:ext cx="10489870" cy="331886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22"/>
          <a:stretch/>
        </p:blipFill>
        <p:spPr>
          <a:xfrm>
            <a:off x="15045428" y="6765501"/>
            <a:ext cx="3005631" cy="30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04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893031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66934" y="2275846"/>
            <a:ext cx="7657915" cy="6436925"/>
          </a:xfrm>
        </p:spPr>
        <p:txBody>
          <a:bodyPr/>
          <a:lstStyle>
            <a:lvl1pPr>
              <a:defRPr sz="3982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 sz="3413">
                <a:latin typeface="Trebuchet MS" panose="020B0603020202020204" pitchFamily="34" charset="0"/>
              </a:defRPr>
            </a:lvl2pPr>
            <a:lvl3pPr>
              <a:defRPr sz="2844">
                <a:latin typeface="Trebuchet MS" panose="020B0603020202020204" pitchFamily="34" charset="0"/>
              </a:defRPr>
            </a:lvl3pPr>
            <a:lvl4pPr>
              <a:defRPr sz="2560">
                <a:latin typeface="Trebuchet MS" panose="020B0603020202020204" pitchFamily="34" charset="0"/>
              </a:defRPr>
            </a:lvl4pPr>
            <a:lvl5pPr>
              <a:defRPr sz="2560">
                <a:latin typeface="Trebuchet MS" panose="020B0603020202020204" pitchFamily="34" charset="0"/>
              </a:defRPr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813826" y="2275846"/>
            <a:ext cx="7657915" cy="6436925"/>
          </a:xfrm>
        </p:spPr>
        <p:txBody>
          <a:bodyPr/>
          <a:lstStyle>
            <a:lvl1pPr>
              <a:defRPr sz="3982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 sz="3413">
                <a:latin typeface="Trebuchet MS" panose="020B0603020202020204" pitchFamily="34" charset="0"/>
              </a:defRPr>
            </a:lvl2pPr>
            <a:lvl3pPr>
              <a:defRPr sz="2844">
                <a:latin typeface="Trebuchet MS" panose="020B0603020202020204" pitchFamily="34" charset="0"/>
              </a:defRPr>
            </a:lvl3pPr>
            <a:lvl4pPr>
              <a:defRPr sz="2560">
                <a:latin typeface="Trebuchet MS" panose="020B0603020202020204" pitchFamily="34" charset="0"/>
              </a:defRPr>
            </a:lvl4pPr>
            <a:lvl5pPr>
              <a:defRPr sz="2560">
                <a:latin typeface="Trebuchet MS" panose="020B0603020202020204" pitchFamily="34" charset="0"/>
              </a:defRPr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58537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66939" y="2183272"/>
            <a:ext cx="7660925" cy="909884"/>
          </a:xfrm>
        </p:spPr>
        <p:txBody>
          <a:bodyPr anchor="b"/>
          <a:lstStyle>
            <a:lvl1pPr marL="0" indent="0">
              <a:buNone/>
              <a:defRPr sz="3413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50184" indent="0">
              <a:buNone/>
              <a:defRPr sz="2844" b="1"/>
            </a:lvl2pPr>
            <a:lvl3pPr marL="1300368" indent="0">
              <a:buNone/>
              <a:defRPr sz="2560" b="1"/>
            </a:lvl3pPr>
            <a:lvl4pPr marL="1950552" indent="0">
              <a:buNone/>
              <a:defRPr sz="2275" b="1"/>
            </a:lvl4pPr>
            <a:lvl5pPr marL="2600736" indent="0">
              <a:buNone/>
              <a:defRPr sz="2275" b="1"/>
            </a:lvl5pPr>
            <a:lvl6pPr marL="3250921" indent="0">
              <a:buNone/>
              <a:defRPr sz="2275" b="1"/>
            </a:lvl6pPr>
            <a:lvl7pPr marL="3901105" indent="0">
              <a:buNone/>
              <a:defRPr sz="2275" b="1"/>
            </a:lvl7pPr>
            <a:lvl8pPr marL="4551289" indent="0">
              <a:buNone/>
              <a:defRPr sz="2275" b="1"/>
            </a:lvl8pPr>
            <a:lvl9pPr marL="5201473" indent="0">
              <a:buNone/>
              <a:defRPr sz="2275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66939" y="3093155"/>
            <a:ext cx="7660925" cy="5619610"/>
          </a:xfrm>
        </p:spPr>
        <p:txBody>
          <a:bodyPr/>
          <a:lstStyle>
            <a:lvl1pPr>
              <a:defRPr sz="3413">
                <a:latin typeface="Trebuchet MS" panose="020B0603020202020204" pitchFamily="34" charset="0"/>
              </a:defRPr>
            </a:lvl1pPr>
            <a:lvl2pPr>
              <a:defRPr sz="2844">
                <a:latin typeface="Trebuchet MS" panose="020B0603020202020204" pitchFamily="34" charset="0"/>
              </a:defRPr>
            </a:lvl2pPr>
            <a:lvl3pPr>
              <a:defRPr sz="2560">
                <a:latin typeface="Trebuchet MS" panose="020B0603020202020204" pitchFamily="34" charset="0"/>
              </a:defRPr>
            </a:lvl3pPr>
            <a:lvl4pPr>
              <a:defRPr sz="2275">
                <a:latin typeface="Trebuchet MS" panose="020B0603020202020204" pitchFamily="34" charset="0"/>
              </a:defRPr>
            </a:lvl4pPr>
            <a:lvl5pPr>
              <a:defRPr sz="2275">
                <a:latin typeface="Trebuchet MS" panose="020B0603020202020204" pitchFamily="34" charset="0"/>
              </a:defRPr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8807811" y="2183272"/>
            <a:ext cx="7663935" cy="909884"/>
          </a:xfrm>
        </p:spPr>
        <p:txBody>
          <a:bodyPr anchor="b"/>
          <a:lstStyle>
            <a:lvl1pPr marL="0" indent="0">
              <a:buNone/>
              <a:defRPr sz="3413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650184" indent="0">
              <a:buNone/>
              <a:defRPr sz="2844" b="1"/>
            </a:lvl2pPr>
            <a:lvl3pPr marL="1300368" indent="0">
              <a:buNone/>
              <a:defRPr sz="2560" b="1"/>
            </a:lvl3pPr>
            <a:lvl4pPr marL="1950552" indent="0">
              <a:buNone/>
              <a:defRPr sz="2275" b="1"/>
            </a:lvl4pPr>
            <a:lvl5pPr marL="2600736" indent="0">
              <a:buNone/>
              <a:defRPr sz="2275" b="1"/>
            </a:lvl5pPr>
            <a:lvl6pPr marL="3250921" indent="0">
              <a:buNone/>
              <a:defRPr sz="2275" b="1"/>
            </a:lvl6pPr>
            <a:lvl7pPr marL="3901105" indent="0">
              <a:buNone/>
              <a:defRPr sz="2275" b="1"/>
            </a:lvl7pPr>
            <a:lvl8pPr marL="4551289" indent="0">
              <a:buNone/>
              <a:defRPr sz="2275" b="1"/>
            </a:lvl8pPr>
            <a:lvl9pPr marL="5201473" indent="0">
              <a:buNone/>
              <a:defRPr sz="2275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8807811" y="3093155"/>
            <a:ext cx="7663935" cy="5619610"/>
          </a:xfrm>
        </p:spPr>
        <p:txBody>
          <a:bodyPr/>
          <a:lstStyle>
            <a:lvl1pPr>
              <a:defRPr sz="3413">
                <a:latin typeface="Trebuchet MS" panose="020B0603020202020204" pitchFamily="34" charset="0"/>
              </a:defRPr>
            </a:lvl1pPr>
            <a:lvl2pPr>
              <a:defRPr sz="2844">
                <a:latin typeface="Trebuchet MS" panose="020B0603020202020204" pitchFamily="34" charset="0"/>
              </a:defRPr>
            </a:lvl2pPr>
            <a:lvl3pPr>
              <a:defRPr sz="2560">
                <a:latin typeface="Trebuchet MS" panose="020B0603020202020204" pitchFamily="34" charset="0"/>
              </a:defRPr>
            </a:lvl3pPr>
            <a:lvl4pPr>
              <a:defRPr sz="2275">
                <a:latin typeface="Trebuchet MS" panose="020B0603020202020204" pitchFamily="34" charset="0"/>
              </a:defRPr>
            </a:lvl4pPr>
            <a:lvl5pPr>
              <a:defRPr sz="2275">
                <a:latin typeface="Trebuchet MS" panose="020B0603020202020204" pitchFamily="34" charset="0"/>
              </a:defRPr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128229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78459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" y="0"/>
            <a:ext cx="17374793" cy="9780693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39"/>
          <a:stretch/>
        </p:blipFill>
        <p:spPr>
          <a:xfrm>
            <a:off x="203850" y="5205"/>
            <a:ext cx="6318836" cy="215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73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 userDrawn="1"/>
        </p:nvGrpSpPr>
        <p:grpSpPr>
          <a:xfrm>
            <a:off x="-18061" y="-52492"/>
            <a:ext cx="17374797" cy="9830629"/>
            <a:chOff x="-9525" y="-36909"/>
            <a:chExt cx="9163050" cy="6912161"/>
          </a:xfrm>
        </p:grpSpPr>
        <p:sp>
          <p:nvSpPr>
            <p:cNvPr id="5" name="Rechthoek 4"/>
            <p:cNvSpPr/>
            <p:nvPr userDrawn="1"/>
          </p:nvSpPr>
          <p:spPr>
            <a:xfrm>
              <a:off x="-9525" y="5505449"/>
              <a:ext cx="9163050" cy="1369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560"/>
            </a:p>
          </p:txBody>
        </p:sp>
        <p:pic>
          <p:nvPicPr>
            <p:cNvPr id="3074" name="Picture 2" descr="\\atlas.vsko.be\Fotodatabase\2010-06-24_Sint Bavo Gent\_MG_3969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9525" y="-36909"/>
              <a:ext cx="9163050" cy="5542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39"/>
          <a:stretch/>
        </p:blipFill>
        <p:spPr>
          <a:xfrm>
            <a:off x="5509922" y="7728734"/>
            <a:ext cx="6318836" cy="215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12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4683" y="4390"/>
            <a:ext cx="17437540" cy="978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39"/>
          <a:stretch/>
        </p:blipFill>
        <p:spPr>
          <a:xfrm>
            <a:off x="56444" y="7643600"/>
            <a:ext cx="6318836" cy="215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23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">
  <p:cSld name="Chapter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/>
        </p:nvSpPr>
        <p:spPr>
          <a:xfrm>
            <a:off x="914400" y="0"/>
            <a:ext cx="16424274" cy="7898400"/>
          </a:xfrm>
          <a:prstGeom prst="rect">
            <a:avLst/>
          </a:prstGeom>
          <a:solidFill>
            <a:srgbClr val="1E64C8"/>
          </a:solidFill>
          <a:ln w="12700" cap="flat" cmpd="sng">
            <a:solidFill>
              <a:srgbClr val="15489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7"/>
          <p:cNvSpPr txBox="1">
            <a:spLocks noGrp="1"/>
          </p:cNvSpPr>
          <p:nvPr>
            <p:ph type="ctrTitle"/>
          </p:nvPr>
        </p:nvSpPr>
        <p:spPr>
          <a:xfrm>
            <a:off x="1291074" y="3246120"/>
            <a:ext cx="15183366" cy="4436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"/>
              <a:buNone/>
              <a:defRPr sz="10000" u="sng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707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707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707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707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707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707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707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707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707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 userDrawn="1"/>
        </p:nvGrpSpPr>
        <p:grpSpPr>
          <a:xfrm>
            <a:off x="-75016" y="-13548"/>
            <a:ext cx="17431757" cy="9892921"/>
            <a:chOff x="-39562" y="-9526"/>
            <a:chExt cx="9193089" cy="6955960"/>
          </a:xfrm>
        </p:grpSpPr>
        <p:pic>
          <p:nvPicPr>
            <p:cNvPr id="205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39562" y="-9526"/>
              <a:ext cx="9193089" cy="686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hthoek 2"/>
            <p:cNvSpPr/>
            <p:nvPr userDrawn="1"/>
          </p:nvSpPr>
          <p:spPr>
            <a:xfrm>
              <a:off x="-39562" y="5488656"/>
              <a:ext cx="9193089" cy="1369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560"/>
            </a:p>
          </p:txBody>
        </p:sp>
        <p:pic>
          <p:nvPicPr>
            <p:cNvPr id="8" name="Afbeelding 7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139"/>
            <a:stretch/>
          </p:blipFill>
          <p:spPr>
            <a:xfrm>
              <a:off x="2905799" y="5434266"/>
              <a:ext cx="3332402" cy="1512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16910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180" y="0"/>
            <a:ext cx="17598631" cy="986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39"/>
          <a:stretch/>
        </p:blipFill>
        <p:spPr>
          <a:xfrm>
            <a:off x="11223450" y="-141358"/>
            <a:ext cx="6318836" cy="215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912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4180" y="-1"/>
            <a:ext cx="17392858" cy="987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39"/>
          <a:stretch/>
        </p:blipFill>
        <p:spPr>
          <a:xfrm>
            <a:off x="10853983" y="7608323"/>
            <a:ext cx="6318836" cy="215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17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leen titel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atlas.vsko.be\Fotodatabase\2012-02-16 't Grafiekje Tongerlo\_MG_657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5713" y="-4163"/>
            <a:ext cx="8236481" cy="922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12"/>
          <p:cNvSpPr>
            <a:spLocks noGrp="1"/>
          </p:cNvSpPr>
          <p:nvPr>
            <p:ph sz="quarter" idx="13"/>
          </p:nvPr>
        </p:nvSpPr>
        <p:spPr>
          <a:xfrm>
            <a:off x="8922190" y="902406"/>
            <a:ext cx="7666476" cy="716844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55355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lleen titel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5715" y="-11930"/>
            <a:ext cx="8991023" cy="7141781"/>
          </a:xfrm>
          <a:prstGeom prst="rect">
            <a:avLst/>
          </a:prstGeom>
        </p:spPr>
      </p:pic>
      <p:sp>
        <p:nvSpPr>
          <p:cNvPr id="12" name="Tijdelijke aanduiding voor inhoud 12"/>
          <p:cNvSpPr>
            <a:spLocks noGrp="1"/>
          </p:cNvSpPr>
          <p:nvPr>
            <p:ph sz="quarter" idx="13"/>
          </p:nvPr>
        </p:nvSpPr>
        <p:spPr>
          <a:xfrm>
            <a:off x="682626" y="1121462"/>
            <a:ext cx="7440551" cy="716844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193478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lleen titel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atlas.vsko.be\Fotodatabase\2014-03-27 Brugge\imma-vertic-int-1F4C791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713" y="0"/>
            <a:ext cx="7975739" cy="897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jdelijke aanduiding voor inhoud 12"/>
          <p:cNvSpPr>
            <a:spLocks noGrp="1"/>
          </p:cNvSpPr>
          <p:nvPr>
            <p:ph sz="quarter" idx="13"/>
          </p:nvPr>
        </p:nvSpPr>
        <p:spPr>
          <a:xfrm>
            <a:off x="8807947" y="902406"/>
            <a:ext cx="7098020" cy="716844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790535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lleen titel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2"/>
          <p:cNvSpPr>
            <a:spLocks noGrp="1"/>
          </p:cNvSpPr>
          <p:nvPr>
            <p:ph sz="quarter" idx="13"/>
          </p:nvPr>
        </p:nvSpPr>
        <p:spPr>
          <a:xfrm>
            <a:off x="8942417" y="902406"/>
            <a:ext cx="6963549" cy="716844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876" y="-18910"/>
            <a:ext cx="8083573" cy="909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0170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6938" y="388338"/>
            <a:ext cx="5704305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8943" y="388344"/>
            <a:ext cx="9692803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66938" y="2041036"/>
            <a:ext cx="5704305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184" indent="0">
              <a:buNone/>
              <a:defRPr sz="1707"/>
            </a:lvl2pPr>
            <a:lvl3pPr marL="1300368" indent="0">
              <a:buNone/>
              <a:defRPr sz="1422"/>
            </a:lvl3pPr>
            <a:lvl4pPr marL="1950552" indent="0">
              <a:buNone/>
              <a:defRPr sz="1280"/>
            </a:lvl4pPr>
            <a:lvl5pPr marL="2600736" indent="0">
              <a:buNone/>
              <a:defRPr sz="1280"/>
            </a:lvl5pPr>
            <a:lvl6pPr marL="3250921" indent="0">
              <a:buNone/>
              <a:defRPr sz="1280"/>
            </a:lvl6pPr>
            <a:lvl7pPr marL="3901105" indent="0">
              <a:buNone/>
              <a:defRPr sz="1280"/>
            </a:lvl7pPr>
            <a:lvl8pPr marL="4551289" indent="0">
              <a:buNone/>
              <a:defRPr sz="1280"/>
            </a:lvl8pPr>
            <a:lvl9pPr marL="5201473" indent="0">
              <a:buNone/>
              <a:defRPr sz="128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939247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98501" y="6827522"/>
            <a:ext cx="10403205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398501" y="871502"/>
            <a:ext cx="10403205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184" indent="0">
              <a:buNone/>
              <a:defRPr sz="3982"/>
            </a:lvl2pPr>
            <a:lvl3pPr marL="1300368" indent="0">
              <a:buNone/>
              <a:defRPr sz="3413"/>
            </a:lvl3pPr>
            <a:lvl4pPr marL="1950552" indent="0">
              <a:buNone/>
              <a:defRPr sz="2844"/>
            </a:lvl4pPr>
            <a:lvl5pPr marL="2600736" indent="0">
              <a:buNone/>
              <a:defRPr sz="2844"/>
            </a:lvl5pPr>
            <a:lvl6pPr marL="3250921" indent="0">
              <a:buNone/>
              <a:defRPr sz="2844"/>
            </a:lvl6pPr>
            <a:lvl7pPr marL="3901105" indent="0">
              <a:buNone/>
              <a:defRPr sz="2844"/>
            </a:lvl7pPr>
            <a:lvl8pPr marL="4551289" indent="0">
              <a:buNone/>
              <a:defRPr sz="2844"/>
            </a:lvl8pPr>
            <a:lvl9pPr marL="5201473" indent="0">
              <a:buNone/>
              <a:defRPr sz="2844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398501" y="7633549"/>
            <a:ext cx="10403205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184" indent="0">
              <a:buNone/>
              <a:defRPr sz="1707"/>
            </a:lvl2pPr>
            <a:lvl3pPr marL="1300368" indent="0">
              <a:buNone/>
              <a:defRPr sz="1422"/>
            </a:lvl3pPr>
            <a:lvl4pPr marL="1950552" indent="0">
              <a:buNone/>
              <a:defRPr sz="1280"/>
            </a:lvl4pPr>
            <a:lvl5pPr marL="2600736" indent="0">
              <a:buNone/>
              <a:defRPr sz="1280"/>
            </a:lvl5pPr>
            <a:lvl6pPr marL="3250921" indent="0">
              <a:buNone/>
              <a:defRPr sz="1280"/>
            </a:lvl6pPr>
            <a:lvl7pPr marL="3901105" indent="0">
              <a:buNone/>
              <a:defRPr sz="1280"/>
            </a:lvl7pPr>
            <a:lvl8pPr marL="4551289" indent="0">
              <a:buNone/>
              <a:defRPr sz="1280"/>
            </a:lvl8pPr>
            <a:lvl9pPr marL="5201473" indent="0">
              <a:buNone/>
              <a:defRPr sz="128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9436165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Vr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Vragen</a:t>
            </a:r>
            <a:endParaRPr lang="nl-BE" dirty="0"/>
          </a:p>
        </p:txBody>
      </p:sp>
      <p:pic>
        <p:nvPicPr>
          <p:cNvPr id="7174" name="Picture 6" descr="http://zwibbler.com/posti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0856" y="3007701"/>
            <a:ext cx="3648346" cy="299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 userDrawn="1"/>
        </p:nvSpPr>
        <p:spPr>
          <a:xfrm rot="21407866">
            <a:off x="8115381" y="3326721"/>
            <a:ext cx="1479300" cy="2757413"/>
          </a:xfrm>
          <a:prstGeom prst="rect">
            <a:avLst/>
          </a:prstGeom>
          <a:noFill/>
        </p:spPr>
        <p:txBody>
          <a:bodyPr wrap="none" lIns="130040" tIns="65020" rIns="130040" bIns="65020">
            <a:spAutoFit/>
          </a:bodyPr>
          <a:lstStyle/>
          <a:p>
            <a:pPr algn="ctr"/>
            <a:r>
              <a:rPr lang="nl-NL" sz="17065" b="0" cap="none" spc="0" dirty="0">
                <a:ln>
                  <a:noFill/>
                </a:ln>
                <a:solidFill>
                  <a:srgbClr val="990099"/>
                </a:solidFill>
                <a:effectLst/>
              </a:rPr>
              <a:t>?</a:t>
            </a:r>
          </a:p>
        </p:txBody>
      </p:sp>
      <p:pic>
        <p:nvPicPr>
          <p:cNvPr id="13" name="Picture 6" descr="http://zwibbler.com/posti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04094">
            <a:off x="12419129" y="3200687"/>
            <a:ext cx="3648346" cy="299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 userDrawn="1"/>
        </p:nvSpPr>
        <p:spPr>
          <a:xfrm rot="1111960">
            <a:off x="13503656" y="3519707"/>
            <a:ext cx="1479300" cy="2757413"/>
          </a:xfrm>
          <a:prstGeom prst="rect">
            <a:avLst/>
          </a:prstGeom>
          <a:noFill/>
        </p:spPr>
        <p:txBody>
          <a:bodyPr wrap="none" lIns="130040" tIns="65020" rIns="130040" bIns="65020">
            <a:spAutoFit/>
          </a:bodyPr>
          <a:lstStyle/>
          <a:p>
            <a:pPr algn="ctr"/>
            <a:r>
              <a:rPr lang="nl-NL" sz="17065" b="0" cap="none" spc="0" dirty="0">
                <a:ln>
                  <a:noFill/>
                </a:ln>
                <a:solidFill>
                  <a:srgbClr val="990099"/>
                </a:solidFill>
                <a:effectLst/>
              </a:rPr>
              <a:t>?</a:t>
            </a:r>
          </a:p>
        </p:txBody>
      </p:sp>
      <p:pic>
        <p:nvPicPr>
          <p:cNvPr id="15" name="Picture 6" descr="http://zwibbler.com/posti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05358">
            <a:off x="1965812" y="3380170"/>
            <a:ext cx="3648346" cy="299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hoek 15"/>
          <p:cNvSpPr/>
          <p:nvPr userDrawn="1"/>
        </p:nvSpPr>
        <p:spPr>
          <a:xfrm rot="20313224">
            <a:off x="3050338" y="3699190"/>
            <a:ext cx="1479300" cy="2757413"/>
          </a:xfrm>
          <a:prstGeom prst="rect">
            <a:avLst/>
          </a:prstGeom>
          <a:noFill/>
        </p:spPr>
        <p:txBody>
          <a:bodyPr wrap="none" lIns="130040" tIns="65020" rIns="130040" bIns="65020">
            <a:spAutoFit/>
          </a:bodyPr>
          <a:lstStyle/>
          <a:p>
            <a:pPr algn="ctr"/>
            <a:r>
              <a:rPr lang="nl-NL" sz="17065" b="0" cap="none" spc="0" dirty="0">
                <a:ln>
                  <a:noFill/>
                </a:ln>
                <a:solidFill>
                  <a:srgbClr val="990099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4050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Photo">
  <p:cSld name="Title, Text and Phot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4072394" y="8948703"/>
            <a:ext cx="2297926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6810236" y="8994423"/>
            <a:ext cx="8353564" cy="437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>
            <a:spLocks noGrp="1"/>
          </p:cNvSpPr>
          <p:nvPr>
            <p:ph type="pic" idx="2"/>
          </p:nvPr>
        </p:nvSpPr>
        <p:spPr>
          <a:xfrm>
            <a:off x="10104438" y="1371918"/>
            <a:ext cx="6300000" cy="6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̶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‒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707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707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707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707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707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707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707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707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707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1"/>
          </p:nvPr>
        </p:nvSpPr>
        <p:spPr>
          <a:xfrm>
            <a:off x="835825" y="1194364"/>
            <a:ext cx="8442000" cy="66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533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̶"/>
              <a:defRPr/>
            </a:lvl1pPr>
            <a:lvl2pPr marL="914400" lvl="1" indent="-533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̶"/>
              <a:defRPr/>
            </a:lvl2pPr>
            <a:lvl3pPr marL="1371600" lvl="2" indent="-533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‒"/>
              <a:defRPr/>
            </a:lvl3pPr>
            <a:lvl4pPr marL="1828800" lvl="3" indent="-533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–"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lleen titel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12"/>
          <p:cNvSpPr>
            <a:spLocks noGrp="1"/>
          </p:cNvSpPr>
          <p:nvPr>
            <p:ph sz="quarter" idx="13" hasCustomPrompt="1"/>
          </p:nvPr>
        </p:nvSpPr>
        <p:spPr>
          <a:xfrm>
            <a:off x="2251952" y="4569566"/>
            <a:ext cx="13244397" cy="346233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nl-BE" dirty="0"/>
              <a:t>Naam, e-mail en telefoonnummer</a:t>
            </a:r>
          </a:p>
        </p:txBody>
      </p:sp>
      <p:pic>
        <p:nvPicPr>
          <p:cNvPr id="8194" name="Picture 2" descr="http://www.healthalliance.co.nz/portals/0/Images/Services/contac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2374" y="882761"/>
            <a:ext cx="7646249" cy="310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7417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9241634"/>
            <a:ext cx="17338675" cy="512000"/>
          </a:xfrm>
          <a:prstGeom prst="rect">
            <a:avLst/>
          </a:prstGeom>
          <a:solidFill>
            <a:srgbClr val="30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56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6656050" y="4637631"/>
            <a:ext cx="682625" cy="4608000"/>
          </a:xfrm>
          <a:prstGeom prst="rect">
            <a:avLst/>
          </a:prstGeom>
          <a:solidFill>
            <a:srgbClr val="7D96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560">
              <a:solidFill>
                <a:prstClr val="white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234" y="-38944"/>
            <a:ext cx="2047875" cy="3852480"/>
          </a:xfrm>
          <a:prstGeom prst="rect">
            <a:avLst/>
          </a:prstGeom>
        </p:spPr>
      </p:pic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23DEA054-35B1-4B17-AFDE-73B15A4BA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428505" y="9144036"/>
            <a:ext cx="3910171" cy="609564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2388491" y="390596"/>
            <a:ext cx="14083253" cy="16256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2388490" y="2275849"/>
            <a:ext cx="14083252" cy="6436925"/>
          </a:xfrm>
        </p:spPr>
        <p:txBody>
          <a:bodyPr/>
          <a:lstStyle>
            <a:lvl1pPr>
              <a:buClrTx/>
              <a:defRPr>
                <a:latin typeface="+mj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j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j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j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71426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/>
          <p:nvPr/>
        </p:nvSpPr>
        <p:spPr>
          <a:xfrm>
            <a:off x="914400" y="1393200"/>
            <a:ext cx="16424274" cy="6505200"/>
          </a:xfrm>
          <a:prstGeom prst="rect">
            <a:avLst/>
          </a:prstGeom>
          <a:solidFill>
            <a:srgbClr val="1E64C8"/>
          </a:solidFill>
          <a:ln w="12700" cap="flat" cmpd="sng">
            <a:solidFill>
              <a:srgbClr val="15489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9215999" y="3095999"/>
            <a:ext cx="7257600" cy="1717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̶"/>
              <a:defRPr/>
            </a:lvl2pPr>
            <a:lvl3pPr marL="1371600" lvl="2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3pPr>
            <a:lvl4pPr marL="1828800" lvl="3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ctrTitle"/>
          </p:nvPr>
        </p:nvSpPr>
        <p:spPr>
          <a:xfrm>
            <a:off x="1291074" y="1743240"/>
            <a:ext cx="7419544" cy="5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 u="non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0" name="Google Shape;7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4400" y="0"/>
            <a:ext cx="3251017" cy="139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16A221-08C9-B449-9B10-75463C6AC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7335" y="1596249"/>
            <a:ext cx="13004006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7028C59-CFCF-A746-A6F4-0391F6F33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7335" y="5122898"/>
            <a:ext cx="13004006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184" indent="0" algn="ctr">
              <a:buNone/>
              <a:defRPr sz="2844"/>
            </a:lvl2pPr>
            <a:lvl3pPr marL="1300368" indent="0" algn="ctr">
              <a:buNone/>
              <a:defRPr sz="2560"/>
            </a:lvl3pPr>
            <a:lvl4pPr marL="1950552" indent="0" algn="ctr">
              <a:buNone/>
              <a:defRPr sz="2275"/>
            </a:lvl4pPr>
            <a:lvl5pPr marL="2600736" indent="0" algn="ctr">
              <a:buNone/>
              <a:defRPr sz="2275"/>
            </a:lvl5pPr>
            <a:lvl6pPr marL="3250921" indent="0" algn="ctr">
              <a:buNone/>
              <a:defRPr sz="2275"/>
            </a:lvl6pPr>
            <a:lvl7pPr marL="3901105" indent="0" algn="ctr">
              <a:buNone/>
              <a:defRPr sz="2275"/>
            </a:lvl7pPr>
            <a:lvl8pPr marL="4551289" indent="0" algn="ctr">
              <a:buNone/>
              <a:defRPr sz="2275"/>
            </a:lvl8pPr>
            <a:lvl9pPr marL="5201473" indent="0" algn="ctr">
              <a:buNone/>
              <a:defRPr sz="2275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5DE0DE-870E-8648-8152-6C9A70772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9DED-0A76-A94F-ABD2-BBE2F8FFEF6C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F9D9D7-1F38-344D-90AF-AB0BC31F4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4DFFB6-6D50-BE4A-8472-CB2D962B0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B17C-4777-5942-B587-8BBBBD4AD7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437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D03DCF-EEE5-C644-BFED-0A93E3F5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2EC7BE-4504-5E40-B73F-CB846E201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CB9938-00D7-044A-BD07-B77B7A23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9DED-0A76-A94F-ABD2-BBE2F8FFEF6C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AC3CC3-83E3-724C-B0F5-3AFA1947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1D71F3-1411-CD4D-933F-9BEC6A585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B17C-4777-5942-B587-8BBBBD4AD7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2330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05DCD1-2D9D-8441-BDF4-2FDCFF416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003" y="2431628"/>
            <a:ext cx="14954607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F2BF1B-3948-174B-B887-60A58E51E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3003" y="6527237"/>
            <a:ext cx="14954607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1pPr>
            <a:lvl2pPr marL="650184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368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552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4pPr>
            <a:lvl5pPr marL="2600736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5pPr>
            <a:lvl6pPr marL="3250921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6pPr>
            <a:lvl7pPr marL="3901105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7pPr>
            <a:lvl8pPr marL="4551289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8pPr>
            <a:lvl9pPr marL="5201473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DFB8D0-0B20-7E44-B863-F08341B14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A9DED-0A76-A94F-ABD2-BBE2F8FFEF6C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64099F-B3BC-A445-AAED-AABC02F8B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E981FD-08BD-BB46-9EBB-C821939D2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B17C-4777-5942-B587-8BBBBD4AD7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7379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5400"/>
              <a:buFont typeface="Arial"/>
              <a:buNone/>
              <a:defRPr sz="5400" b="0" i="0" u="sng" strike="noStrike" cap="none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5825" y="1194364"/>
            <a:ext cx="15699574" cy="66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33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̶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33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̶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33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‒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5334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91160" algn="l" rtl="0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91160" algn="l" rtl="0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91159" algn="l" rtl="0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91159" algn="l" rtl="0">
              <a:lnSpc>
                <a:spcPct val="90000"/>
              </a:lnSpc>
              <a:spcBef>
                <a:spcPts val="711"/>
              </a:spcBef>
              <a:spcAft>
                <a:spcPts val="0"/>
              </a:spcAft>
              <a:buClr>
                <a:schemeClr val="dk1"/>
              </a:buClr>
              <a:buSzPts val="2560"/>
              <a:buFont typeface="Arial"/>
              <a:buChar char="•"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072394" y="8948703"/>
            <a:ext cx="2297926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6810236" y="8994423"/>
            <a:ext cx="8353564" cy="437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7" b="0" i="0" u="none" strike="noStrike" cap="none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707" b="0" i="0" u="none" strike="noStrike" cap="none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707" b="0" i="0" u="none" strike="noStrike" cap="none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707" b="0" i="0" u="none" strike="noStrike" cap="none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707" b="0" i="0" u="none" strike="noStrike" cap="none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707" b="0" i="0" u="none" strike="noStrike" cap="none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707" b="0" i="0" u="none" strike="noStrike" cap="none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707" b="0" i="0" u="none" strike="noStrike" cap="none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707" b="0" i="0" u="none" strike="noStrike" cap="none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3617" y="7906160"/>
            <a:ext cx="2308379" cy="18474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5" r:id="rId5"/>
    <p:sldLayoutId id="214748365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FAD12EB-0369-E349-96C6-024565C6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034" y="519290"/>
            <a:ext cx="1495460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0EC6F3-DACE-6142-8947-9094073AF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034" y="2596444"/>
            <a:ext cx="1495460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0A6B78-5CEC-884A-B524-DE32AFABA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2034" y="9040143"/>
            <a:ext cx="390120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A9DED-0A76-A94F-ABD2-BBE2F8FFEF6C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3FD2383-9C79-2445-8816-3D62A9A26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43436" y="9040143"/>
            <a:ext cx="585180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2EA05C-9D55-1C41-B0D6-D03FCC9F58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245439" y="9040143"/>
            <a:ext cx="390120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3B17C-4777-5942-B587-8BBBBD4AD75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975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62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092" indent="-325092" algn="l" defTabSz="1300368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276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460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644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29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7612BDC-9F31-F342-B9F2-021FF6EE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034" y="519290"/>
            <a:ext cx="1495460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55EDB2D-9667-064C-9B62-145C546A0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034" y="2596444"/>
            <a:ext cx="1495460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0391045-F7C4-1143-BD0F-748E107C6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2034" y="9040143"/>
            <a:ext cx="390120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B4BDA-088D-6642-8EDB-DD0D676FD538}" type="datetimeFigureOut">
              <a:rPr lang="nl-BE" smtClean="0"/>
              <a:t>26/10/2021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3628FC-2E8C-DE49-A1AD-C15A8D6F4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43436" y="9040143"/>
            <a:ext cx="585180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F90D9E-6083-F240-B099-1D3F57F8B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245439" y="9040143"/>
            <a:ext cx="390120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067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62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092" indent="-325092" algn="l" defTabSz="1300368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276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460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644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29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1"/>
            <a:ext cx="682625" cy="924893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560">
              <a:solidFill>
                <a:prstClr val="white"/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66934" y="390596"/>
            <a:ext cx="15604808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66934" y="2275846"/>
            <a:ext cx="15604808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1" name="Rechthoek 10"/>
          <p:cNvSpPr/>
          <p:nvPr/>
        </p:nvSpPr>
        <p:spPr>
          <a:xfrm>
            <a:off x="-16508" y="9229530"/>
            <a:ext cx="6143625" cy="538916"/>
          </a:xfrm>
          <a:prstGeom prst="rect">
            <a:avLst/>
          </a:prstGeom>
          <a:solidFill>
            <a:srgbClr val="99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560">
              <a:solidFill>
                <a:prstClr val="white"/>
              </a:solidFill>
            </a:endParaRPr>
          </a:p>
        </p:txBody>
      </p:sp>
      <p:sp>
        <p:nvSpPr>
          <p:cNvPr id="15" name="Tijdelijke aanduiding voor dianummer 4"/>
          <p:cNvSpPr txBox="1">
            <a:spLocks/>
          </p:cNvSpPr>
          <p:nvPr/>
        </p:nvSpPr>
        <p:spPr>
          <a:xfrm>
            <a:off x="18028" y="9229527"/>
            <a:ext cx="1201045" cy="563021"/>
          </a:xfrm>
          <a:prstGeom prst="rect">
            <a:avLst/>
          </a:prstGeom>
        </p:spPr>
        <p:txBody>
          <a:bodyPr vert="horz" lIns="130040" tIns="65020" rIns="130040" bIns="65020" rtlCol="0" anchor="ctr"/>
          <a:lstStyle>
            <a:defPPr>
              <a:defRPr lang="nl-BE"/>
            </a:defPPr>
            <a:lvl1pPr marL="0" algn="l" defTabSz="914400" rtl="0" eaLnBrk="1" latinLnBrk="0" hangingPunct="1">
              <a:defRPr sz="12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9E3A5C-986B-47BE-8F96-3787467B82A8}" type="slidenum">
              <a:rPr lang="nl-BE" sz="1707" smtClean="0">
                <a:solidFill>
                  <a:schemeClr val="bg1"/>
                </a:solidFill>
                <a:latin typeface="Trebuchet MS" panose="020B0603020202020204" pitchFamily="34" charset="0"/>
              </a:rPr>
              <a:pPr/>
              <a:t>‹nr.›</a:t>
            </a:fld>
            <a:endParaRPr lang="nl-BE" sz="1707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22"/>
          <a:stretch/>
        </p:blipFill>
        <p:spPr>
          <a:xfrm>
            <a:off x="15045428" y="6765501"/>
            <a:ext cx="3005631" cy="30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</p:sldLayoutIdLst>
  <p:txStyles>
    <p:titleStyle>
      <a:lvl1pPr algn="ctr" defTabSz="1300368" rtl="0" eaLnBrk="1" latinLnBrk="0" hangingPunct="1">
        <a:spcBef>
          <a:spcPct val="0"/>
        </a:spcBef>
        <a:buNone/>
        <a:defRPr sz="6257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487638" indent="-487638" algn="l" defTabSz="1300368" rtl="0" eaLnBrk="1" latinLnBrk="0" hangingPunct="1">
        <a:spcBef>
          <a:spcPct val="20000"/>
        </a:spcBef>
        <a:buFont typeface="Arial" panose="020B0604020202020204" pitchFamily="34" charset="0"/>
        <a:buChar char="•"/>
        <a:defRPr sz="4551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1056549" indent="-406365" algn="l" defTabSz="1300368" rtl="0" eaLnBrk="1" latinLnBrk="0" hangingPunct="1">
        <a:spcBef>
          <a:spcPct val="20000"/>
        </a:spcBef>
        <a:buFont typeface="Arial" panose="020B0604020202020204" pitchFamily="34" charset="0"/>
        <a:buChar char="–"/>
        <a:defRPr sz="3982" kern="1200">
          <a:solidFill>
            <a:srgbClr val="990599"/>
          </a:solidFill>
          <a:latin typeface="Trebuchet MS" panose="020B0603020202020204" pitchFamily="34" charset="0"/>
          <a:ea typeface="+mn-ea"/>
          <a:cs typeface="+mn-cs"/>
        </a:defRPr>
      </a:lvl2pPr>
      <a:lvl3pPr marL="1625460" indent="-325092" algn="l" defTabSz="1300368" rtl="0" eaLnBrk="1" latinLnBrk="0" hangingPunct="1">
        <a:spcBef>
          <a:spcPct val="20000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2275644" indent="-325092" algn="l" defTabSz="130036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44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925829" indent="-325092" algn="l" defTabSz="1300368" rtl="0" eaLnBrk="1" latinLnBrk="0" hangingPunct="1">
        <a:spcBef>
          <a:spcPct val="20000"/>
        </a:spcBef>
        <a:buFont typeface="Arial" panose="020B0604020202020204" pitchFamily="34" charset="0"/>
        <a:buChar char="»"/>
        <a:defRPr sz="2844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3576013" indent="-325092" algn="l" defTabSz="1300368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hyperlink" Target="https://earth.google.com/web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gilearner.eu/" TargetMode="Externa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5.jpg"/><Relationship Id="rId7" Type="http://schemas.openxmlformats.org/officeDocument/2006/relationships/hyperlink" Target="https://arcg.is/0K1He9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eopunt.be/" TargetMode="External"/><Relationship Id="rId5" Type="http://schemas.openxmlformats.org/officeDocument/2006/relationships/hyperlink" Target="https://www.standaard.be/betonwoede/kaart" TargetMode="External"/><Relationship Id="rId4" Type="http://schemas.openxmlformats.org/officeDocument/2006/relationships/image" Target="../media/image54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://arcg.is/ja09P" TargetMode="External"/><Relationship Id="rId7" Type="http://schemas.openxmlformats.org/officeDocument/2006/relationships/image" Target="../media/image57.png"/><Relationship Id="rId2" Type="http://schemas.openxmlformats.org/officeDocument/2006/relationships/hyperlink" Target="https://fietsbarometer.ugent.be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cg.is/1iiTW0" TargetMode="External"/><Relationship Id="rId5" Type="http://schemas.openxmlformats.org/officeDocument/2006/relationships/hyperlink" Target="https://arcg.is/1Orefe" TargetMode="External"/><Relationship Id="rId10" Type="http://schemas.openxmlformats.org/officeDocument/2006/relationships/image" Target="../media/image25.jpg"/><Relationship Id="rId4" Type="http://schemas.openxmlformats.org/officeDocument/2006/relationships/hyperlink" Target="https://arcg.is/19W148" TargetMode="External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is-for-secondary-schools-schools-be.hub.arcgis.co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mygeoproject.eu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-pedagogy.eu/" TargetMode="External"/><Relationship Id="rId2" Type="http://schemas.openxmlformats.org/officeDocument/2006/relationships/hyperlink" Target="http://www.gilearner.eu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g"/><Relationship Id="rId4" Type="http://schemas.openxmlformats.org/officeDocument/2006/relationships/hyperlink" Target="https://gis-for-secondary-schools-schools-be.hub.arcgis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hyperlink" Target="https://www.nap.edu/catalog/11019/learning-to-think-spatially" TargetMode="Externa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hyperlink" Target="https://publications.europa.eu/en/publication-detail/-/publication/5719a044-b659-46de-b58b-606bc5b084c1/language-en/format-PDF/source-71624064" TargetMode="Externa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emf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emf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gebouw, kind, man&#10;&#10;Automatisch gegenereerde beschrijving">
            <a:extLst>
              <a:ext uri="{FF2B5EF4-FFF2-40B4-BE49-F238E27FC236}">
                <a16:creationId xmlns:a16="http://schemas.microsoft.com/office/drawing/2014/main" id="{10DCC381-5512-BF45-8E02-11AB465CD0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9" b="11537"/>
          <a:stretch/>
        </p:blipFill>
        <p:spPr>
          <a:xfrm>
            <a:off x="-1" y="297"/>
            <a:ext cx="17338676" cy="973505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06680BA-D415-C644-8DF7-83AF88D661DD}"/>
              </a:ext>
            </a:extLst>
          </p:cNvPr>
          <p:cNvSpPr txBox="1"/>
          <p:nvPr/>
        </p:nvSpPr>
        <p:spPr>
          <a:xfrm>
            <a:off x="-35099" y="9177816"/>
            <a:ext cx="7065954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00368">
              <a:buClrTx/>
            </a:pPr>
            <a:r>
              <a:rPr lang="nl-BE" sz="2560" i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The Geography Lesson  Eleuterio Pagliano 1880</a:t>
            </a:r>
          </a:p>
          <a:p>
            <a:pPr defTabSz="1300368">
              <a:buClrTx/>
            </a:pPr>
            <a:endParaRPr lang="nl-BE" sz="2560" i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86B40E5-4DC6-2F42-9555-BC40E3A7C8C0}"/>
              </a:ext>
            </a:extLst>
          </p:cNvPr>
          <p:cNvSpPr txBox="1"/>
          <p:nvPr/>
        </p:nvSpPr>
        <p:spPr>
          <a:xfrm>
            <a:off x="6951063" y="-222236"/>
            <a:ext cx="9421272" cy="394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00368">
              <a:buClrTx/>
            </a:pPr>
            <a:r>
              <a:rPr lang="nl-BE" sz="12514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GI Education in Geography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D6711DA-4681-6F4B-9ED6-957275A0C448}"/>
              </a:ext>
            </a:extLst>
          </p:cNvPr>
          <p:cNvSpPr txBox="1"/>
          <p:nvPr/>
        </p:nvSpPr>
        <p:spPr>
          <a:xfrm>
            <a:off x="7155874" y="5483948"/>
            <a:ext cx="9216461" cy="289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00368">
              <a:buClrTx/>
            </a:pPr>
            <a:r>
              <a:rPr lang="nl-BE" sz="3982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Luc Zwartjes</a:t>
            </a:r>
          </a:p>
          <a:p>
            <a:pPr defTabSz="1300368">
              <a:buClrTx/>
            </a:pPr>
            <a:br>
              <a:rPr lang="nl-BE" sz="2844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r>
              <a:rPr lang="nl-BE" sz="2844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Teaching assistant Ghent University </a:t>
            </a:r>
          </a:p>
          <a:p>
            <a:pPr defTabSz="1300368">
              <a:buClrTx/>
            </a:pPr>
            <a:r>
              <a:rPr lang="nl-BE" sz="2844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Pedagogic counsellor Katholiek Onderwijs Vlaanderen</a:t>
            </a:r>
          </a:p>
          <a:p>
            <a:pPr defTabSz="1300368">
              <a:buClrTx/>
            </a:pPr>
            <a:endParaRPr lang="nl-BE" sz="2844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1300368">
              <a:buClrTx/>
            </a:pPr>
            <a:r>
              <a:rPr lang="nl-BE" sz="2844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BeGeo2021 – 26 November 2021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FAF264E-F810-934B-B2AF-2E674C3EB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12AA198-0648-7C45-8410-B0A8F4CC967C}"/>
              </a:ext>
            </a:extLst>
          </p:cNvPr>
          <p:cNvSpPr/>
          <p:nvPr/>
        </p:nvSpPr>
        <p:spPr>
          <a:xfrm>
            <a:off x="12440117" y="8153764"/>
            <a:ext cx="4915446" cy="1599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0040" tIns="65020" rIns="130040" bIns="650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00368">
              <a:buClrTx/>
            </a:pPr>
            <a:endParaRPr lang="nl-BE" sz="256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UGent style guide">
            <a:extLst>
              <a:ext uri="{FF2B5EF4-FFF2-40B4-BE49-F238E27FC236}">
                <a16:creationId xmlns:a16="http://schemas.microsoft.com/office/drawing/2014/main" id="{0CF1CFA7-3A91-ED46-BBC9-E789B9EA4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4" t="13306" r="15296" b="19425"/>
          <a:stretch/>
        </p:blipFill>
        <p:spPr bwMode="auto">
          <a:xfrm>
            <a:off x="12470989" y="8153224"/>
            <a:ext cx="2087225" cy="160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tact | Research group Mycology">
            <a:extLst>
              <a:ext uri="{FF2B5EF4-FFF2-40B4-BE49-F238E27FC236}">
                <a16:creationId xmlns:a16="http://schemas.microsoft.com/office/drawing/2014/main" id="{234F57A1-5F18-A94F-9E3D-567EB6C73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9" r="24604" b="24267"/>
          <a:stretch/>
        </p:blipFill>
        <p:spPr bwMode="auto">
          <a:xfrm>
            <a:off x="14498555" y="8790949"/>
            <a:ext cx="2857009" cy="96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268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5E19081-D920-6B49-BE42-E06346B1A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ABA8B4-DD9B-4A43-9636-35BABAD705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10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CD8D1ED-1C01-1E46-8B14-EDD30C9A2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87" y="267913"/>
            <a:ext cx="2794886" cy="506234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C37527E-793C-C74D-8864-80C2A102DF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459"/>
          <a:stretch/>
        </p:blipFill>
        <p:spPr>
          <a:xfrm>
            <a:off x="-529512" y="1620844"/>
            <a:ext cx="18397697" cy="6511914"/>
          </a:xfrm>
          <a:prstGeom prst="rect">
            <a:avLst/>
          </a:prstGeom>
        </p:spPr>
      </p:pic>
      <p:sp>
        <p:nvSpPr>
          <p:cNvPr id="9" name="Google Shape;381;p49">
            <a:extLst>
              <a:ext uri="{FF2B5EF4-FFF2-40B4-BE49-F238E27FC236}">
                <a16:creationId xmlns:a16="http://schemas.microsoft.com/office/drawing/2014/main" id="{07C06BEE-BE09-074F-B326-DEED6FC2BB17}"/>
              </a:ext>
            </a:extLst>
          </p:cNvPr>
          <p:cNvSpPr/>
          <p:nvPr/>
        </p:nvSpPr>
        <p:spPr>
          <a:xfrm>
            <a:off x="468686" y="4070520"/>
            <a:ext cx="13732751" cy="706474"/>
          </a:xfrm>
          <a:prstGeom prst="roundRect">
            <a:avLst>
              <a:gd name="adj" fmla="val 16667"/>
            </a:avLst>
          </a:prstGeom>
          <a:solidFill>
            <a:srgbClr val="FF0000">
              <a:alpha val="30000"/>
            </a:srgbClr>
          </a:solidFill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algn="ctr"/>
            <a:endParaRPr sz="3641">
              <a:solidFill>
                <a:schemeClr val="lt1"/>
              </a:solidFill>
            </a:endParaRPr>
          </a:p>
        </p:txBody>
      </p:sp>
      <p:sp>
        <p:nvSpPr>
          <p:cNvPr id="10" name="Toelichting met afgeronde rechthoek 9">
            <a:extLst>
              <a:ext uri="{FF2B5EF4-FFF2-40B4-BE49-F238E27FC236}">
                <a16:creationId xmlns:a16="http://schemas.microsoft.com/office/drawing/2014/main" id="{BBAE2C98-8B21-4D42-9188-A61DE6279F1C}"/>
              </a:ext>
            </a:extLst>
          </p:cNvPr>
          <p:cNvSpPr/>
          <p:nvPr/>
        </p:nvSpPr>
        <p:spPr>
          <a:xfrm>
            <a:off x="5715181" y="5330256"/>
            <a:ext cx="8486256" cy="4423344"/>
          </a:xfrm>
          <a:prstGeom prst="wedgeRoundRectCallout">
            <a:avLst>
              <a:gd name="adj1" fmla="val -44771"/>
              <a:gd name="adj2" fmla="val -725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4000" dirty="0"/>
              <a:t>To explain spatial patterns and processes on the earth's surface as the result of interactions between natural processes</a:t>
            </a:r>
          </a:p>
          <a:p>
            <a:pPr algn="ctr"/>
            <a:r>
              <a:rPr lang="nl-BE" sz="4000" dirty="0"/>
              <a:t>between human processes and between natural and human processes.</a:t>
            </a:r>
          </a:p>
        </p:txBody>
      </p:sp>
    </p:spTree>
    <p:extLst>
      <p:ext uri="{BB962C8B-B14F-4D97-AF65-F5344CB8AC3E}">
        <p14:creationId xmlns:p14="http://schemas.microsoft.com/office/powerpoint/2010/main" val="1007982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A3EE90A-2C44-424C-9972-49933E36E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ABA8B4-DD9B-4A43-9636-35BABAD705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nl-NL" smtClean="0"/>
              <a:pPr/>
              <a:t>11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CD8D1ED-1C01-1E46-8B14-EDD30C9A2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87" y="267913"/>
            <a:ext cx="2794886" cy="506234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C37527E-793C-C74D-8864-80C2A102DF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2" t="33009" r="1242" b="52448"/>
          <a:stretch/>
        </p:blipFill>
        <p:spPr>
          <a:xfrm>
            <a:off x="-529512" y="1820997"/>
            <a:ext cx="18397697" cy="4846535"/>
          </a:xfrm>
          <a:prstGeom prst="rect">
            <a:avLst/>
          </a:prstGeom>
        </p:spPr>
      </p:pic>
      <p:sp>
        <p:nvSpPr>
          <p:cNvPr id="9" name="Google Shape;381;p49">
            <a:extLst>
              <a:ext uri="{FF2B5EF4-FFF2-40B4-BE49-F238E27FC236}">
                <a16:creationId xmlns:a16="http://schemas.microsoft.com/office/drawing/2014/main" id="{07C06BEE-BE09-074F-B326-DEED6FC2BB17}"/>
              </a:ext>
            </a:extLst>
          </p:cNvPr>
          <p:cNvSpPr/>
          <p:nvPr/>
        </p:nvSpPr>
        <p:spPr>
          <a:xfrm>
            <a:off x="468688" y="2445847"/>
            <a:ext cx="15121411" cy="840375"/>
          </a:xfrm>
          <a:prstGeom prst="roundRect">
            <a:avLst>
              <a:gd name="adj" fmla="val 16667"/>
            </a:avLst>
          </a:prstGeom>
          <a:solidFill>
            <a:srgbClr val="FF0000">
              <a:alpha val="30000"/>
            </a:srgbClr>
          </a:solidFill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algn="ctr"/>
            <a:endParaRPr sz="3641">
              <a:solidFill>
                <a:schemeClr val="lt1"/>
              </a:solidFill>
            </a:endParaRPr>
          </a:p>
        </p:txBody>
      </p:sp>
      <p:sp>
        <p:nvSpPr>
          <p:cNvPr id="10" name="Toelichting met afgeronde rechthoek 9">
            <a:extLst>
              <a:ext uri="{FF2B5EF4-FFF2-40B4-BE49-F238E27FC236}">
                <a16:creationId xmlns:a16="http://schemas.microsoft.com/office/drawing/2014/main" id="{BBAE2C98-8B21-4D42-9188-A61DE6279F1C}"/>
              </a:ext>
            </a:extLst>
          </p:cNvPr>
          <p:cNvSpPr/>
          <p:nvPr/>
        </p:nvSpPr>
        <p:spPr>
          <a:xfrm>
            <a:off x="6322752" y="5070627"/>
            <a:ext cx="8486256" cy="4137456"/>
          </a:xfrm>
          <a:prstGeom prst="wedgeRoundRectCallout">
            <a:avLst>
              <a:gd name="adj1" fmla="val -42143"/>
              <a:gd name="adj2" fmla="val -932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599" dirty="0"/>
              <a:t>Ruimtelijke patronen en processen aan het aardoppervlak verklaren als het resultaat van interacties tussen natuurlijke processen onderling,</a:t>
            </a:r>
          </a:p>
          <a:p>
            <a:pPr algn="ctr"/>
            <a:r>
              <a:rPr lang="nl-BE" sz="3599" dirty="0"/>
              <a:t>tussen menselijke processen onderling en tussen natuurlijke en menselijke processen.</a:t>
            </a:r>
          </a:p>
        </p:txBody>
      </p:sp>
    </p:spTree>
    <p:extLst>
      <p:ext uri="{BB962C8B-B14F-4D97-AF65-F5344CB8AC3E}">
        <p14:creationId xmlns:p14="http://schemas.microsoft.com/office/powerpoint/2010/main" val="2087588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895540AA-E8E1-6D4C-BCE6-CF28CE31E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0F84439-4A7E-0549-859F-4EEA81478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961" y="1894890"/>
            <a:ext cx="15902286" cy="654086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8A5BD8C-07A6-AA47-B24C-69EC07F7E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HOW TO IMPLEMENT GI?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115BBE0-EF34-F148-BFE1-A4C0190CB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825" y="1194364"/>
            <a:ext cx="16502850" cy="6696000"/>
          </a:xfrm>
        </p:spPr>
        <p:txBody>
          <a:bodyPr/>
          <a:lstStyle/>
          <a:p>
            <a:pPr marL="0" indent="0">
              <a:buNone/>
            </a:pPr>
            <a:r>
              <a:rPr lang="nl-NL" sz="3600" dirty="0">
                <a:latin typeface="Calibri" charset="0"/>
                <a:ea typeface="Calibri" charset="0"/>
                <a:cs typeface="Calibri" charset="0"/>
              </a:rPr>
              <a:t>Five </a:t>
            </a:r>
            <a:r>
              <a:rPr lang="nl-NL" sz="3600" dirty="0" err="1">
                <a:latin typeface="Calibri" charset="0"/>
                <a:ea typeface="Calibri" charset="0"/>
                <a:cs typeface="Calibri" charset="0"/>
              </a:rPr>
              <a:t>ways</a:t>
            </a:r>
            <a:r>
              <a:rPr lang="nl-NL" sz="3600" dirty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nl-NL" sz="3600" dirty="0" err="1">
                <a:latin typeface="Calibri" charset="0"/>
                <a:ea typeface="Calibri" charset="0"/>
                <a:cs typeface="Calibri" charset="0"/>
              </a:rPr>
              <a:t>integrating</a:t>
            </a:r>
            <a:r>
              <a:rPr lang="nl-NL" sz="3600" dirty="0">
                <a:latin typeface="Calibri" charset="0"/>
                <a:ea typeface="Calibri" charset="0"/>
                <a:cs typeface="Calibri" charset="0"/>
              </a:rPr>
              <a:t> GIS in </a:t>
            </a:r>
            <a:r>
              <a:rPr lang="nl-NL" sz="3600" dirty="0" err="1">
                <a:latin typeface="Calibri" charset="0"/>
                <a:ea typeface="Calibri" charset="0"/>
                <a:cs typeface="Calibri" charset="0"/>
              </a:rPr>
              <a:t>geography</a:t>
            </a:r>
            <a:r>
              <a:rPr lang="nl-NL" sz="36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nl-NL" sz="3600" dirty="0" err="1">
                <a:latin typeface="Calibri" charset="0"/>
                <a:ea typeface="Calibri" charset="0"/>
                <a:cs typeface="Calibri" charset="0"/>
              </a:rPr>
              <a:t>education</a:t>
            </a:r>
            <a:r>
              <a:rPr lang="nl-NL" sz="3600" dirty="0"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nl-NL" sz="3600" dirty="0" err="1">
                <a:latin typeface="Calibri" charset="0"/>
                <a:ea typeface="Calibri" charset="0"/>
                <a:cs typeface="Calibri" charset="0"/>
              </a:rPr>
              <a:t>Favier</a:t>
            </a:r>
            <a:r>
              <a:rPr lang="nl-NL" sz="3600" dirty="0">
                <a:latin typeface="Calibri" charset="0"/>
                <a:ea typeface="Calibri" charset="0"/>
                <a:cs typeface="Calibri" charset="0"/>
              </a:rPr>
              <a:t>, 2013)</a:t>
            </a:r>
            <a:endParaRPr lang="nl-NL" sz="3600" dirty="0"/>
          </a:p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C7B7C21-5452-DE43-9B62-C50195FF6B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12</a:t>
            </a:fld>
            <a:endParaRPr lang="nl-NL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5F2B6AEF-805E-3948-A6FE-864C6B506FA1}"/>
              </a:ext>
            </a:extLst>
          </p:cNvPr>
          <p:cNvSpPr/>
          <p:nvPr/>
        </p:nvSpPr>
        <p:spPr>
          <a:xfrm>
            <a:off x="3020680" y="8590890"/>
            <a:ext cx="55786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Favier</a:t>
            </a:r>
            <a:r>
              <a:rPr lang="en-US" dirty="0"/>
              <a:t>, T.M., 2011, Geographic Information Systems in inquiry-based secondary geography education, </a:t>
            </a:r>
            <a:r>
              <a:rPr lang="en-US" dirty="0" err="1"/>
              <a:t>Vrije</a:t>
            </a:r>
            <a:r>
              <a:rPr lang="en-US" dirty="0"/>
              <a:t> </a:t>
            </a:r>
            <a:r>
              <a:rPr lang="en-US" dirty="0" err="1"/>
              <a:t>Universiteit</a:t>
            </a:r>
            <a:r>
              <a:rPr lang="en-US" dirty="0"/>
              <a:t> Amsterdam, 287 pp.</a:t>
            </a:r>
          </a:p>
        </p:txBody>
      </p:sp>
    </p:spTree>
    <p:extLst>
      <p:ext uri="{BB962C8B-B14F-4D97-AF65-F5344CB8AC3E}">
        <p14:creationId xmlns:p14="http://schemas.microsoft.com/office/powerpoint/2010/main" val="3267766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D9D85-744E-844B-BD17-6764B373B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GIS-viewers and GIS-software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2C7D05A-84B0-264F-AFE7-959D78BDD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GIS viewers allow you to view those layers and see simple connections</a:t>
            </a:r>
          </a:p>
          <a:p>
            <a:pPr marL="0" indent="0">
              <a:buNone/>
            </a:pPr>
            <a:r>
              <a:rPr lang="nl-BE" dirty="0"/>
              <a:t>	Example: Geopunt</a:t>
            </a:r>
          </a:p>
          <a:p>
            <a:endParaRPr lang="nl-BE" dirty="0"/>
          </a:p>
          <a:p>
            <a:r>
              <a:rPr lang="nl-BE" dirty="0"/>
              <a:t>GIS software (online &amp; off-line): view layers and see simple connections + add, manage, edit, visualise, analyse (filtering, buffering ...)</a:t>
            </a:r>
          </a:p>
          <a:p>
            <a:pPr marL="0" indent="0">
              <a:buNone/>
            </a:pPr>
            <a:r>
              <a:rPr lang="nl-BE" dirty="0"/>
              <a:t>	Example: ArcGIS Online, QGis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64F4A7-AE57-4445-A3E5-0A01608FF7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13</a:t>
            </a:fld>
            <a:endParaRPr lang="nl-NL"/>
          </a:p>
        </p:txBody>
      </p:sp>
      <p:pic>
        <p:nvPicPr>
          <p:cNvPr id="5" name="Picture 4" descr="Wereld met vergrootglas | Gratis Iconen">
            <a:extLst>
              <a:ext uri="{FF2B5EF4-FFF2-40B4-BE49-F238E27FC236}">
                <a16:creationId xmlns:a16="http://schemas.microsoft.com/office/drawing/2014/main" id="{013C5869-B59A-9840-95C2-81953D7A8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27403" y="1596127"/>
            <a:ext cx="2224782" cy="222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 put some open geospatial datasets on GitHub – Data Science in Place">
            <a:extLst>
              <a:ext uri="{FF2B5EF4-FFF2-40B4-BE49-F238E27FC236}">
                <a16:creationId xmlns:a16="http://schemas.microsoft.com/office/drawing/2014/main" id="{9673E7DC-33F6-3840-92C7-9AC5F7FE9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00224" y="4045614"/>
            <a:ext cx="2479139" cy="314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9ABCE2C-8AC0-8C4F-A37D-B0B2FE1C6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22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3D58E-9770-0841-847D-43BA2BA2D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And virtual globes?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623B40-4686-8D40-873F-C5DE69114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825" y="1194363"/>
            <a:ext cx="15699574" cy="71236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/>
              <a:t>Best </a:t>
            </a:r>
            <a:r>
              <a:rPr lang="nl-NL" dirty="0" err="1"/>
              <a:t>known</a:t>
            </a:r>
            <a:r>
              <a:rPr lang="nl-NL" dirty="0"/>
              <a:t>: Google Earth 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Pro:</a:t>
            </a:r>
          </a:p>
          <a:p>
            <a:r>
              <a:rPr lang="nl-NL" dirty="0"/>
              <a:t>Simple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fast</a:t>
            </a:r>
            <a:r>
              <a:rPr lang="nl-NL" dirty="0"/>
              <a:t> </a:t>
            </a:r>
            <a:r>
              <a:rPr lang="nl-NL" dirty="0" err="1"/>
              <a:t>visual</a:t>
            </a:r>
            <a:r>
              <a:rPr lang="nl-NL" dirty="0"/>
              <a:t> </a:t>
            </a:r>
            <a:r>
              <a:rPr lang="nl-NL" dirty="0" err="1"/>
              <a:t>results</a:t>
            </a:r>
            <a:endParaRPr lang="nl-NL" dirty="0"/>
          </a:p>
          <a:p>
            <a:r>
              <a:rPr lang="nl-NL" dirty="0" err="1"/>
              <a:t>Realistic</a:t>
            </a:r>
            <a:r>
              <a:rPr lang="nl-NL" dirty="0"/>
              <a:t> view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world</a:t>
            </a:r>
            <a:endParaRPr lang="nl-NL" dirty="0"/>
          </a:p>
          <a:p>
            <a:r>
              <a:rPr lang="nl-NL" dirty="0"/>
              <a:t>Easy </a:t>
            </a:r>
            <a:r>
              <a:rPr lang="nl-NL" dirty="0" err="1"/>
              <a:t>to</a:t>
            </a:r>
            <a:r>
              <a:rPr lang="nl-NL" dirty="0"/>
              <a:t> draw on + </a:t>
            </a:r>
            <a:r>
              <a:rPr lang="nl-NL" dirty="0" err="1"/>
              <a:t>add</a:t>
            </a:r>
            <a:r>
              <a:rPr lang="nl-NL" dirty="0"/>
              <a:t> </a:t>
            </a:r>
            <a:r>
              <a:rPr lang="nl-NL" dirty="0" err="1"/>
              <a:t>kmz</a:t>
            </a:r>
            <a:r>
              <a:rPr lang="nl-NL" dirty="0"/>
              <a:t> </a:t>
            </a:r>
            <a:r>
              <a:rPr lang="nl-NL" dirty="0" err="1"/>
              <a:t>layers</a:t>
            </a:r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Contra:</a:t>
            </a:r>
          </a:p>
          <a:p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really</a:t>
            </a:r>
            <a:r>
              <a:rPr lang="nl-NL" dirty="0"/>
              <a:t> GIS</a:t>
            </a:r>
          </a:p>
          <a:p>
            <a:r>
              <a:rPr lang="nl-NL" dirty="0" err="1"/>
              <a:t>Connections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layers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(</a:t>
            </a:r>
            <a:r>
              <a:rPr lang="nl-NL" dirty="0" err="1"/>
              <a:t>relationships</a:t>
            </a:r>
            <a:r>
              <a:rPr lang="nl-NL" dirty="0"/>
              <a:t>) more </a:t>
            </a:r>
            <a:r>
              <a:rPr lang="nl-NL" dirty="0" err="1"/>
              <a:t>difficult</a:t>
            </a: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64F4A7-AE57-4445-A3E5-0A01608FF7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14</a:t>
            </a:fld>
            <a:endParaRPr lang="nl-NL"/>
          </a:p>
        </p:txBody>
      </p:sp>
      <p:pic>
        <p:nvPicPr>
          <p:cNvPr id="5" name="Google Shape;416;p52" descr="Afbeelding met monitor, binnen, zitten, weg&#10;&#10;Automatisch gegenereerde beschrijving">
            <a:extLst>
              <a:ext uri="{FF2B5EF4-FFF2-40B4-BE49-F238E27FC236}">
                <a16:creationId xmlns:a16="http://schemas.microsoft.com/office/drawing/2014/main" id="{D167AFA4-4B4A-CC43-816D-B8490E00E38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97939" y="563723"/>
            <a:ext cx="7155906" cy="431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Afbeelding met tekst, elektronica, computer, schermafbeelding&#10;&#10;Automatisch gegenereerde beschrijving">
            <a:extLst>
              <a:ext uri="{FF2B5EF4-FFF2-40B4-BE49-F238E27FC236}">
                <a16:creationId xmlns:a16="http://schemas.microsoft.com/office/drawing/2014/main" id="{3D3646F4-DA9D-2B41-8925-0836EA6A34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795" y="4856687"/>
            <a:ext cx="6489055" cy="3379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93C4A38B-D4DD-B845-88A0-23A3F1F30F38}"/>
              </a:ext>
            </a:extLst>
          </p:cNvPr>
          <p:cNvSpPr/>
          <p:nvPr/>
        </p:nvSpPr>
        <p:spPr>
          <a:xfrm>
            <a:off x="10873078" y="8433327"/>
            <a:ext cx="4307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400" dirty="0">
                <a:hlinkClick r:id="rId4"/>
              </a:rPr>
              <a:t>https://earth.google.com/web/</a:t>
            </a:r>
            <a:r>
              <a:rPr lang="nl-BE" sz="2400" dirty="0"/>
              <a:t>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A3A574D-602F-4E47-91DD-16C66BDE7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75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8"/>
          <p:cNvSpPr txBox="1">
            <a:spLocks noGrp="1"/>
          </p:cNvSpPr>
          <p:nvPr>
            <p:ph type="ctrTitle"/>
          </p:nvPr>
        </p:nvSpPr>
        <p:spPr>
          <a:xfrm>
            <a:off x="1291074" y="3246120"/>
            <a:ext cx="15183366" cy="4436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"/>
              <a:buNone/>
            </a:pPr>
            <a:r>
              <a:rPr lang="nl-NL" dirty="0"/>
              <a:t>LEARNING LINE </a:t>
            </a:r>
            <a:endParaRPr dirty="0"/>
          </a:p>
        </p:txBody>
      </p:sp>
      <p:sp>
        <p:nvSpPr>
          <p:cNvPr id="305" name="Google Shape;305;p38"/>
          <p:cNvSpPr txBox="1">
            <a:spLocks noGrp="1"/>
          </p:cNvSpPr>
          <p:nvPr>
            <p:ph type="sldNum" idx="12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15</a:t>
            </a:fld>
            <a:endParaRPr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88FA847-A9C6-2049-9567-D6DD15CE5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9"/>
          <p:cNvSpPr txBox="1"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5400"/>
            </a:pPr>
            <a:r>
              <a:rPr lang="nl-NL" dirty="0"/>
              <a:t>LEARNING PROGRESSION LINE</a:t>
            </a:r>
            <a:endParaRPr dirty="0"/>
          </a:p>
        </p:txBody>
      </p:sp>
      <p:sp>
        <p:nvSpPr>
          <p:cNvPr id="311" name="Google Shape;311;p39"/>
          <p:cNvSpPr txBox="1">
            <a:spLocks noGrp="1"/>
          </p:cNvSpPr>
          <p:nvPr>
            <p:ph type="body" idx="1"/>
          </p:nvPr>
        </p:nvSpPr>
        <p:spPr>
          <a:xfrm>
            <a:off x="1076100" y="2128093"/>
            <a:ext cx="11297920" cy="618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3600" dirty="0"/>
              <a:t>construction of knowledge and skills throughout the whole curriculum</a:t>
            </a:r>
          </a:p>
          <a:p>
            <a:pPr marL="0" indent="0">
              <a:buNone/>
            </a:pPr>
            <a:r>
              <a:rPr lang="en-GB" sz="3600" dirty="0"/>
              <a:t> </a:t>
            </a:r>
          </a:p>
          <a:p>
            <a:r>
              <a:rPr lang="en-GB" sz="3600" dirty="0"/>
              <a:t>reflect a growing level of complexity, ranging from easy to difficult</a:t>
            </a:r>
            <a:endParaRPr lang="nl-NL" sz="3600" dirty="0"/>
          </a:p>
        </p:txBody>
      </p:sp>
      <p:pic>
        <p:nvPicPr>
          <p:cNvPr id="312" name="Google Shape;31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36485" y="3583741"/>
            <a:ext cx="7302190" cy="5431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DC4A924-4CF1-4A4F-B2BB-FFA9C3116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0"/>
          <p:cNvSpPr txBox="1">
            <a:spLocks noGrp="1"/>
          </p:cNvSpPr>
          <p:nvPr>
            <p:ph type="body" idx="1"/>
          </p:nvPr>
        </p:nvSpPr>
        <p:spPr>
          <a:xfrm>
            <a:off x="1192034" y="2596444"/>
            <a:ext cx="7368937" cy="618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3600" dirty="0"/>
              <a:t>Certain spatial thinking skills are higher order than others and build upon previous, less complex skills </a:t>
            </a:r>
          </a:p>
        </p:txBody>
      </p:sp>
      <p:pic>
        <p:nvPicPr>
          <p:cNvPr id="319" name="Google Shape;31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81446" y="999718"/>
            <a:ext cx="7917041" cy="798212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Google Shape;310;p39">
            <a:extLst>
              <a:ext uri="{FF2B5EF4-FFF2-40B4-BE49-F238E27FC236}">
                <a16:creationId xmlns:a16="http://schemas.microsoft.com/office/drawing/2014/main" id="{A348E55A-4DB4-B44C-BA0D-D527E592DB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5400"/>
            </a:pPr>
            <a:r>
              <a:rPr lang="nl-NL" dirty="0"/>
              <a:t>LEARNING PROGRESSION LINE</a:t>
            </a:r>
            <a:endParaRPr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F93A177-56B2-1440-A5C6-3AC9C4389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1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-640633" y="-1045029"/>
            <a:ext cx="18667377" cy="12059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55236">
            <a:off x="9238879" y="396298"/>
            <a:ext cx="6455460" cy="89610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27" name="Google Shape;327;p41"/>
          <p:cNvSpPr txBox="1">
            <a:spLocks noGrp="1"/>
          </p:cNvSpPr>
          <p:nvPr>
            <p:ph type="body" idx="1"/>
          </p:nvPr>
        </p:nvSpPr>
        <p:spPr>
          <a:xfrm>
            <a:off x="1073226" y="1393684"/>
            <a:ext cx="6861190" cy="659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40"/>
              <a:buNone/>
            </a:pPr>
            <a:endParaRPr sz="4440" dirty="0"/>
          </a:p>
          <a:p>
            <a:pPr marL="0" indent="0">
              <a:buNone/>
            </a:pPr>
            <a:r>
              <a:rPr lang="en-GB" sz="4400" dirty="0"/>
              <a:t>Based on the review: </a:t>
            </a:r>
            <a:br>
              <a:rPr lang="en-GB" sz="4400" dirty="0"/>
            </a:br>
            <a:r>
              <a:rPr lang="en-GB" sz="4400" dirty="0"/>
              <a:t>10 GI-Learner geospatial thinking competences, each with a progression inside from easy (A) to advanced(C)</a:t>
            </a:r>
          </a:p>
          <a:p>
            <a:pPr marL="0" indent="0">
              <a:buNone/>
            </a:pPr>
            <a:r>
              <a:rPr lang="en-GB" sz="4400" dirty="0">
                <a:hlinkClick r:id="rId5"/>
              </a:rPr>
              <a:t>www.gilearner.eu</a:t>
            </a:r>
            <a:r>
              <a:rPr lang="en-GB" sz="4400" dirty="0"/>
              <a:t> </a:t>
            </a:r>
            <a:r>
              <a:rPr lang="nl-NL" sz="4400" dirty="0"/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26F8720-D9B8-A04B-8E3C-16E4AD5D68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788"/>
          <a:stretch/>
        </p:blipFill>
        <p:spPr>
          <a:xfrm>
            <a:off x="3109400" y="221725"/>
            <a:ext cx="13951964" cy="953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54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e boeck atlas hard cover">
            <a:extLst>
              <a:ext uri="{FF2B5EF4-FFF2-40B4-BE49-F238E27FC236}">
                <a16:creationId xmlns:a16="http://schemas.microsoft.com/office/drawing/2014/main" id="{3A1534A5-E059-B84D-93BD-4BBC5965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2968">
            <a:off x="10979334" y="567871"/>
            <a:ext cx="5529223" cy="552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06CE183-F257-9244-88FE-64555B430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SPATIAL THINKING IN EDUCATION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10F9B3B-9BAB-1F4C-937B-6BD1C6191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034" y="2596444"/>
            <a:ext cx="4138249" cy="6188570"/>
          </a:xfrm>
        </p:spPr>
        <p:txBody>
          <a:bodyPr/>
          <a:lstStyle/>
          <a:p>
            <a:r>
              <a:rPr lang="nl-BE" dirty="0"/>
              <a:t>Atlas</a:t>
            </a:r>
          </a:p>
          <a:p>
            <a:r>
              <a:rPr lang="nl-BE" dirty="0"/>
              <a:t>Globe</a:t>
            </a:r>
          </a:p>
          <a:p>
            <a:r>
              <a:rPr lang="nl-BE" dirty="0"/>
              <a:t>Wall maps</a:t>
            </a:r>
          </a:p>
        </p:txBody>
      </p:sp>
      <p:pic>
        <p:nvPicPr>
          <p:cNvPr id="8" name="Afbeelding 7" descr="Afbeelding met kaart&#10;&#10;Automatisch gegenereerde beschrijving">
            <a:extLst>
              <a:ext uri="{FF2B5EF4-FFF2-40B4-BE49-F238E27FC236}">
                <a16:creationId xmlns:a16="http://schemas.microsoft.com/office/drawing/2014/main" id="{DFE4283F-E926-1F4A-9BD4-24D91E501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825" y="4876800"/>
            <a:ext cx="7943850" cy="4597400"/>
          </a:xfrm>
          <a:prstGeom prst="rect">
            <a:avLst/>
          </a:prstGeom>
        </p:spPr>
      </p:pic>
      <p:pic>
        <p:nvPicPr>
          <p:cNvPr id="1026" name="Picture 2" descr="Nova Rico Atlantis Wereldbol">
            <a:extLst>
              <a:ext uri="{FF2B5EF4-FFF2-40B4-BE49-F238E27FC236}">
                <a16:creationId xmlns:a16="http://schemas.microsoft.com/office/drawing/2014/main" id="{D3381418-AA59-6448-BC58-E1E2B9A8A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3666273"/>
            <a:ext cx="49403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789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F0DE0AD-D74A-604C-AE05-5CD871FFAB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457"/>
          <a:stretch/>
        </p:blipFill>
        <p:spPr>
          <a:xfrm>
            <a:off x="3246237" y="146168"/>
            <a:ext cx="14092438" cy="980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82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92B8979-3039-AD41-A238-E09CDB7D3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E690B2E-CC64-B745-B41B-95E8BE251C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753"/>
          <a:stretch/>
        </p:blipFill>
        <p:spPr>
          <a:xfrm>
            <a:off x="3045517" y="209237"/>
            <a:ext cx="14293157" cy="970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16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JL-RECHTS 6">
            <a:extLst>
              <a:ext uri="{FF2B5EF4-FFF2-40B4-BE49-F238E27FC236}">
                <a16:creationId xmlns:a16="http://schemas.microsoft.com/office/drawing/2014/main" id="{942A9FCC-2977-694D-86F9-887068AA709A}"/>
              </a:ext>
            </a:extLst>
          </p:cNvPr>
          <p:cNvSpPr/>
          <p:nvPr/>
        </p:nvSpPr>
        <p:spPr>
          <a:xfrm>
            <a:off x="830119" y="154733"/>
            <a:ext cx="16153288" cy="4262163"/>
          </a:xfrm>
          <a:prstGeom prst="rightArrow">
            <a:avLst/>
          </a:prstGeom>
          <a:solidFill>
            <a:srgbClr val="D9D9D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210">
              <a:defRPr/>
            </a:pPr>
            <a:endParaRPr lang="nl-BE" sz="1991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50983E20-CFA0-DB41-86BE-9134EDDD085E}"/>
              </a:ext>
            </a:extLst>
          </p:cNvPr>
          <p:cNvSpPr/>
          <p:nvPr/>
        </p:nvSpPr>
        <p:spPr>
          <a:xfrm>
            <a:off x="1180071" y="1363494"/>
            <a:ext cx="3718895" cy="1875913"/>
          </a:xfrm>
          <a:prstGeom prst="roundRect">
            <a:avLst/>
          </a:prstGeom>
          <a:solidFill>
            <a:srgbClr val="FF0000">
              <a:alpha val="4313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4" tIns="51194" rIns="51194" bIns="51194" anchor="ctr"/>
          <a:lstStyle/>
          <a:p>
            <a:pPr marL="264105" indent="-264105" defTabSz="130021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nl-BE" sz="2400" b="1" dirty="0">
                <a:solidFill>
                  <a:prstClr val="white"/>
                </a:solidFill>
                <a:latin typeface="Trebuchet MS"/>
              </a:rPr>
              <a:t>Investigate relationships between landscape layers</a:t>
            </a:r>
          </a:p>
          <a:p>
            <a:pPr marL="264105" indent="-264105" defTabSz="130021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nl-BE" sz="2400" b="1" dirty="0">
                <a:solidFill>
                  <a:prstClr val="white"/>
                </a:solidFill>
                <a:latin typeface="Trebuchet MS"/>
              </a:rPr>
              <a:t>Draw conclusions </a:t>
            </a: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22DED68E-D8EE-B846-94D7-9872E219F515}"/>
              </a:ext>
            </a:extLst>
          </p:cNvPr>
          <p:cNvSpPr/>
          <p:nvPr/>
        </p:nvSpPr>
        <p:spPr>
          <a:xfrm>
            <a:off x="10662024" y="1363494"/>
            <a:ext cx="3984478" cy="1875913"/>
          </a:xfrm>
          <a:prstGeom prst="roundRect">
            <a:avLst/>
          </a:prstGeom>
          <a:solidFill>
            <a:srgbClr val="FF0000">
              <a:alpha val="4313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4" tIns="0" rIns="0" bIns="0" anchor="ctr"/>
          <a:lstStyle/>
          <a:p>
            <a:pPr defTabSz="1300210">
              <a:defRPr/>
            </a:pPr>
            <a:r>
              <a:rPr lang="nl-BE" sz="2400" b="1" dirty="0">
                <a:solidFill>
                  <a:prstClr val="white"/>
                </a:solidFill>
                <a:latin typeface="Trebuchet MS"/>
              </a:rPr>
              <a:t>+</a:t>
            </a:r>
          </a:p>
          <a:p>
            <a:pPr marL="252818" indent="-252818" defTabSz="130021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nl-BE" sz="2400" b="1" dirty="0">
                <a:solidFill>
                  <a:prstClr val="white"/>
                </a:solidFill>
                <a:latin typeface="Trebuchet MS"/>
              </a:rPr>
              <a:t>Spatial problem-oriented analysis and/or synthesis of a system</a:t>
            </a:r>
          </a:p>
        </p:txBody>
      </p:sp>
      <p:sp>
        <p:nvSpPr>
          <p:cNvPr id="9" name="PIJL-RECHTS 11">
            <a:extLst>
              <a:ext uri="{FF2B5EF4-FFF2-40B4-BE49-F238E27FC236}">
                <a16:creationId xmlns:a16="http://schemas.microsoft.com/office/drawing/2014/main" id="{8ADF8F2D-146C-D84E-B202-AA079DE9502F}"/>
              </a:ext>
            </a:extLst>
          </p:cNvPr>
          <p:cNvSpPr/>
          <p:nvPr/>
        </p:nvSpPr>
        <p:spPr>
          <a:xfrm>
            <a:off x="874883" y="3613780"/>
            <a:ext cx="16153287" cy="4478660"/>
          </a:xfrm>
          <a:prstGeom prst="rightArrow">
            <a:avLst>
              <a:gd name="adj1" fmla="val 50000"/>
              <a:gd name="adj2" fmla="val 39552"/>
            </a:avLst>
          </a:prstGeom>
          <a:solidFill>
            <a:srgbClr val="D9D9D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210">
              <a:defRPr/>
            </a:pPr>
            <a:endParaRPr lang="nl-BE" sz="1991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0" name="Afgeronde rechthoek 9">
            <a:extLst>
              <a:ext uri="{FF2B5EF4-FFF2-40B4-BE49-F238E27FC236}">
                <a16:creationId xmlns:a16="http://schemas.microsoft.com/office/drawing/2014/main" id="{F7CDCA92-CC88-CA42-A288-7C7C0D8538ED}"/>
              </a:ext>
            </a:extLst>
          </p:cNvPr>
          <p:cNvSpPr/>
          <p:nvPr/>
        </p:nvSpPr>
        <p:spPr>
          <a:xfrm>
            <a:off x="1204066" y="4903631"/>
            <a:ext cx="3646520" cy="1945968"/>
          </a:xfrm>
          <a:prstGeom prst="roundRect">
            <a:avLst/>
          </a:prstGeom>
          <a:solidFill>
            <a:srgbClr val="FF0000">
              <a:alpha val="4313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4" tIns="51194" rIns="51194" bIns="51194" anchor="t"/>
          <a:lstStyle/>
          <a:p>
            <a:pPr marL="322795" indent="-322795" defTabSz="130021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nl-BE" sz="2400" b="1" dirty="0">
                <a:solidFill>
                  <a:prstClr val="white"/>
                </a:solidFill>
                <a:latin typeface="Trebuchet MS"/>
              </a:rPr>
              <a:t>Being able to query a virtual globe</a:t>
            </a:r>
          </a:p>
          <a:p>
            <a:pPr marL="322795" indent="-322795" defTabSz="130021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nl-BE" sz="2400" b="1" dirty="0">
                <a:solidFill>
                  <a:prstClr val="white"/>
                </a:solidFill>
                <a:latin typeface="Trebuchet MS"/>
              </a:rPr>
              <a:t>Use selection of GISviewers</a:t>
            </a:r>
          </a:p>
        </p:txBody>
      </p:sp>
      <p:sp>
        <p:nvSpPr>
          <p:cNvPr id="12" name="Afgeronde rechthoek 11">
            <a:extLst>
              <a:ext uri="{FF2B5EF4-FFF2-40B4-BE49-F238E27FC236}">
                <a16:creationId xmlns:a16="http://schemas.microsoft.com/office/drawing/2014/main" id="{56C951DF-35D2-F844-806A-056B9DCDAE36}"/>
              </a:ext>
            </a:extLst>
          </p:cNvPr>
          <p:cNvSpPr/>
          <p:nvPr/>
        </p:nvSpPr>
        <p:spPr>
          <a:xfrm>
            <a:off x="5924972" y="4923681"/>
            <a:ext cx="3798493" cy="1945968"/>
          </a:xfrm>
          <a:prstGeom prst="roundRect">
            <a:avLst/>
          </a:prstGeom>
          <a:solidFill>
            <a:srgbClr val="FF0000">
              <a:alpha val="4313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4" tIns="51194" rIns="51194" bIns="51194" anchor="t"/>
          <a:lstStyle/>
          <a:p>
            <a:pPr defTabSz="1300210">
              <a:defRPr/>
            </a:pPr>
            <a:r>
              <a:rPr lang="nl-BE" sz="2400" b="1" dirty="0">
                <a:solidFill>
                  <a:prstClr val="white"/>
                </a:solidFill>
                <a:latin typeface="Trebuchet MS"/>
              </a:rPr>
              <a:t>+</a:t>
            </a:r>
          </a:p>
          <a:p>
            <a:pPr marL="406315" indent="-406315" defTabSz="130021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nl-BE" sz="2400" b="1" dirty="0">
                <a:solidFill>
                  <a:prstClr val="white"/>
                </a:solidFill>
                <a:latin typeface="Trebuchet MS"/>
              </a:rPr>
              <a:t>webGIS applications </a:t>
            </a:r>
          </a:p>
        </p:txBody>
      </p:sp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52BD0396-C3AE-F044-99CF-DA9B8C74A77D}"/>
              </a:ext>
            </a:extLst>
          </p:cNvPr>
          <p:cNvSpPr/>
          <p:nvPr/>
        </p:nvSpPr>
        <p:spPr>
          <a:xfrm>
            <a:off x="10734070" y="4903631"/>
            <a:ext cx="3912432" cy="1945968"/>
          </a:xfrm>
          <a:prstGeom prst="roundRect">
            <a:avLst/>
          </a:prstGeom>
          <a:solidFill>
            <a:srgbClr val="FF0000">
              <a:alpha val="4313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4" tIns="51194" rIns="51194" bIns="51194" anchor="t"/>
          <a:lstStyle/>
          <a:p>
            <a:pPr defTabSz="1300210">
              <a:defRPr/>
            </a:pPr>
            <a:r>
              <a:rPr lang="nl-BE" sz="2400" b="1" dirty="0">
                <a:solidFill>
                  <a:prstClr val="white"/>
                </a:solidFill>
                <a:latin typeface="Trebuchet MS"/>
              </a:rPr>
              <a:t>+</a:t>
            </a:r>
          </a:p>
          <a:p>
            <a:pPr marL="406315" indent="-406315" defTabSz="130021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nl-BE" sz="2400" b="1" dirty="0">
                <a:solidFill>
                  <a:prstClr val="white"/>
                </a:solidFill>
                <a:latin typeface="Trebuchet MS"/>
              </a:rPr>
              <a:t>Knowledge of GIS</a:t>
            </a:r>
          </a:p>
          <a:p>
            <a:pPr marL="406315" indent="-406315" defTabSz="130021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nl-BE" sz="2400" b="1" dirty="0">
                <a:solidFill>
                  <a:prstClr val="white"/>
                </a:solidFill>
                <a:latin typeface="Trebuchet MS"/>
              </a:rPr>
              <a:t>Use of GIS software</a:t>
            </a:r>
          </a:p>
        </p:txBody>
      </p:sp>
      <p:sp>
        <p:nvSpPr>
          <p:cNvPr id="15" name="Gestreepte PIJL-RECHTS 17">
            <a:extLst>
              <a:ext uri="{FF2B5EF4-FFF2-40B4-BE49-F238E27FC236}">
                <a16:creationId xmlns:a16="http://schemas.microsoft.com/office/drawing/2014/main" id="{BD261DC0-F98E-5742-B886-A0113F56A3E5}"/>
              </a:ext>
            </a:extLst>
          </p:cNvPr>
          <p:cNvSpPr/>
          <p:nvPr/>
        </p:nvSpPr>
        <p:spPr>
          <a:xfrm rot="5400000">
            <a:off x="2413285" y="3699790"/>
            <a:ext cx="1228081" cy="717887"/>
          </a:xfrm>
          <a:prstGeom prst="stripedRightArrow">
            <a:avLst>
              <a:gd name="adj1" fmla="val 44742"/>
              <a:gd name="adj2" fmla="val 4737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210">
              <a:defRPr/>
            </a:pPr>
            <a:endParaRPr lang="nl-BE" sz="1991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6" name="Gestreepte PIJL-RECHTS 18">
            <a:extLst>
              <a:ext uri="{FF2B5EF4-FFF2-40B4-BE49-F238E27FC236}">
                <a16:creationId xmlns:a16="http://schemas.microsoft.com/office/drawing/2014/main" id="{E00AD5BB-EF3D-824E-94CD-606D4D9B4326}"/>
              </a:ext>
            </a:extLst>
          </p:cNvPr>
          <p:cNvSpPr/>
          <p:nvPr/>
        </p:nvSpPr>
        <p:spPr>
          <a:xfrm rot="5400000">
            <a:off x="7135850" y="3721871"/>
            <a:ext cx="1228081" cy="717887"/>
          </a:xfrm>
          <a:prstGeom prst="stripedRightArrow">
            <a:avLst>
              <a:gd name="adj1" fmla="val 44742"/>
              <a:gd name="adj2" fmla="val 4737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210">
              <a:defRPr/>
            </a:pPr>
            <a:endParaRPr lang="nl-BE" sz="1991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7" name="Gestreepte PIJL-RECHTS 19">
            <a:extLst>
              <a:ext uri="{FF2B5EF4-FFF2-40B4-BE49-F238E27FC236}">
                <a16:creationId xmlns:a16="http://schemas.microsoft.com/office/drawing/2014/main" id="{558C1445-9375-C040-81B3-FBAD8B72EC82}"/>
              </a:ext>
            </a:extLst>
          </p:cNvPr>
          <p:cNvSpPr/>
          <p:nvPr/>
        </p:nvSpPr>
        <p:spPr>
          <a:xfrm rot="5400000">
            <a:off x="11751063" y="3700919"/>
            <a:ext cx="1228081" cy="715630"/>
          </a:xfrm>
          <a:prstGeom prst="stripedRightArrow">
            <a:avLst>
              <a:gd name="adj1" fmla="val 44742"/>
              <a:gd name="adj2" fmla="val 4737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210">
              <a:defRPr/>
            </a:pPr>
            <a:endParaRPr lang="nl-BE" sz="1991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2" name="Gestreepte PIJL-RECHTS 24">
            <a:extLst>
              <a:ext uri="{FF2B5EF4-FFF2-40B4-BE49-F238E27FC236}">
                <a16:creationId xmlns:a16="http://schemas.microsoft.com/office/drawing/2014/main" id="{6604440B-D139-2D46-8928-F6DEADB8C0DE}"/>
              </a:ext>
            </a:extLst>
          </p:cNvPr>
          <p:cNvSpPr/>
          <p:nvPr/>
        </p:nvSpPr>
        <p:spPr>
          <a:xfrm>
            <a:off x="5041267" y="5922064"/>
            <a:ext cx="654676" cy="347655"/>
          </a:xfrm>
          <a:prstGeom prst="stripedRightArrow">
            <a:avLst>
              <a:gd name="adj1" fmla="val 44742"/>
              <a:gd name="adj2" fmla="val 4737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210">
              <a:defRPr/>
            </a:pPr>
            <a:endParaRPr lang="nl-BE" sz="1991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3" name="Gestreepte PIJL-RECHTS 25">
            <a:extLst>
              <a:ext uri="{FF2B5EF4-FFF2-40B4-BE49-F238E27FC236}">
                <a16:creationId xmlns:a16="http://schemas.microsoft.com/office/drawing/2014/main" id="{883E2D66-7298-D543-B90E-637193BE9B0C}"/>
              </a:ext>
            </a:extLst>
          </p:cNvPr>
          <p:cNvSpPr/>
          <p:nvPr/>
        </p:nvSpPr>
        <p:spPr>
          <a:xfrm>
            <a:off x="9890969" y="5843772"/>
            <a:ext cx="652419" cy="347655"/>
          </a:xfrm>
          <a:prstGeom prst="stripedRightArrow">
            <a:avLst>
              <a:gd name="adj1" fmla="val 44742"/>
              <a:gd name="adj2" fmla="val 4737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210">
              <a:defRPr/>
            </a:pPr>
            <a:endParaRPr lang="nl-BE" sz="1991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3D014609-CF90-F24B-99A8-41F9E32AA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995" y="6434303"/>
            <a:ext cx="1950481" cy="39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00210">
              <a:spcBef>
                <a:spcPct val="50000"/>
              </a:spcBef>
            </a:pPr>
            <a:r>
              <a:rPr lang="nl-BE" altLang="nl-BE" sz="1991" b="1" dirty="0">
                <a:solidFill>
                  <a:prstClr val="black"/>
                </a:solidFill>
              </a:rPr>
              <a:t>K7-8</a:t>
            </a:r>
            <a:endParaRPr lang="nl-NL" altLang="nl-BE" sz="1991" b="1" dirty="0">
              <a:solidFill>
                <a:prstClr val="black"/>
              </a:solidFill>
            </a:endParaRPr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6AB1D76D-AAD8-764B-964F-2529C3864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4989" y="6437546"/>
            <a:ext cx="1729247" cy="39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00210">
              <a:spcBef>
                <a:spcPct val="50000"/>
              </a:spcBef>
            </a:pPr>
            <a:r>
              <a:rPr lang="nl-BE" altLang="nl-BE" sz="1991" b="1" dirty="0">
                <a:solidFill>
                  <a:prstClr val="black"/>
                </a:solidFill>
              </a:rPr>
              <a:t>K9-10</a:t>
            </a:r>
            <a:endParaRPr lang="nl-NL" altLang="nl-BE" sz="1991" b="1" dirty="0">
              <a:solidFill>
                <a:prstClr val="black"/>
              </a:solidFill>
            </a:endParaRPr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B17CFE2F-EB79-C14D-B3EA-132906E9F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387" y="6372891"/>
            <a:ext cx="1679582" cy="39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00210">
              <a:spcBef>
                <a:spcPct val="50000"/>
              </a:spcBef>
            </a:pPr>
            <a:r>
              <a:rPr lang="nl-BE" altLang="nl-BE" sz="1991" b="1" dirty="0">
                <a:solidFill>
                  <a:prstClr val="black"/>
                </a:solidFill>
              </a:rPr>
              <a:t>K11-12</a:t>
            </a:r>
            <a:endParaRPr lang="nl-NL" altLang="nl-BE" sz="1991" b="1" dirty="0">
              <a:solidFill>
                <a:prstClr val="black"/>
              </a:solidFill>
            </a:endParaRPr>
          </a:p>
        </p:txBody>
      </p:sp>
      <p:sp>
        <p:nvSpPr>
          <p:cNvPr id="32" name="Afgeronde rechthoek 31">
            <a:extLst>
              <a:ext uri="{FF2B5EF4-FFF2-40B4-BE49-F238E27FC236}">
                <a16:creationId xmlns:a16="http://schemas.microsoft.com/office/drawing/2014/main" id="{F4F133D8-C509-184A-B55F-1FAB1B31DBFC}"/>
              </a:ext>
            </a:extLst>
          </p:cNvPr>
          <p:cNvSpPr/>
          <p:nvPr/>
        </p:nvSpPr>
        <p:spPr>
          <a:xfrm>
            <a:off x="5861730" y="1363495"/>
            <a:ext cx="3984478" cy="1919198"/>
          </a:xfrm>
          <a:prstGeom prst="roundRect">
            <a:avLst/>
          </a:prstGeom>
          <a:solidFill>
            <a:srgbClr val="FF0000">
              <a:alpha val="4313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4" tIns="51194" rIns="51194" bIns="51194" anchor="ctr"/>
          <a:lstStyle/>
          <a:p>
            <a:pPr defTabSz="1300210">
              <a:defRPr/>
            </a:pPr>
            <a:r>
              <a:rPr lang="nl-BE" sz="2400" b="1" dirty="0">
                <a:solidFill>
                  <a:prstClr val="white"/>
                </a:solidFill>
                <a:latin typeface="Trebuchet MS"/>
              </a:rPr>
              <a:t>+</a:t>
            </a:r>
          </a:p>
          <a:p>
            <a:pPr marL="264105" indent="-264105" defTabSz="130021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nl-BE" sz="2400" b="1" dirty="0">
                <a:solidFill>
                  <a:prstClr val="white"/>
                </a:solidFill>
                <a:latin typeface="Trebuchet MS"/>
              </a:rPr>
              <a:t>Investigating spatial patterns and processes</a:t>
            </a:r>
          </a:p>
          <a:p>
            <a:pPr marL="264105" indent="-264105" defTabSz="130021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nl-BE" sz="2400" b="1" dirty="0">
                <a:solidFill>
                  <a:prstClr val="white"/>
                </a:solidFill>
                <a:latin typeface="Trebuchet MS"/>
              </a:rPr>
              <a:t>Investigate consequences</a:t>
            </a:r>
          </a:p>
        </p:txBody>
      </p:sp>
      <p:sp>
        <p:nvSpPr>
          <p:cNvPr id="33" name="Gestreepte PIJL-RECHTS 23">
            <a:extLst>
              <a:ext uri="{FF2B5EF4-FFF2-40B4-BE49-F238E27FC236}">
                <a16:creationId xmlns:a16="http://schemas.microsoft.com/office/drawing/2014/main" id="{B7108047-9C7B-6D49-9F88-735195D00E79}"/>
              </a:ext>
            </a:extLst>
          </p:cNvPr>
          <p:cNvSpPr/>
          <p:nvPr/>
        </p:nvSpPr>
        <p:spPr>
          <a:xfrm>
            <a:off x="5041267" y="2109220"/>
            <a:ext cx="652417" cy="347655"/>
          </a:xfrm>
          <a:prstGeom prst="stripedRightArrow">
            <a:avLst>
              <a:gd name="adj1" fmla="val 44742"/>
              <a:gd name="adj2" fmla="val 4737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210">
              <a:defRPr/>
            </a:pPr>
            <a:endParaRPr lang="nl-BE" sz="1991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34" name="Gestreepte PIJL-RECHTS 23">
            <a:extLst>
              <a:ext uri="{FF2B5EF4-FFF2-40B4-BE49-F238E27FC236}">
                <a16:creationId xmlns:a16="http://schemas.microsoft.com/office/drawing/2014/main" id="{859B85D8-BD44-4048-A35F-DB1AE56D4619}"/>
              </a:ext>
            </a:extLst>
          </p:cNvPr>
          <p:cNvSpPr/>
          <p:nvPr/>
        </p:nvSpPr>
        <p:spPr>
          <a:xfrm>
            <a:off x="9890971" y="2152288"/>
            <a:ext cx="652417" cy="347655"/>
          </a:xfrm>
          <a:prstGeom prst="stripedRightArrow">
            <a:avLst>
              <a:gd name="adj1" fmla="val 44742"/>
              <a:gd name="adj2" fmla="val 4737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210">
              <a:defRPr/>
            </a:pPr>
            <a:endParaRPr lang="nl-BE" sz="1991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37" name="Afbeelding 36" descr="Afbeelding met kaart&#10;&#10;Automatisch gegenereerde beschrijving">
            <a:extLst>
              <a:ext uri="{FF2B5EF4-FFF2-40B4-BE49-F238E27FC236}">
                <a16:creationId xmlns:a16="http://schemas.microsoft.com/office/drawing/2014/main" id="{101F679A-3C47-0247-9ED2-7D983D41B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215" y="7448102"/>
            <a:ext cx="3754174" cy="2282992"/>
          </a:xfrm>
          <a:prstGeom prst="rect">
            <a:avLst/>
          </a:prstGeom>
        </p:spPr>
      </p:pic>
      <p:pic>
        <p:nvPicPr>
          <p:cNvPr id="39" name="Afbeelding 38" descr="Afbeelding met kaart&#10;&#10;Automatisch gegenereerde beschrijving">
            <a:extLst>
              <a:ext uri="{FF2B5EF4-FFF2-40B4-BE49-F238E27FC236}">
                <a16:creationId xmlns:a16="http://schemas.microsoft.com/office/drawing/2014/main" id="{11C235AF-DE9E-2540-B3FE-172860E3B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99" y="7419105"/>
            <a:ext cx="3453977" cy="2269579"/>
          </a:xfrm>
          <a:prstGeom prst="rect">
            <a:avLst/>
          </a:prstGeom>
        </p:spPr>
      </p:pic>
      <p:pic>
        <p:nvPicPr>
          <p:cNvPr id="41" name="Afbeelding 40" descr="Afbeelding met kaart&#10;&#10;Automatisch gegenereerde beschrijving">
            <a:extLst>
              <a:ext uri="{FF2B5EF4-FFF2-40B4-BE49-F238E27FC236}">
                <a16:creationId xmlns:a16="http://schemas.microsoft.com/office/drawing/2014/main" id="{3EB40404-7273-DC4C-A505-5737A164E1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289" y="7448101"/>
            <a:ext cx="3673832" cy="2289922"/>
          </a:xfrm>
          <a:prstGeom prst="rect">
            <a:avLst/>
          </a:prstGeom>
        </p:spPr>
      </p:pic>
      <p:pic>
        <p:nvPicPr>
          <p:cNvPr id="2050" name="Picture 2" descr="De bronafbeelding bekijken">
            <a:extLst>
              <a:ext uri="{FF2B5EF4-FFF2-40B4-BE49-F238E27FC236}">
                <a16:creationId xmlns:a16="http://schemas.microsoft.com/office/drawing/2014/main" id="{343759EB-0DFE-F343-8E23-6B7254545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2556" y="7581870"/>
            <a:ext cx="3875413" cy="221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el 4">
            <a:extLst>
              <a:ext uri="{FF2B5EF4-FFF2-40B4-BE49-F238E27FC236}">
                <a16:creationId xmlns:a16="http://schemas.microsoft.com/office/drawing/2014/main" id="{3DE2E9AA-3878-1E45-BAB5-FFECCC067C7E}"/>
              </a:ext>
            </a:extLst>
          </p:cNvPr>
          <p:cNvSpPr txBox="1">
            <a:spLocks/>
          </p:cNvSpPr>
          <p:nvPr/>
        </p:nvSpPr>
        <p:spPr>
          <a:xfrm>
            <a:off x="830118" y="136026"/>
            <a:ext cx="15705282" cy="912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1800"/>
              <a:buFont typeface="Arial"/>
              <a:buNone/>
              <a:defRPr sz="5400" b="0" i="0" u="sng" strike="noStrike" cap="none">
                <a:solidFill>
                  <a:srgbClr val="1E6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1800"/>
              <a:buFont typeface="Arial"/>
              <a:buNone/>
              <a:tabLst/>
              <a:defRPr/>
            </a:pPr>
            <a:r>
              <a:rPr kumimoji="0" lang="nl-BE" sz="5400" b="0" i="0" u="sng" strike="noStrike" kern="0" cap="none" spc="0" normalizeH="0" baseline="0" noProof="0">
                <a:ln>
                  <a:noFill/>
                </a:ln>
                <a:solidFill>
                  <a:srgbClr val="1E64C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Translated into the new Flemish curriculum</a:t>
            </a:r>
            <a:endParaRPr kumimoji="0" lang="nl-BE" sz="5400" b="0" i="0" u="sng" strike="noStrike" kern="0" cap="none" spc="0" normalizeH="0" baseline="0" noProof="0" dirty="0">
              <a:ln>
                <a:noFill/>
              </a:ln>
              <a:solidFill>
                <a:srgbClr val="1E64C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069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1442466-909D-2F47-BD96-11E45A030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</a:t>
            </a:r>
            <a:r>
              <a:rPr lang="nl-BE" baseline="30000" dirty="0"/>
              <a:t>st</a:t>
            </a:r>
            <a:r>
              <a:rPr lang="nl-BE" dirty="0"/>
              <a:t> grade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7BEEFDE-9921-624F-9B42-34AC95A0B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825" y="1194364"/>
            <a:ext cx="15699574" cy="827362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BE" sz="2800" i="1" dirty="0"/>
              <a:t>ET 9.5 Students illustrate that landscapes evolve under the influence of physical and social-geographical changes.</a:t>
            </a:r>
          </a:p>
          <a:p>
            <a:pPr marL="0" indent="0">
              <a:buNone/>
            </a:pPr>
            <a:r>
              <a:rPr lang="nl-BE" sz="2800" dirty="0"/>
              <a:t>- Physical-geographical changes over short or long periods of time (from one second to millions of years): </a:t>
            </a:r>
          </a:p>
          <a:p>
            <a:pPr marL="0" indent="0">
              <a:buNone/>
            </a:pPr>
            <a:r>
              <a:rPr lang="nl-BE" sz="2800" dirty="0"/>
              <a:t>&gt; Observable external changes of the earth's crust such as </a:t>
            </a:r>
            <a:r>
              <a:rPr lang="nl-BE" sz="2800" dirty="0">
                <a:highlight>
                  <a:srgbClr val="FFFF00"/>
                </a:highlight>
              </a:rPr>
              <a:t>volcanic eruptions and earthquakes</a:t>
            </a:r>
          </a:p>
          <a:p>
            <a:pPr marL="0" indent="0">
              <a:buNone/>
            </a:pPr>
            <a:r>
              <a:rPr lang="nl-BE" sz="2800" dirty="0"/>
              <a:t>Social geographical changes over short (one event) and longer time scales (since first man) </a:t>
            </a:r>
          </a:p>
          <a:p>
            <a:pPr marL="0" indent="0">
              <a:buNone/>
            </a:pPr>
            <a:r>
              <a:rPr lang="nl-BE" sz="2800" dirty="0"/>
              <a:t>&gt; Human interventions such as </a:t>
            </a:r>
            <a:r>
              <a:rPr lang="nl-BE" sz="2800" dirty="0">
                <a:highlight>
                  <a:srgbClr val="FFFF00"/>
                </a:highlight>
              </a:rPr>
              <a:t>building, infrastructure and land use</a:t>
            </a:r>
          </a:p>
          <a:p>
            <a:pPr marL="0" indent="0">
              <a:buNone/>
            </a:pPr>
            <a:endParaRPr lang="nl-BE" sz="2800" dirty="0"/>
          </a:p>
          <a:p>
            <a:pPr marL="0" indent="0">
              <a:buNone/>
            </a:pPr>
            <a:r>
              <a:rPr lang="nl-BE" sz="2800" i="1" dirty="0"/>
              <a:t>ET 9.6 Students investigate </a:t>
            </a:r>
            <a:r>
              <a:rPr lang="nl-BE" sz="2800" i="1" dirty="0">
                <a:highlight>
                  <a:srgbClr val="FFFF00"/>
                </a:highlight>
              </a:rPr>
              <a:t>spatial effects of changes in landscapes on people and their environment.</a:t>
            </a:r>
          </a:p>
          <a:p>
            <a:pPr marL="0" indent="0">
              <a:buNone/>
            </a:pPr>
            <a:r>
              <a:rPr lang="nl-BE" sz="2800" dirty="0"/>
              <a:t>Effects of physical and social-geographical changes: </a:t>
            </a:r>
          </a:p>
          <a:p>
            <a:pPr marL="0" indent="0">
              <a:buNone/>
            </a:pPr>
            <a:r>
              <a:rPr lang="nl-BE" sz="2800" dirty="0"/>
              <a:t>&gt; Climate change such as </a:t>
            </a:r>
            <a:r>
              <a:rPr lang="nl-BE" sz="2800" dirty="0">
                <a:highlight>
                  <a:srgbClr val="FFFF00"/>
                </a:highlight>
              </a:rPr>
              <a:t>sea level rise </a:t>
            </a:r>
            <a:r>
              <a:rPr lang="nl-BE" sz="2800" dirty="0"/>
              <a:t>and the reduction of biodiversity due to global warming </a:t>
            </a:r>
          </a:p>
          <a:p>
            <a:pPr marL="0" indent="0">
              <a:buNone/>
            </a:pPr>
            <a:r>
              <a:rPr lang="nl-BE" sz="2800" dirty="0"/>
              <a:t>&gt; Changes in land use such as increasing the size of agricultural parcels, </a:t>
            </a:r>
            <a:r>
              <a:rPr lang="nl-BE" sz="2800" dirty="0">
                <a:highlight>
                  <a:srgbClr val="FFFF00"/>
                </a:highlight>
              </a:rPr>
              <a:t>conversion of agricultural land into built-up areas, deforestation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EB6751A-4B32-3845-92BF-F404C4BAEA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23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CE0C2CB-1D52-D84D-9953-E7FEF7CF6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86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FECD6CD2-E892-4044-8A18-D63D54EA3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  <p:sp>
        <p:nvSpPr>
          <p:cNvPr id="427" name="Google Shape;427;p53"/>
          <p:cNvSpPr txBox="1"/>
          <p:nvPr/>
        </p:nvSpPr>
        <p:spPr>
          <a:xfrm>
            <a:off x="1227817" y="2779308"/>
            <a:ext cx="7086809" cy="734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53"/>
          <p:cNvSpPr/>
          <p:nvPr/>
        </p:nvSpPr>
        <p:spPr>
          <a:xfrm>
            <a:off x="7351496" y="8354142"/>
            <a:ext cx="9719549" cy="1773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4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 dirty="0"/>
          </a:p>
        </p:txBody>
      </p:sp>
      <p:pic>
        <p:nvPicPr>
          <p:cNvPr id="429" name="Google Shape;429;p53" descr="Afbeelding met tekst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56179" y="492467"/>
            <a:ext cx="6579220" cy="39337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ED436C2-707B-724D-827B-34A68BCCB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Examples 1st grade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3212893-1DB2-4E44-9583-950F709491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3200" u="sng" dirty="0">
                <a:solidFill>
                  <a:schemeClr val="hlink"/>
                </a:solidFill>
                <a:hlinkClick r:id="rId5"/>
              </a:rPr>
              <a:t>https://www.standaard.be/betonwoede/kaart</a:t>
            </a:r>
            <a:endParaRPr lang="nl-NL" sz="3200" u="sng" dirty="0">
              <a:solidFill>
                <a:schemeClr val="hlink"/>
              </a:solidFill>
            </a:endParaRPr>
          </a:p>
          <a:p>
            <a:endParaRPr lang="nl-NL" sz="3200" u="sng" dirty="0">
              <a:solidFill>
                <a:schemeClr val="hlink"/>
              </a:solidFill>
            </a:endParaRPr>
          </a:p>
          <a:p>
            <a:endParaRPr lang="nl-NL" sz="3200" u="sng" dirty="0">
              <a:solidFill>
                <a:schemeClr val="hlink"/>
              </a:solidFill>
            </a:endParaRPr>
          </a:p>
          <a:p>
            <a:endParaRPr lang="nl-NL" sz="3200" u="sng" dirty="0">
              <a:solidFill>
                <a:schemeClr val="hlink"/>
              </a:solidFill>
            </a:endParaRPr>
          </a:p>
          <a:p>
            <a:endParaRPr lang="nl-NL" sz="3200" u="sng" dirty="0">
              <a:solidFill>
                <a:schemeClr val="hlink"/>
              </a:solidFill>
            </a:endParaRPr>
          </a:p>
          <a:p>
            <a:endParaRPr lang="nl-NL" sz="3200" u="sng" dirty="0">
              <a:solidFill>
                <a:schemeClr val="hlink"/>
              </a:solidFill>
            </a:endParaRPr>
          </a:p>
          <a:p>
            <a:r>
              <a:rPr lang="nl-NL" sz="3200" u="sng" dirty="0">
                <a:solidFill>
                  <a:schemeClr val="hlink"/>
                </a:solidFill>
                <a:hlinkClick r:id="rId6"/>
              </a:rPr>
              <a:t>http://www.geopunt.be</a:t>
            </a:r>
            <a:r>
              <a:rPr lang="nl-NL" sz="3200" dirty="0"/>
              <a:t> </a:t>
            </a:r>
          </a:p>
          <a:p>
            <a:endParaRPr lang="nl-NL" sz="3200" dirty="0"/>
          </a:p>
          <a:p>
            <a:endParaRPr lang="nl-NL" sz="3200" dirty="0"/>
          </a:p>
          <a:p>
            <a:endParaRPr lang="nl-NL" sz="3200" dirty="0"/>
          </a:p>
          <a:p>
            <a:endParaRPr lang="nl-NL" sz="3200" dirty="0"/>
          </a:p>
          <a:p>
            <a:r>
              <a:rPr lang="nl-BE" sz="3200" dirty="0">
                <a:hlinkClick r:id="rId7"/>
              </a:rPr>
              <a:t>https://arcg.is/0K1He9</a:t>
            </a:r>
            <a:r>
              <a:rPr lang="nl-BE" sz="3200" dirty="0"/>
              <a:t> </a:t>
            </a:r>
          </a:p>
          <a:p>
            <a:pPr marL="0" indent="0">
              <a:buNone/>
            </a:pPr>
            <a:endParaRPr lang="nl-NL" sz="3200" u="sng" dirty="0">
              <a:solidFill>
                <a:schemeClr val="hlink"/>
              </a:solidFill>
            </a:endParaRPr>
          </a:p>
          <a:p>
            <a:endParaRPr lang="nl-BE" sz="3200" dirty="0"/>
          </a:p>
        </p:txBody>
      </p:sp>
      <p:pic>
        <p:nvPicPr>
          <p:cNvPr id="8" name="Google Shape;459;p56">
            <a:extLst>
              <a:ext uri="{FF2B5EF4-FFF2-40B4-BE49-F238E27FC236}">
                <a16:creationId xmlns:a16="http://schemas.microsoft.com/office/drawing/2014/main" id="{7007D772-B15C-6F48-9DE4-7050C5FAA3E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14520" y="3506655"/>
            <a:ext cx="6748973" cy="366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 descr="Afbeelding met kaart&#10;&#10;Automatisch gegenereerde beschrijving">
            <a:extLst>
              <a:ext uri="{FF2B5EF4-FFF2-40B4-BE49-F238E27FC236}">
                <a16:creationId xmlns:a16="http://schemas.microsoft.com/office/drawing/2014/main" id="{78E80318-51D5-BF4C-B5EE-673FF0E784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9283" y="5531005"/>
            <a:ext cx="6427153" cy="424750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816BE0-7666-DC49-ADC2-DD106671E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Examples 2nd and 3th grade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F8BE110-10EF-BE4A-A46E-14394C3756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3200" dirty="0">
                <a:hlinkClick r:id="rId2"/>
              </a:rPr>
              <a:t>https://fietsbarometer.ugent.be</a:t>
            </a:r>
            <a:endParaRPr lang="nl-NL" sz="3200" dirty="0"/>
          </a:p>
          <a:p>
            <a:endParaRPr lang="nl-NL" sz="3200" dirty="0"/>
          </a:p>
          <a:p>
            <a:endParaRPr lang="nl-NL" sz="3200" dirty="0"/>
          </a:p>
          <a:p>
            <a:endParaRPr lang="nl-NL" sz="3200" dirty="0"/>
          </a:p>
          <a:p>
            <a:endParaRPr lang="nl-NL" sz="3200" dirty="0"/>
          </a:p>
          <a:p>
            <a:pPr marL="0" indent="0">
              <a:buNone/>
            </a:pPr>
            <a:endParaRPr lang="nl-NL" sz="3200" dirty="0"/>
          </a:p>
          <a:p>
            <a:r>
              <a:rPr lang="nl-NL" sz="3200" dirty="0"/>
              <a:t>Using </a:t>
            </a:r>
            <a:r>
              <a:rPr lang="nl-NL" sz="3200" dirty="0" err="1"/>
              <a:t>ArcGIS</a:t>
            </a:r>
            <a:r>
              <a:rPr lang="nl-NL" sz="3200" dirty="0"/>
              <a:t> online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200" dirty="0" err="1"/>
              <a:t>Mobility</a:t>
            </a:r>
            <a:r>
              <a:rPr lang="nl-NL" sz="3200" dirty="0"/>
              <a:t>: </a:t>
            </a:r>
            <a:r>
              <a:rPr lang="nl-NL" sz="3200" dirty="0">
                <a:hlinkClick r:id="rId3"/>
              </a:rPr>
              <a:t>http://arcg.is/ja09P</a:t>
            </a:r>
            <a:r>
              <a:rPr lang="nl-NL" sz="32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200" dirty="0"/>
              <a:t>Habitat </a:t>
            </a:r>
            <a:r>
              <a:rPr lang="nl-NL" sz="3200" dirty="0" err="1"/>
              <a:t>and</a:t>
            </a:r>
            <a:r>
              <a:rPr lang="nl-NL" sz="3200" dirty="0"/>
              <a:t> </a:t>
            </a:r>
            <a:r>
              <a:rPr lang="nl-NL" sz="3200" dirty="0" err="1"/>
              <a:t>flood</a:t>
            </a:r>
            <a:r>
              <a:rPr lang="nl-NL" sz="3200" dirty="0"/>
              <a:t> </a:t>
            </a:r>
            <a:r>
              <a:rPr lang="nl-NL" sz="3200" dirty="0" err="1"/>
              <a:t>risks</a:t>
            </a:r>
            <a:r>
              <a:rPr lang="nl-NL" sz="3200" dirty="0"/>
              <a:t>: </a:t>
            </a:r>
            <a:r>
              <a:rPr lang="nl-NL" sz="3200" dirty="0">
                <a:hlinkClick r:id="rId4"/>
              </a:rPr>
              <a:t>https://arcg.is/19W148</a:t>
            </a:r>
            <a:r>
              <a:rPr lang="nl-NL" sz="3200" dirty="0"/>
              <a:t>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200" dirty="0"/>
              <a:t>Sea level </a:t>
            </a:r>
            <a:r>
              <a:rPr lang="nl-NL" sz="3200" dirty="0" err="1"/>
              <a:t>rise</a:t>
            </a:r>
            <a:r>
              <a:rPr lang="nl-NL" sz="3200" dirty="0"/>
              <a:t>: </a:t>
            </a:r>
            <a:r>
              <a:rPr lang="nl-NL" sz="3200" dirty="0">
                <a:hlinkClick r:id="rId5"/>
              </a:rPr>
              <a:t>https://arcg.is/1Orefe</a:t>
            </a:r>
            <a:r>
              <a:rPr lang="nl-NL" sz="32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3200" dirty="0"/>
              <a:t>Plate </a:t>
            </a:r>
            <a:r>
              <a:rPr lang="nl-NL" sz="3200" dirty="0" err="1"/>
              <a:t>tectonics</a:t>
            </a:r>
            <a:r>
              <a:rPr lang="nl-NL" sz="3200" dirty="0"/>
              <a:t>: </a:t>
            </a:r>
            <a:r>
              <a:rPr lang="nl-NL" sz="3200" dirty="0">
                <a:hlinkClick r:id="rId6"/>
              </a:rPr>
              <a:t>https://arcg.is/1iiTW0</a:t>
            </a:r>
            <a:r>
              <a:rPr lang="nl-NL" sz="3200" dirty="0"/>
              <a:t> </a:t>
            </a:r>
          </a:p>
          <a:p>
            <a:pPr marL="0" indent="0">
              <a:buNone/>
            </a:pPr>
            <a:r>
              <a:rPr lang="nl-NL" sz="3200" dirty="0"/>
              <a:t> </a:t>
            </a:r>
          </a:p>
          <a:p>
            <a:endParaRPr lang="nl-BE" sz="320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5B94A36-27EE-6E4D-81F6-841F21B203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25</a:t>
            </a:fld>
            <a:endParaRPr lang="nl-NL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6728C21D-ECD7-3D48-8D4D-57999CA6B3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9026" y="779910"/>
            <a:ext cx="5486152" cy="91435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F401311-0302-554B-8514-7E368C799D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7024" y="1643603"/>
            <a:ext cx="5604435" cy="3909704"/>
          </a:xfrm>
          <a:prstGeom prst="rect">
            <a:avLst/>
          </a:prstGeom>
        </p:spPr>
      </p:pic>
      <p:pic>
        <p:nvPicPr>
          <p:cNvPr id="9" name="Google Shape;568;p67" descr="Afbeelding met tekst, kaart&#10;&#10;Automatisch gegenereerde beschrijving">
            <a:extLst>
              <a:ext uri="{FF2B5EF4-FFF2-40B4-BE49-F238E27FC236}">
                <a16:creationId xmlns:a16="http://schemas.microsoft.com/office/drawing/2014/main" id="{5592908C-0E4D-F347-8DF5-03243B7A7E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31757" y="4690994"/>
            <a:ext cx="6434967" cy="4096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1C08773-0576-1A4F-88C4-BCB54C859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51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8"/>
          <p:cNvSpPr/>
          <p:nvPr/>
        </p:nvSpPr>
        <p:spPr>
          <a:xfrm>
            <a:off x="327698" y="474133"/>
            <a:ext cx="11704320" cy="1095804"/>
          </a:xfrm>
          <a:prstGeom prst="roundRect">
            <a:avLst>
              <a:gd name="adj" fmla="val 16667"/>
            </a:avLst>
          </a:prstGeom>
          <a:solidFill>
            <a:srgbClr val="D9D9D9">
              <a:alpha val="56470"/>
            </a:srgbClr>
          </a:solidFill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13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3413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Hub for education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51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8" name="Google Shape;578;p68"/>
          <p:cNvSpPr txBox="1"/>
          <p:nvPr/>
        </p:nvSpPr>
        <p:spPr>
          <a:xfrm>
            <a:off x="2452862" y="8846020"/>
            <a:ext cx="14741449" cy="1057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6394" lvl="0" indent="-152394">
              <a:buClr>
                <a:schemeClr val="dk1"/>
              </a:buClr>
              <a:buSzPts val="4000"/>
            </a:pPr>
            <a:r>
              <a:rPr lang="nl-BE" sz="4000" dirty="0">
                <a:solidFill>
                  <a:schemeClr val="dk1"/>
                </a:solidFill>
                <a:hlinkClick r:id="rId3"/>
              </a:rPr>
              <a:t>https://gis-for-secondary-schools-schools-be.hub.arcgis.com</a:t>
            </a:r>
            <a:endParaRPr lang="nl-BE" sz="4000" dirty="0">
              <a:solidFill>
                <a:schemeClr val="dk1"/>
              </a:solidFill>
            </a:endParaRPr>
          </a:p>
          <a:p>
            <a:pPr marL="406394" lvl="0" indent="-152394">
              <a:buClr>
                <a:schemeClr val="dk1"/>
              </a:buClr>
              <a:buSzPts val="4000"/>
            </a:pP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6394" marR="0" lvl="0" indent="-1523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6A7CC5E-A414-D549-A5DC-853238310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339" y="1633109"/>
            <a:ext cx="9890418" cy="7009296"/>
          </a:xfrm>
          <a:prstGeom prst="rect">
            <a:avLst/>
          </a:prstGeom>
        </p:spPr>
      </p:pic>
      <p:sp>
        <p:nvSpPr>
          <p:cNvPr id="10" name="Google Shape;566;p67">
            <a:extLst>
              <a:ext uri="{FF2B5EF4-FFF2-40B4-BE49-F238E27FC236}">
                <a16:creationId xmlns:a16="http://schemas.microsoft.com/office/drawing/2014/main" id="{3E81828E-5457-294A-87B3-C6F606D7DEA0}"/>
              </a:ext>
            </a:extLst>
          </p:cNvPr>
          <p:cNvSpPr txBox="1"/>
          <p:nvPr/>
        </p:nvSpPr>
        <p:spPr>
          <a:xfrm>
            <a:off x="817916" y="2765067"/>
            <a:ext cx="4171527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nl-BE" sz="3200" dirty="0">
                <a:solidFill>
                  <a:schemeClr val="dk1"/>
                </a:solidFill>
              </a:rPr>
              <a:t>Platform to support use of GIS in secondary education</a:t>
            </a:r>
            <a:endParaRPr lang="nl-BE"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E2174-1FA2-2649-8713-44C3CC76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MYGEO MOOCs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D581048-6D01-1547-9B53-DE795F1F0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826" y="1626210"/>
            <a:ext cx="15699574" cy="6696000"/>
          </a:xfrm>
        </p:spPr>
        <p:txBody>
          <a:bodyPr/>
          <a:lstStyle/>
          <a:p>
            <a:r>
              <a:rPr lang="nl-BE" dirty="0"/>
              <a:t>MyGeo project: </a:t>
            </a:r>
            <a:r>
              <a:rPr lang="nl-BE" dirty="0">
                <a:hlinkClick r:id="rId2"/>
              </a:rPr>
              <a:t>https://www.mygeoproject.eu</a:t>
            </a:r>
            <a:endParaRPr lang="nl-BE" dirty="0"/>
          </a:p>
          <a:p>
            <a:r>
              <a:rPr lang="nl-BE" dirty="0"/>
              <a:t>MOOCs for teachers &amp; students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22BD1C1-13DD-AA4D-8942-3CD98DADAD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27</a:t>
            </a:fld>
            <a:endParaRPr lang="nl-NL"/>
          </a:p>
        </p:txBody>
      </p:sp>
      <p:pic>
        <p:nvPicPr>
          <p:cNvPr id="2050" name="Picture 2" descr="logo">
            <a:extLst>
              <a:ext uri="{FF2B5EF4-FFF2-40B4-BE49-F238E27FC236}">
                <a16:creationId xmlns:a16="http://schemas.microsoft.com/office/drawing/2014/main" id="{B5567E4C-5BE4-2245-872B-2FEE5B2B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971" y="332967"/>
            <a:ext cx="32766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56CDABB4-D907-624D-B5E7-F6087B4E7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720" y="6896726"/>
            <a:ext cx="12623800" cy="26035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E4708C5-8164-7540-A1AD-A3610DC611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503"/>
          <a:stretch/>
        </p:blipFill>
        <p:spPr>
          <a:xfrm>
            <a:off x="2966720" y="3979980"/>
            <a:ext cx="125603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30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5D4C49A-74B9-E840-A562-E049A01D8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5999" y="3158831"/>
            <a:ext cx="7257600" cy="1717969"/>
          </a:xfrm>
        </p:spPr>
        <p:txBody>
          <a:bodyPr/>
          <a:lstStyle/>
          <a:p>
            <a:r>
              <a:rPr lang="nl-BE" sz="3200" dirty="0"/>
              <a:t>More information?</a:t>
            </a:r>
          </a:p>
          <a:p>
            <a:endParaRPr lang="nl-BE" sz="3200" dirty="0"/>
          </a:p>
          <a:p>
            <a:r>
              <a:rPr lang="nl-BE" sz="3200" dirty="0"/>
              <a:t>Luc Zwartjes</a:t>
            </a:r>
          </a:p>
          <a:p>
            <a:r>
              <a:rPr lang="nl-BE" sz="3200" dirty="0"/>
              <a:t>Luc.zwartjes@ugent.be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E2641C1-C07F-B04E-8244-79221D3AB4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sz="3200" dirty="0">
                <a:solidFill>
                  <a:schemeClr val="bg1"/>
                </a:solidFill>
              </a:rPr>
              <a:t>Interesting publications &amp; material</a:t>
            </a:r>
            <a:br>
              <a:rPr lang="nl-BE" sz="3200" dirty="0">
                <a:solidFill>
                  <a:schemeClr val="bg1"/>
                </a:solidFill>
              </a:rPr>
            </a:br>
            <a:br>
              <a:rPr lang="nl-BE" sz="3200" dirty="0">
                <a:solidFill>
                  <a:schemeClr val="bg1"/>
                </a:solidFill>
              </a:rPr>
            </a:br>
            <a:r>
              <a:rPr lang="nl-BE" sz="3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www.gilearner.eu</a:t>
            </a:r>
            <a:br>
              <a:rPr lang="nl-BE" sz="3200" dirty="0">
                <a:solidFill>
                  <a:schemeClr val="bg1"/>
                </a:solidFill>
              </a:rPr>
            </a:br>
            <a:br>
              <a:rPr lang="nl-BE" sz="3200" dirty="0">
                <a:solidFill>
                  <a:schemeClr val="bg1"/>
                </a:solidFill>
              </a:rPr>
            </a:br>
            <a:r>
              <a:rPr lang="nl-BE" sz="3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www.gi-pedagogy.eu</a:t>
            </a:r>
            <a:br>
              <a:rPr lang="nl-BE" sz="3200" dirty="0">
                <a:solidFill>
                  <a:schemeClr val="bg1"/>
                </a:solidFill>
              </a:rPr>
            </a:br>
            <a:br>
              <a:rPr lang="nl-BE" sz="3200" dirty="0">
                <a:solidFill>
                  <a:schemeClr val="bg1"/>
                </a:solidFill>
              </a:rPr>
            </a:br>
            <a:r>
              <a:rPr lang="nl-BE" sz="3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https://gis-for-secondary-schools-schools-be.hub.arcgis.com</a:t>
            </a:r>
            <a:br>
              <a:rPr lang="nl-BE" sz="3200" dirty="0">
                <a:solidFill>
                  <a:schemeClr val="bg1"/>
                </a:solidFill>
              </a:rPr>
            </a:br>
            <a:br>
              <a:rPr lang="nl-BE" sz="3200" dirty="0">
                <a:solidFill>
                  <a:schemeClr val="bg1"/>
                </a:solidFill>
              </a:rPr>
            </a:br>
            <a:endParaRPr lang="nl-BE" sz="3200" dirty="0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D8874A0-AA07-FF44-A239-D2F156CB9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38BB1E7D-980F-2846-BD06-87194C98FA1C}"/>
              </a:ext>
            </a:extLst>
          </p:cNvPr>
          <p:cNvCxnSpPr/>
          <p:nvPr/>
        </p:nvCxnSpPr>
        <p:spPr>
          <a:xfrm>
            <a:off x="8669337" y="1494264"/>
            <a:ext cx="0" cy="62446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656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5400"/>
              <a:buFont typeface="Arial"/>
              <a:buNone/>
            </a:pPr>
            <a:r>
              <a:rPr lang="nl-NL" dirty="0"/>
              <a:t>GIS </a:t>
            </a:r>
            <a:r>
              <a:rPr lang="nl-NL" dirty="0">
                <a:sym typeface="Wingdings" pitchFamily="2" charset="2"/>
              </a:rPr>
              <a:t> SPATIAL THINKING</a:t>
            </a:r>
            <a:endParaRPr b="1" dirty="0"/>
          </a:p>
        </p:txBody>
      </p:sp>
      <p:sp>
        <p:nvSpPr>
          <p:cNvPr id="187" name="Google Shape;187;p24"/>
          <p:cNvSpPr/>
          <p:nvPr/>
        </p:nvSpPr>
        <p:spPr>
          <a:xfrm>
            <a:off x="1782563" y="2204594"/>
            <a:ext cx="10104637" cy="6247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87671" lvl="0" indent="-487671">
              <a:buClr>
                <a:schemeClr val="dk1"/>
              </a:buClr>
              <a:buSzPts val="4000"/>
              <a:buFont typeface="Arial"/>
              <a:buChar char="•"/>
            </a:pPr>
            <a:r>
              <a:rPr lang="nl-NL" sz="4000" dirty="0">
                <a:solidFill>
                  <a:schemeClr val="dk1"/>
                </a:solidFill>
              </a:rPr>
              <a:t>a </a:t>
            </a:r>
            <a:r>
              <a:rPr lang="nl-NL" sz="4000" dirty="0" err="1">
                <a:solidFill>
                  <a:schemeClr val="dk1"/>
                </a:solidFill>
              </a:rPr>
              <a:t>distinct</a:t>
            </a:r>
            <a:r>
              <a:rPr lang="nl-NL" sz="4000" dirty="0">
                <a:solidFill>
                  <a:schemeClr val="dk1"/>
                </a:solidFill>
              </a:rPr>
              <a:t> form of thinking </a:t>
            </a:r>
            <a:r>
              <a:rPr lang="nl-NL" sz="4000" dirty="0" err="1">
                <a:solidFill>
                  <a:schemeClr val="dk1"/>
                </a:solidFill>
              </a:rPr>
              <a:t>that</a:t>
            </a:r>
            <a:r>
              <a:rPr lang="nl-NL" sz="4000" dirty="0">
                <a:solidFill>
                  <a:schemeClr val="dk1"/>
                </a:solidFill>
              </a:rPr>
              <a:t> </a:t>
            </a:r>
            <a:r>
              <a:rPr lang="nl-NL" sz="4000" dirty="0" err="1">
                <a:solidFill>
                  <a:schemeClr val="dk1"/>
                </a:solidFill>
              </a:rPr>
              <a:t>helps</a:t>
            </a:r>
            <a:r>
              <a:rPr lang="nl-NL" sz="4000" dirty="0">
                <a:solidFill>
                  <a:schemeClr val="dk1"/>
                </a:solidFill>
              </a:rPr>
              <a:t> </a:t>
            </a:r>
            <a:r>
              <a:rPr lang="nl-NL" sz="4000" dirty="0" err="1">
                <a:solidFill>
                  <a:schemeClr val="dk1"/>
                </a:solidFill>
              </a:rPr>
              <a:t>people</a:t>
            </a:r>
            <a:r>
              <a:rPr lang="nl-NL" sz="4000" dirty="0">
                <a:solidFill>
                  <a:schemeClr val="dk1"/>
                </a:solidFill>
              </a:rPr>
              <a:t> </a:t>
            </a:r>
            <a:r>
              <a:rPr lang="nl-NL" sz="4000" dirty="0" err="1">
                <a:solidFill>
                  <a:schemeClr val="dk1"/>
                </a:solidFill>
              </a:rPr>
              <a:t>visualise</a:t>
            </a:r>
            <a:r>
              <a:rPr lang="nl-NL" sz="4000" dirty="0">
                <a:solidFill>
                  <a:schemeClr val="dk1"/>
                </a:solidFill>
              </a:rPr>
              <a:t> </a:t>
            </a:r>
            <a:r>
              <a:rPr lang="nl-NL" sz="4000" dirty="0" err="1">
                <a:solidFill>
                  <a:schemeClr val="dk1"/>
                </a:solidFill>
              </a:rPr>
              <a:t>relationships</a:t>
            </a:r>
            <a:r>
              <a:rPr lang="nl-NL" sz="4000" dirty="0">
                <a:solidFill>
                  <a:schemeClr val="dk1"/>
                </a:solidFill>
              </a:rPr>
              <a:t> </a:t>
            </a:r>
            <a:r>
              <a:rPr lang="nl-NL" sz="4000" dirty="0" err="1">
                <a:solidFill>
                  <a:schemeClr val="dk1"/>
                </a:solidFill>
              </a:rPr>
              <a:t>between</a:t>
            </a:r>
            <a:r>
              <a:rPr lang="nl-NL" sz="4000" dirty="0">
                <a:solidFill>
                  <a:schemeClr val="dk1"/>
                </a:solidFill>
              </a:rPr>
              <a:t> </a:t>
            </a:r>
            <a:r>
              <a:rPr lang="nl-NL" sz="4000" dirty="0" err="1">
                <a:solidFill>
                  <a:schemeClr val="dk1"/>
                </a:solidFill>
              </a:rPr>
              <a:t>spatial</a:t>
            </a:r>
            <a:r>
              <a:rPr lang="nl-NL" sz="4000" dirty="0">
                <a:solidFill>
                  <a:schemeClr val="dk1"/>
                </a:solidFill>
              </a:rPr>
              <a:t> </a:t>
            </a:r>
            <a:r>
              <a:rPr lang="nl-NL" sz="4000" dirty="0" err="1">
                <a:solidFill>
                  <a:schemeClr val="dk1"/>
                </a:solidFill>
              </a:rPr>
              <a:t>phenomena</a:t>
            </a:r>
            <a:endParaRPr lang="nl-NL" sz="4000" dirty="0">
              <a:solidFill>
                <a:schemeClr val="dk1"/>
              </a:solidFill>
            </a:endParaRPr>
          </a:p>
          <a:p>
            <a:pPr lvl="0">
              <a:buClr>
                <a:schemeClr val="dk1"/>
              </a:buClr>
              <a:buSzPts val="4000"/>
            </a:pPr>
            <a:endParaRPr lang="nl-NL" sz="4000" dirty="0">
              <a:solidFill>
                <a:schemeClr val="dk1"/>
              </a:solidFill>
            </a:endParaRPr>
          </a:p>
          <a:p>
            <a:pPr marL="487671" lvl="0" indent="-487671">
              <a:buClr>
                <a:schemeClr val="dk1"/>
              </a:buClr>
              <a:buSzPts val="4000"/>
              <a:buFont typeface="Arial"/>
              <a:buChar char="•"/>
            </a:pPr>
            <a:r>
              <a:rPr lang="nl-NL" sz="4000" dirty="0">
                <a:solidFill>
                  <a:schemeClr val="dk1"/>
                </a:solidFill>
              </a:rPr>
              <a:t>(NRC, 2006) "a set of </a:t>
            </a:r>
            <a:r>
              <a:rPr lang="nl-NL" sz="4000" dirty="0" err="1">
                <a:solidFill>
                  <a:schemeClr val="dk1"/>
                </a:solidFill>
              </a:rPr>
              <a:t>cognitive</a:t>
            </a:r>
            <a:r>
              <a:rPr lang="nl-NL" sz="4000" dirty="0">
                <a:solidFill>
                  <a:schemeClr val="dk1"/>
                </a:solidFill>
              </a:rPr>
              <a:t> skills </a:t>
            </a:r>
            <a:r>
              <a:rPr lang="nl-NL" sz="4000" dirty="0" err="1">
                <a:solidFill>
                  <a:schemeClr val="dk1"/>
                </a:solidFill>
              </a:rPr>
              <a:t>consisting</a:t>
            </a:r>
            <a:r>
              <a:rPr lang="nl-NL" sz="4000" dirty="0">
                <a:solidFill>
                  <a:schemeClr val="dk1"/>
                </a:solidFill>
              </a:rPr>
              <a:t> of </a:t>
            </a:r>
            <a:r>
              <a:rPr lang="nl-NL" sz="4000" dirty="0" err="1">
                <a:solidFill>
                  <a:schemeClr val="dk1"/>
                </a:solidFill>
              </a:rPr>
              <a:t>knowing</a:t>
            </a:r>
            <a:r>
              <a:rPr lang="nl-NL" sz="4000" dirty="0">
                <a:solidFill>
                  <a:schemeClr val="dk1"/>
                </a:solidFill>
              </a:rPr>
              <a:t> </a:t>
            </a:r>
            <a:r>
              <a:rPr lang="nl-NL" sz="4000" dirty="0" err="1">
                <a:solidFill>
                  <a:schemeClr val="dk1"/>
                </a:solidFill>
              </a:rPr>
              <a:t>concepts</a:t>
            </a:r>
            <a:r>
              <a:rPr lang="nl-NL" sz="4000" dirty="0">
                <a:solidFill>
                  <a:schemeClr val="dk1"/>
                </a:solidFill>
              </a:rPr>
              <a:t> of </a:t>
            </a:r>
            <a:r>
              <a:rPr lang="nl-NL" sz="4000" dirty="0" err="1">
                <a:solidFill>
                  <a:schemeClr val="dk1"/>
                </a:solidFill>
              </a:rPr>
              <a:t>space</a:t>
            </a:r>
            <a:r>
              <a:rPr lang="nl-NL" sz="4000" dirty="0">
                <a:solidFill>
                  <a:schemeClr val="dk1"/>
                </a:solidFill>
              </a:rPr>
              <a:t>, </a:t>
            </a:r>
            <a:r>
              <a:rPr lang="nl-NL" sz="4000" dirty="0" err="1">
                <a:solidFill>
                  <a:schemeClr val="dk1"/>
                </a:solidFill>
              </a:rPr>
              <a:t>using</a:t>
            </a:r>
            <a:r>
              <a:rPr lang="nl-NL" sz="4000" dirty="0">
                <a:solidFill>
                  <a:schemeClr val="dk1"/>
                </a:solidFill>
              </a:rPr>
              <a:t> </a:t>
            </a:r>
            <a:r>
              <a:rPr lang="nl-NL" sz="4000" dirty="0" err="1">
                <a:solidFill>
                  <a:schemeClr val="dk1"/>
                </a:solidFill>
              </a:rPr>
              <a:t>representational</a:t>
            </a:r>
            <a:r>
              <a:rPr lang="nl-NL" sz="4000" dirty="0">
                <a:solidFill>
                  <a:schemeClr val="dk1"/>
                </a:solidFill>
              </a:rPr>
              <a:t> tools </a:t>
            </a:r>
            <a:r>
              <a:rPr lang="nl-NL" sz="4000" dirty="0" err="1">
                <a:solidFill>
                  <a:schemeClr val="dk1"/>
                </a:solidFill>
              </a:rPr>
              <a:t>and</a:t>
            </a:r>
            <a:r>
              <a:rPr lang="nl-NL" sz="4000" dirty="0">
                <a:solidFill>
                  <a:schemeClr val="dk1"/>
                </a:solidFill>
              </a:rPr>
              <a:t> </a:t>
            </a:r>
            <a:r>
              <a:rPr lang="nl-NL" sz="4000" dirty="0" err="1">
                <a:solidFill>
                  <a:schemeClr val="dk1"/>
                </a:solidFill>
              </a:rPr>
              <a:t>reasoning</a:t>
            </a:r>
            <a:r>
              <a:rPr lang="nl-NL" sz="4000" dirty="0">
                <a:solidFill>
                  <a:schemeClr val="dk1"/>
                </a:solidFill>
              </a:rPr>
              <a:t> </a:t>
            </a:r>
            <a:r>
              <a:rPr lang="nl-NL" sz="4000" dirty="0" err="1">
                <a:solidFill>
                  <a:schemeClr val="dk1"/>
                </a:solidFill>
              </a:rPr>
              <a:t>processes</a:t>
            </a:r>
            <a:r>
              <a:rPr lang="nl-NL" sz="4000" dirty="0">
                <a:solidFill>
                  <a:schemeClr val="dk1"/>
                </a:solidFill>
              </a:rPr>
              <a:t>".</a:t>
            </a:r>
          </a:p>
        </p:txBody>
      </p:sp>
      <p:pic>
        <p:nvPicPr>
          <p:cNvPr id="188" name="Google Shape;18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37419" y="1071504"/>
            <a:ext cx="5297981" cy="192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85749" y="3090375"/>
            <a:ext cx="3287751" cy="464371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0" name="Google Shape;190;p24"/>
          <p:cNvSpPr/>
          <p:nvPr/>
        </p:nvSpPr>
        <p:spPr>
          <a:xfrm>
            <a:off x="11179897" y="7854324"/>
            <a:ext cx="5355503" cy="88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6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https://www.nap.edu/catalog/11019/learning-to-think-spatially</a:t>
            </a:r>
            <a:r>
              <a:rPr lang="nl-NL" sz="256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37BAC1B-9783-C747-8832-7AE5066A08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5400"/>
              <a:buFont typeface="Arial"/>
              <a:buNone/>
            </a:pPr>
            <a:r>
              <a:rPr lang="nl-NL" dirty="0"/>
              <a:t>SPATIAL THINKING IS ...</a:t>
            </a:r>
            <a:endParaRPr dirty="0"/>
          </a:p>
        </p:txBody>
      </p:sp>
      <p:sp>
        <p:nvSpPr>
          <p:cNvPr id="197" name="Google Shape;197;p25"/>
          <p:cNvSpPr txBox="1">
            <a:spLocks noGrp="1"/>
          </p:cNvSpPr>
          <p:nvPr>
            <p:ph type="body" idx="4294967295"/>
          </p:nvPr>
        </p:nvSpPr>
        <p:spPr>
          <a:xfrm>
            <a:off x="1639888" y="1193800"/>
            <a:ext cx="15698788" cy="6696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36575" lvl="0" indent="-450850">
              <a:buSzPts val="4000"/>
            </a:pPr>
            <a:r>
              <a:rPr lang="nl-NL" sz="4000" dirty="0" err="1"/>
              <a:t>traditionally</a:t>
            </a:r>
            <a:r>
              <a:rPr lang="nl-NL" sz="4000" dirty="0"/>
              <a:t> </a:t>
            </a:r>
            <a:r>
              <a:rPr lang="nl-NL" sz="4000" dirty="0" err="1"/>
              <a:t>linked</a:t>
            </a:r>
            <a:r>
              <a:rPr lang="nl-NL" sz="4000" dirty="0"/>
              <a:t> </a:t>
            </a:r>
            <a:r>
              <a:rPr lang="nl-NL" sz="4000" dirty="0" err="1"/>
              <a:t>to</a:t>
            </a:r>
            <a:r>
              <a:rPr lang="nl-NL" sz="4000" dirty="0"/>
              <a:t> </a:t>
            </a:r>
            <a:r>
              <a:rPr lang="nl-NL" sz="4000" dirty="0" err="1"/>
              <a:t>spatial</a:t>
            </a:r>
            <a:r>
              <a:rPr lang="nl-NL" sz="4000" dirty="0"/>
              <a:t> </a:t>
            </a:r>
            <a:r>
              <a:rPr lang="nl-NL" sz="4000" dirty="0" err="1"/>
              <a:t>visualisation</a:t>
            </a:r>
            <a:r>
              <a:rPr lang="nl-NL" sz="4000" dirty="0"/>
              <a:t>, </a:t>
            </a:r>
            <a:r>
              <a:rPr lang="nl-NL" sz="4000" dirty="0" err="1"/>
              <a:t>orientation</a:t>
            </a:r>
            <a:r>
              <a:rPr lang="nl-NL" sz="4000" dirty="0"/>
              <a:t>, </a:t>
            </a:r>
            <a:r>
              <a:rPr lang="nl-NL" sz="4000" dirty="0" err="1"/>
              <a:t>spatial</a:t>
            </a:r>
            <a:r>
              <a:rPr lang="nl-NL" sz="4000" dirty="0"/>
              <a:t> </a:t>
            </a:r>
            <a:r>
              <a:rPr lang="nl-NL" sz="4000" dirty="0" err="1"/>
              <a:t>perception</a:t>
            </a:r>
            <a:r>
              <a:rPr lang="nl-NL" sz="4000" dirty="0"/>
              <a:t> </a:t>
            </a:r>
            <a:r>
              <a:rPr lang="nl-NL" sz="4000" dirty="0" err="1"/>
              <a:t>and</a:t>
            </a:r>
            <a:r>
              <a:rPr lang="nl-NL" sz="4000" dirty="0"/>
              <a:t> </a:t>
            </a:r>
            <a:r>
              <a:rPr lang="nl-NL" sz="4000" dirty="0" err="1"/>
              <a:t>mental</a:t>
            </a:r>
            <a:r>
              <a:rPr lang="nl-NL" sz="4000" dirty="0"/>
              <a:t> </a:t>
            </a:r>
            <a:r>
              <a:rPr lang="nl-NL" sz="4000" dirty="0" err="1"/>
              <a:t>rotation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6449" y="3121016"/>
            <a:ext cx="14058686" cy="586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FE1CEA6-AEF8-164D-90A3-9EF4BEE7C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 txBox="1"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5400"/>
              <a:buFont typeface="Arial"/>
              <a:buNone/>
            </a:pPr>
            <a:r>
              <a:rPr lang="nl-NL" dirty="0"/>
              <a:t>GEOSPATIAL THINKINS IS EVEN MORE</a:t>
            </a:r>
            <a:r>
              <a:rPr lang="nl-NL" b="1" dirty="0"/>
              <a:t>…</a:t>
            </a:r>
            <a:endParaRPr b="1" dirty="0"/>
          </a:p>
        </p:txBody>
      </p:sp>
      <p:sp>
        <p:nvSpPr>
          <p:cNvPr id="205" name="Google Shape;205;p26"/>
          <p:cNvSpPr txBox="1">
            <a:spLocks noGrp="1"/>
          </p:cNvSpPr>
          <p:nvPr>
            <p:ph type="body" idx="4294967295"/>
          </p:nvPr>
        </p:nvSpPr>
        <p:spPr>
          <a:xfrm>
            <a:off x="2290381" y="1559907"/>
            <a:ext cx="13789678" cy="659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57225" indent="-571500">
              <a:buSzPts val="4000"/>
            </a:pPr>
            <a:r>
              <a:rPr lang="nl-NL" sz="4000" dirty="0" err="1"/>
              <a:t>Geospatial</a:t>
            </a:r>
            <a:r>
              <a:rPr lang="nl-NL" sz="4000" dirty="0"/>
              <a:t> is </a:t>
            </a:r>
            <a:r>
              <a:rPr lang="nl-NL" sz="4000" dirty="0" err="1"/>
              <a:t>not</a:t>
            </a:r>
            <a:r>
              <a:rPr lang="nl-NL" sz="4000" dirty="0"/>
              <a:t> </a:t>
            </a:r>
            <a:r>
              <a:rPr lang="nl-NL" sz="4000" dirty="0" err="1"/>
              <a:t>only</a:t>
            </a:r>
            <a:r>
              <a:rPr lang="nl-NL" sz="4000" dirty="0"/>
              <a:t> </a:t>
            </a:r>
            <a:r>
              <a:rPr lang="nl-NL" sz="4000" dirty="0" err="1"/>
              <a:t>about</a:t>
            </a:r>
            <a:r>
              <a:rPr lang="nl-NL" sz="4000" dirty="0"/>
              <a:t> </a:t>
            </a:r>
            <a:r>
              <a:rPr lang="nl-NL" sz="4000" dirty="0" err="1"/>
              <a:t>visualisation</a:t>
            </a:r>
            <a:r>
              <a:rPr lang="nl-NL" sz="4000" dirty="0"/>
              <a:t> </a:t>
            </a:r>
            <a:r>
              <a:rPr lang="nl-NL" sz="4000" dirty="0" err="1"/>
              <a:t>and</a:t>
            </a:r>
            <a:r>
              <a:rPr lang="nl-NL" sz="4000" dirty="0"/>
              <a:t> </a:t>
            </a:r>
            <a:r>
              <a:rPr lang="nl-NL" sz="4000" dirty="0" err="1"/>
              <a:t>relationships</a:t>
            </a:r>
            <a:r>
              <a:rPr lang="nl-NL" sz="4000" dirty="0"/>
              <a:t> (Wang et al. 2014), </a:t>
            </a:r>
            <a:r>
              <a:rPr lang="nl-NL" sz="4000" dirty="0" err="1"/>
              <a:t>it</a:t>
            </a:r>
            <a:r>
              <a:rPr lang="nl-NL" sz="4000" dirty="0"/>
              <a:t> </a:t>
            </a:r>
            <a:r>
              <a:rPr lang="nl-NL" sz="4000" dirty="0" err="1"/>
              <a:t>implies</a:t>
            </a:r>
            <a:r>
              <a:rPr lang="nl-NL" sz="4000" dirty="0"/>
              <a:t> </a:t>
            </a:r>
            <a:r>
              <a:rPr lang="nl-NL" sz="4000" b="1" dirty="0" err="1">
                <a:latin typeface="Arial"/>
                <a:ea typeface="Arial"/>
                <a:cs typeface="Arial"/>
                <a:sym typeface="Arial"/>
              </a:rPr>
              <a:t>manipulation</a:t>
            </a:r>
            <a:r>
              <a:rPr lang="nl-NL" sz="4000" b="1" dirty="0"/>
              <a:t>, </a:t>
            </a:r>
            <a:r>
              <a:rPr lang="nl-NL" sz="4000" b="1" dirty="0" err="1">
                <a:latin typeface="Arial"/>
                <a:ea typeface="Arial"/>
                <a:cs typeface="Arial"/>
                <a:sym typeface="Arial"/>
              </a:rPr>
              <a:t>interpretation</a:t>
            </a:r>
            <a:r>
              <a:rPr lang="nl-NL" sz="4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NL" sz="4000" dirty="0" err="1"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nl-NL" sz="4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NL" sz="4000" dirty="0" err="1">
                <a:latin typeface="Arial"/>
                <a:ea typeface="Arial"/>
                <a:cs typeface="Arial"/>
                <a:sym typeface="Arial"/>
              </a:rPr>
              <a:t>explanation</a:t>
            </a:r>
            <a:r>
              <a:rPr lang="nl-NL" sz="4000" dirty="0"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nl-NL" sz="4000" b="1" dirty="0">
                <a:latin typeface="Arial"/>
                <a:ea typeface="Arial"/>
                <a:cs typeface="Arial"/>
                <a:sym typeface="Arial"/>
              </a:rPr>
              <a:t>information</a:t>
            </a:r>
            <a:r>
              <a:rPr lang="nl-NL" sz="4000" dirty="0">
                <a:latin typeface="Arial"/>
                <a:ea typeface="Arial"/>
                <a:cs typeface="Arial"/>
                <a:sym typeface="Arial"/>
              </a:rPr>
              <a:t> (Baker et al. (2015) .... </a:t>
            </a:r>
            <a:r>
              <a:rPr lang="nl-BE" sz="4000" dirty="0"/>
              <a:t>a</a:t>
            </a:r>
            <a:r>
              <a:rPr lang="nl-BE" sz="4000" dirty="0">
                <a:latin typeface="Arial"/>
                <a:ea typeface="Arial"/>
                <a:cs typeface="Arial"/>
                <a:sym typeface="Arial"/>
              </a:rPr>
              <a:t>t different geographical scales</a:t>
            </a:r>
          </a:p>
          <a:p>
            <a:pPr marL="657225" indent="-571500">
              <a:buSzPts val="4000"/>
            </a:pPr>
            <a:r>
              <a:rPr lang="nl-BE" sz="4000" dirty="0"/>
              <a:t>The ability to study the characteristics and interconnected processes of nature and human impact over time and on an appropriate scale (Kerski 2008) 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6"/>
          <p:cNvSpPr/>
          <p:nvPr/>
        </p:nvSpPr>
        <p:spPr>
          <a:xfrm>
            <a:off x="2905025" y="7569850"/>
            <a:ext cx="12143269" cy="114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Baker, T.R., </a:t>
            </a:r>
            <a:r>
              <a:rPr lang="nl-NL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Battersby</a:t>
            </a:r>
            <a:r>
              <a:rPr lang="nl-NL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S., </a:t>
            </a:r>
            <a:r>
              <a:rPr lang="nl-NL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Bednarz</a:t>
            </a:r>
            <a:r>
              <a:rPr lang="nl-NL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S.W., </a:t>
            </a:r>
            <a:r>
              <a:rPr lang="nl-NL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Bodzin</a:t>
            </a:r>
            <a:r>
              <a:rPr lang="nl-NL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A.M., Kolvoord, B., Moore, S., </a:t>
            </a:r>
            <a:r>
              <a:rPr lang="nl-NL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Sinton</a:t>
            </a:r>
            <a:r>
              <a:rPr lang="nl-NL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D. </a:t>
            </a:r>
            <a:r>
              <a:rPr lang="nl-NL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nl-NL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Uttal</a:t>
            </a:r>
            <a:r>
              <a:rPr lang="nl-NL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D., 2015. A research agenda </a:t>
            </a:r>
            <a:r>
              <a:rPr lang="nl-NL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nl-NL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geospatial</a:t>
            </a:r>
            <a:r>
              <a:rPr lang="nl-NL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technologies</a:t>
            </a:r>
            <a:r>
              <a:rPr lang="nl-NL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nl-NL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l-NL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learning</a:t>
            </a:r>
            <a:r>
              <a:rPr lang="nl-NL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Journal of </a:t>
            </a:r>
            <a:r>
              <a:rPr lang="nl-NL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Geography</a:t>
            </a:r>
            <a:r>
              <a:rPr lang="nl-NL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114(3), pp.118-130.</a:t>
            </a:r>
            <a:endParaRPr dirty="0"/>
          </a:p>
          <a:p>
            <a:pPr lvl="0"/>
            <a:r>
              <a:rPr lang="nl-NL" dirty="0" err="1">
                <a:solidFill>
                  <a:schemeClr val="dk1"/>
                </a:solidFill>
              </a:rPr>
              <a:t>Kerski</a:t>
            </a:r>
            <a:r>
              <a:rPr lang="nl-NL" dirty="0">
                <a:solidFill>
                  <a:schemeClr val="dk1"/>
                </a:solidFill>
              </a:rPr>
              <a:t>, J.J., 2008. The </a:t>
            </a:r>
            <a:r>
              <a:rPr lang="nl-NL" dirty="0" err="1">
                <a:solidFill>
                  <a:schemeClr val="dk1"/>
                </a:solidFill>
              </a:rPr>
              <a:t>role</a:t>
            </a:r>
            <a:r>
              <a:rPr lang="nl-NL" dirty="0">
                <a:solidFill>
                  <a:schemeClr val="dk1"/>
                </a:solidFill>
              </a:rPr>
              <a:t> of GIS in Digital Earth </a:t>
            </a:r>
            <a:r>
              <a:rPr lang="nl-NL" dirty="0" err="1">
                <a:solidFill>
                  <a:schemeClr val="dk1"/>
                </a:solidFill>
              </a:rPr>
              <a:t>education</a:t>
            </a:r>
            <a:r>
              <a:rPr lang="nl-NL" dirty="0">
                <a:solidFill>
                  <a:schemeClr val="dk1"/>
                </a:solidFill>
              </a:rPr>
              <a:t>. International Journal of Digital Earth, 1(4), pp.326-346.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FAD6C0-23AE-6443-80F0-8D87F80DD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>
            <a:spLocks noGrp="1"/>
          </p:cNvSpPr>
          <p:nvPr>
            <p:ph type="body" idx="1"/>
          </p:nvPr>
        </p:nvSpPr>
        <p:spPr>
          <a:xfrm>
            <a:off x="2268266" y="1440426"/>
            <a:ext cx="14436261" cy="659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57225" indent="-571500">
              <a:buSzPts val="4000"/>
            </a:pPr>
            <a:r>
              <a:rPr lang="nl-BE" sz="4000" dirty="0"/>
              <a:t>The ability to study the </a:t>
            </a:r>
            <a:r>
              <a:rPr lang="nl-BE" sz="4000" b="1" dirty="0"/>
              <a:t>characteristics and interconnected processes</a:t>
            </a:r>
            <a:r>
              <a:rPr lang="nl-BE" sz="4000" dirty="0"/>
              <a:t> of nature and human impact over time and on an </a:t>
            </a:r>
            <a:r>
              <a:rPr lang="nl-BE" sz="4000" b="1" dirty="0"/>
              <a:t>appropriate scale </a:t>
            </a:r>
            <a:r>
              <a:rPr lang="nl-BE" sz="4000" dirty="0"/>
              <a:t>(Kerski 2008) </a:t>
            </a:r>
          </a:p>
          <a:p>
            <a:pPr marL="657225" indent="-571500">
              <a:buSzPts val="4000"/>
            </a:pPr>
            <a:r>
              <a:rPr lang="nl-BE" sz="4000" dirty="0"/>
              <a:t>Enable students to realise and interpret </a:t>
            </a:r>
            <a:r>
              <a:rPr lang="nl-BE" sz="4000" b="1" dirty="0"/>
              <a:t>patterns, associations and spatial order </a:t>
            </a:r>
            <a:r>
              <a:rPr lang="nl-BE" sz="4000" dirty="0"/>
              <a:t>(National Geography Standard, 2012)</a:t>
            </a:r>
          </a:p>
          <a:p>
            <a:pPr marL="657225" indent="-571500">
              <a:buSzPts val="4000"/>
            </a:pPr>
            <a:r>
              <a:rPr lang="nl-BE" sz="4000" dirty="0"/>
              <a:t>equip students with skills to respond to </a:t>
            </a:r>
            <a:r>
              <a:rPr lang="nl-BE" sz="4000" b="1" dirty="0"/>
              <a:t>crucial scientific and social questions</a:t>
            </a:r>
            <a:r>
              <a:rPr lang="nl-BE" sz="4000" dirty="0"/>
              <a:t> of the 21st century (Tsou and Yanow, 2010).</a:t>
            </a:r>
          </a:p>
          <a:p>
            <a:pPr marL="657225" indent="-571500">
              <a:buSzPts val="4000"/>
            </a:pPr>
            <a:endParaRPr lang="nl-BE" sz="4000" dirty="0"/>
          </a:p>
        </p:txBody>
      </p:sp>
      <p:sp>
        <p:nvSpPr>
          <p:cNvPr id="213" name="Google Shape;213;p27"/>
          <p:cNvSpPr/>
          <p:nvPr/>
        </p:nvSpPr>
        <p:spPr>
          <a:xfrm>
            <a:off x="2822756" y="8092277"/>
            <a:ext cx="13881771" cy="1143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Kerski</a:t>
            </a:r>
            <a:r>
              <a:rPr lang="nl-NL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J.J., 2008. The </a:t>
            </a:r>
            <a:r>
              <a:rPr lang="nl-NL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role</a:t>
            </a:r>
            <a:r>
              <a:rPr lang="nl-NL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GIS in Digital Earth </a:t>
            </a:r>
            <a:r>
              <a:rPr lang="nl-NL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r>
              <a:rPr lang="nl-NL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International Journal of Digital Earth, 1(4), pp.326-346.</a:t>
            </a:r>
          </a:p>
          <a:p>
            <a:pPr lvl="0"/>
            <a:r>
              <a:rPr lang="nl-NL" dirty="0" err="1">
                <a:solidFill>
                  <a:schemeClr val="dk1"/>
                </a:solidFill>
              </a:rPr>
              <a:t>Geography</a:t>
            </a:r>
            <a:r>
              <a:rPr lang="nl-NL" dirty="0">
                <a:solidFill>
                  <a:schemeClr val="dk1"/>
                </a:solidFill>
              </a:rPr>
              <a:t> </a:t>
            </a:r>
            <a:r>
              <a:rPr lang="nl-NL" dirty="0" err="1">
                <a:solidFill>
                  <a:schemeClr val="dk1"/>
                </a:solidFill>
              </a:rPr>
              <a:t>Education</a:t>
            </a:r>
            <a:r>
              <a:rPr lang="nl-NL" dirty="0">
                <a:solidFill>
                  <a:schemeClr val="dk1"/>
                </a:solidFill>
              </a:rPr>
              <a:t> Standards Project, 2012, </a:t>
            </a:r>
            <a:r>
              <a:rPr lang="nl-NL" dirty="0" err="1">
                <a:solidFill>
                  <a:schemeClr val="dk1"/>
                </a:solidFill>
              </a:rPr>
              <a:t>Geography</a:t>
            </a:r>
            <a:r>
              <a:rPr lang="nl-NL" dirty="0">
                <a:solidFill>
                  <a:schemeClr val="dk1"/>
                </a:solidFill>
              </a:rPr>
              <a:t> </a:t>
            </a:r>
            <a:r>
              <a:rPr lang="nl-NL" dirty="0" err="1">
                <a:solidFill>
                  <a:schemeClr val="dk1"/>
                </a:solidFill>
              </a:rPr>
              <a:t>for</a:t>
            </a:r>
            <a:r>
              <a:rPr lang="nl-NL" dirty="0">
                <a:solidFill>
                  <a:schemeClr val="dk1"/>
                </a:solidFill>
              </a:rPr>
              <a:t> Life – National </a:t>
            </a:r>
            <a:r>
              <a:rPr lang="nl-NL" dirty="0" err="1">
                <a:solidFill>
                  <a:schemeClr val="dk1"/>
                </a:solidFill>
              </a:rPr>
              <a:t>Geography</a:t>
            </a:r>
            <a:r>
              <a:rPr lang="nl-NL" dirty="0">
                <a:solidFill>
                  <a:schemeClr val="dk1"/>
                </a:solidFill>
              </a:rPr>
              <a:t> Standards, Second </a:t>
            </a:r>
            <a:r>
              <a:rPr lang="nl-NL" dirty="0" err="1">
                <a:solidFill>
                  <a:schemeClr val="dk1"/>
                </a:solidFill>
              </a:rPr>
              <a:t>edition</a:t>
            </a:r>
            <a:r>
              <a:rPr lang="nl-NL" dirty="0">
                <a:solidFill>
                  <a:schemeClr val="dk1"/>
                </a:solidFill>
              </a:rPr>
              <a:t>, National </a:t>
            </a:r>
            <a:r>
              <a:rPr lang="nl-NL" dirty="0" err="1">
                <a:solidFill>
                  <a:schemeClr val="dk1"/>
                </a:solidFill>
              </a:rPr>
              <a:t>Geographic</a:t>
            </a:r>
            <a:r>
              <a:rPr lang="nl-NL" dirty="0">
                <a:solidFill>
                  <a:schemeClr val="dk1"/>
                </a:solidFill>
              </a:rPr>
              <a:t> Society, Washington D.C., 272 p.</a:t>
            </a:r>
            <a:endParaRPr lang="nl-NL" dirty="0"/>
          </a:p>
          <a:p>
            <a:pPr lvl="0"/>
            <a:r>
              <a:rPr lang="nl-NL" dirty="0" err="1">
                <a:solidFill>
                  <a:schemeClr val="dk1"/>
                </a:solidFill>
              </a:rPr>
              <a:t>Tsou</a:t>
            </a:r>
            <a:r>
              <a:rPr lang="nl-NL" dirty="0">
                <a:solidFill>
                  <a:schemeClr val="dk1"/>
                </a:solidFill>
              </a:rPr>
              <a:t>, M.H. </a:t>
            </a:r>
            <a:r>
              <a:rPr lang="nl-NL" dirty="0" err="1">
                <a:solidFill>
                  <a:schemeClr val="dk1"/>
                </a:solidFill>
              </a:rPr>
              <a:t>and</a:t>
            </a:r>
            <a:r>
              <a:rPr lang="nl-NL" dirty="0">
                <a:solidFill>
                  <a:schemeClr val="dk1"/>
                </a:solidFill>
              </a:rPr>
              <a:t> </a:t>
            </a:r>
            <a:r>
              <a:rPr lang="nl-NL" dirty="0" err="1">
                <a:solidFill>
                  <a:schemeClr val="dk1"/>
                </a:solidFill>
              </a:rPr>
              <a:t>Yanow</a:t>
            </a:r>
            <a:r>
              <a:rPr lang="nl-NL" dirty="0">
                <a:solidFill>
                  <a:schemeClr val="dk1"/>
                </a:solidFill>
              </a:rPr>
              <a:t>, K., 2010. </a:t>
            </a:r>
            <a:r>
              <a:rPr lang="nl-NL" dirty="0" err="1">
                <a:solidFill>
                  <a:schemeClr val="dk1"/>
                </a:solidFill>
              </a:rPr>
              <a:t>Enhancing</a:t>
            </a:r>
            <a:r>
              <a:rPr lang="nl-NL" dirty="0">
                <a:solidFill>
                  <a:schemeClr val="dk1"/>
                </a:solidFill>
              </a:rPr>
              <a:t> </a:t>
            </a:r>
            <a:r>
              <a:rPr lang="nl-NL" dirty="0" err="1">
                <a:solidFill>
                  <a:schemeClr val="dk1"/>
                </a:solidFill>
              </a:rPr>
              <a:t>general</a:t>
            </a:r>
            <a:r>
              <a:rPr lang="nl-NL" dirty="0">
                <a:solidFill>
                  <a:schemeClr val="dk1"/>
                </a:solidFill>
              </a:rPr>
              <a:t> </a:t>
            </a:r>
            <a:r>
              <a:rPr lang="nl-NL" dirty="0" err="1">
                <a:solidFill>
                  <a:schemeClr val="dk1"/>
                </a:solidFill>
              </a:rPr>
              <a:t>education</a:t>
            </a:r>
            <a:r>
              <a:rPr lang="nl-NL" dirty="0">
                <a:solidFill>
                  <a:schemeClr val="dk1"/>
                </a:solidFill>
              </a:rPr>
              <a:t> </a:t>
            </a:r>
            <a:r>
              <a:rPr lang="nl-NL" dirty="0" err="1">
                <a:solidFill>
                  <a:schemeClr val="dk1"/>
                </a:solidFill>
              </a:rPr>
              <a:t>with</a:t>
            </a:r>
            <a:r>
              <a:rPr lang="nl-NL" dirty="0">
                <a:solidFill>
                  <a:schemeClr val="dk1"/>
                </a:solidFill>
              </a:rPr>
              <a:t> </a:t>
            </a:r>
            <a:r>
              <a:rPr lang="nl-NL" dirty="0" err="1">
                <a:solidFill>
                  <a:schemeClr val="dk1"/>
                </a:solidFill>
              </a:rPr>
              <a:t>geographic</a:t>
            </a:r>
            <a:r>
              <a:rPr lang="nl-NL" dirty="0">
                <a:solidFill>
                  <a:schemeClr val="dk1"/>
                </a:solidFill>
              </a:rPr>
              <a:t> information </a:t>
            </a:r>
            <a:r>
              <a:rPr lang="nl-NL" dirty="0" err="1">
                <a:solidFill>
                  <a:schemeClr val="dk1"/>
                </a:solidFill>
              </a:rPr>
              <a:t>science</a:t>
            </a:r>
            <a:r>
              <a:rPr lang="nl-NL" dirty="0">
                <a:solidFill>
                  <a:schemeClr val="dk1"/>
                </a:solidFill>
              </a:rPr>
              <a:t> </a:t>
            </a:r>
            <a:r>
              <a:rPr lang="nl-NL" dirty="0" err="1">
                <a:solidFill>
                  <a:schemeClr val="dk1"/>
                </a:solidFill>
              </a:rPr>
              <a:t>and</a:t>
            </a:r>
            <a:r>
              <a:rPr lang="nl-NL" dirty="0">
                <a:solidFill>
                  <a:schemeClr val="dk1"/>
                </a:solidFill>
              </a:rPr>
              <a:t> </a:t>
            </a:r>
            <a:r>
              <a:rPr lang="nl-NL" dirty="0" err="1">
                <a:solidFill>
                  <a:schemeClr val="dk1"/>
                </a:solidFill>
              </a:rPr>
              <a:t>spatial</a:t>
            </a:r>
            <a:r>
              <a:rPr lang="nl-NL" dirty="0">
                <a:solidFill>
                  <a:schemeClr val="dk1"/>
                </a:solidFill>
              </a:rPr>
              <a:t> </a:t>
            </a:r>
            <a:r>
              <a:rPr lang="nl-NL" dirty="0" err="1">
                <a:solidFill>
                  <a:schemeClr val="dk1"/>
                </a:solidFill>
              </a:rPr>
              <a:t>literacy</a:t>
            </a:r>
            <a:r>
              <a:rPr lang="nl-NL" dirty="0">
                <a:solidFill>
                  <a:schemeClr val="dk1"/>
                </a:solidFill>
              </a:rPr>
              <a:t>. URISA Journal, 22(2), 45-54</a:t>
            </a:r>
            <a:endParaRPr lang="nl-NL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7"/>
          <p:cNvSpPr txBox="1"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5400"/>
              <a:buFont typeface="Arial"/>
              <a:buNone/>
            </a:pPr>
            <a:r>
              <a:rPr lang="nl-NL" dirty="0"/>
              <a:t>GEOSPATIAL THINKING IS EVEN MORE</a:t>
            </a:r>
            <a:r>
              <a:rPr lang="nl-NL" b="1" dirty="0"/>
              <a:t>…</a:t>
            </a:r>
            <a:endParaRPr b="1" dirty="0"/>
          </a:p>
        </p:txBody>
      </p:sp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FCC306E7-3954-2046-B835-AA133A8E8F49}"/>
              </a:ext>
            </a:extLst>
          </p:cNvPr>
          <p:cNvSpPr/>
          <p:nvPr/>
        </p:nvSpPr>
        <p:spPr>
          <a:xfrm>
            <a:off x="6729938" y="2323498"/>
            <a:ext cx="2570179" cy="598122"/>
          </a:xfrm>
          <a:prstGeom prst="roundRect">
            <a:avLst/>
          </a:prstGeom>
          <a:solidFill>
            <a:srgbClr val="FF0000">
              <a:alpha val="4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03B7AFA4-FB59-3A43-9E69-85614DD41BA4}"/>
              </a:ext>
            </a:extLst>
          </p:cNvPr>
          <p:cNvSpPr/>
          <p:nvPr/>
        </p:nvSpPr>
        <p:spPr>
          <a:xfrm>
            <a:off x="10482146" y="3063267"/>
            <a:ext cx="1455056" cy="598122"/>
          </a:xfrm>
          <a:prstGeom prst="roundRect">
            <a:avLst/>
          </a:prstGeom>
          <a:solidFill>
            <a:srgbClr val="FF0000">
              <a:alpha val="4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101047CB-F6CC-2247-A70F-202D10BD2D17}"/>
              </a:ext>
            </a:extLst>
          </p:cNvPr>
          <p:cNvSpPr/>
          <p:nvPr/>
        </p:nvSpPr>
        <p:spPr>
          <a:xfrm>
            <a:off x="11914900" y="3780734"/>
            <a:ext cx="2570179" cy="598122"/>
          </a:xfrm>
          <a:prstGeom prst="roundRect">
            <a:avLst/>
          </a:prstGeom>
          <a:solidFill>
            <a:srgbClr val="FF0000">
              <a:alpha val="4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5FFD6EB5-04A8-4F44-A628-347002EA4352}"/>
              </a:ext>
            </a:extLst>
          </p:cNvPr>
          <p:cNvSpPr/>
          <p:nvPr/>
        </p:nvSpPr>
        <p:spPr>
          <a:xfrm>
            <a:off x="2934806" y="4510833"/>
            <a:ext cx="3220667" cy="598122"/>
          </a:xfrm>
          <a:prstGeom prst="roundRect">
            <a:avLst/>
          </a:prstGeom>
          <a:solidFill>
            <a:srgbClr val="FF0000">
              <a:alpha val="4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331179C5-C329-EC4B-94B3-91854CE17E9E}"/>
              </a:ext>
            </a:extLst>
          </p:cNvPr>
          <p:cNvSpPr/>
          <p:nvPr/>
        </p:nvSpPr>
        <p:spPr>
          <a:xfrm>
            <a:off x="7261479" y="4509670"/>
            <a:ext cx="3220667" cy="598122"/>
          </a:xfrm>
          <a:prstGeom prst="roundRect">
            <a:avLst/>
          </a:prstGeom>
          <a:solidFill>
            <a:srgbClr val="FF0000">
              <a:alpha val="4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Afgeronde rechthoek 9">
            <a:extLst>
              <a:ext uri="{FF2B5EF4-FFF2-40B4-BE49-F238E27FC236}">
                <a16:creationId xmlns:a16="http://schemas.microsoft.com/office/drawing/2014/main" id="{567BAD88-43DB-9F46-89E2-A907114F3E82}"/>
              </a:ext>
            </a:extLst>
          </p:cNvPr>
          <p:cNvSpPr/>
          <p:nvPr/>
        </p:nvSpPr>
        <p:spPr>
          <a:xfrm>
            <a:off x="11849742" y="5907234"/>
            <a:ext cx="4118804" cy="598122"/>
          </a:xfrm>
          <a:prstGeom prst="roundRect">
            <a:avLst/>
          </a:prstGeom>
          <a:solidFill>
            <a:srgbClr val="FF0000">
              <a:alpha val="4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Afgeronde rechthoek 10">
            <a:extLst>
              <a:ext uri="{FF2B5EF4-FFF2-40B4-BE49-F238E27FC236}">
                <a16:creationId xmlns:a16="http://schemas.microsoft.com/office/drawing/2014/main" id="{D504CC81-FE34-C94A-9BD3-4173DCF0AC4D}"/>
              </a:ext>
            </a:extLst>
          </p:cNvPr>
          <p:cNvSpPr/>
          <p:nvPr/>
        </p:nvSpPr>
        <p:spPr>
          <a:xfrm>
            <a:off x="2934806" y="6715057"/>
            <a:ext cx="5183282" cy="598122"/>
          </a:xfrm>
          <a:prstGeom prst="roundRect">
            <a:avLst/>
          </a:prstGeom>
          <a:solidFill>
            <a:srgbClr val="FF0000">
              <a:alpha val="40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7F35918-1332-984A-B0F0-2101E4A4E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64C8"/>
              </a:buClr>
              <a:buSzPts val="5400"/>
              <a:buFont typeface="Arial"/>
              <a:buNone/>
            </a:pPr>
            <a:endParaRPr/>
          </a:p>
        </p:txBody>
      </p:sp>
      <p:pic>
        <p:nvPicPr>
          <p:cNvPr id="150" name="Google Shape;15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1019" y="136025"/>
            <a:ext cx="10651725" cy="712103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1" name="Google Shape;151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 rot="-885721">
            <a:off x="2292119" y="4041093"/>
            <a:ext cx="3311505" cy="468623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52" name="Google Shape;152;p20"/>
          <p:cNvSpPr/>
          <p:nvPr/>
        </p:nvSpPr>
        <p:spPr>
          <a:xfrm>
            <a:off x="6320692" y="4065453"/>
            <a:ext cx="4328159" cy="1259840"/>
          </a:xfrm>
          <a:prstGeom prst="rect">
            <a:avLst/>
          </a:prstGeom>
          <a:solidFill>
            <a:srgbClr val="FF0000">
              <a:alpha val="23921"/>
            </a:srgbClr>
          </a:solidFill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4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0"/>
          <p:cNvSpPr/>
          <p:nvPr/>
        </p:nvSpPr>
        <p:spPr>
          <a:xfrm>
            <a:off x="6428666" y="7801401"/>
            <a:ext cx="8440370" cy="1011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99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https://publications.europa.eu/en/publication-detail/-/publication/5719a044-b659-46de-b58b-606bc5b084c1/language-en/format-PDF/source-71624064</a:t>
            </a:r>
            <a:r>
              <a:rPr lang="nl-NL" sz="199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1D6124A-34DF-A643-9F3A-B0C77FD3D6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82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C9D05F45-A406-D34F-AD69-A7B787A06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96992D05-A68A-764E-BF0F-D42672F81A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26676"/>
              </p:ext>
            </p:extLst>
          </p:nvPr>
        </p:nvGraphicFramePr>
        <p:xfrm>
          <a:off x="3498662" y="1151867"/>
          <a:ext cx="12723474" cy="807344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361737">
                  <a:extLst>
                    <a:ext uri="{9D8B030D-6E8A-4147-A177-3AD203B41FA5}">
                      <a16:colId xmlns:a16="http://schemas.microsoft.com/office/drawing/2014/main" val="762814412"/>
                    </a:ext>
                  </a:extLst>
                </a:gridCol>
                <a:gridCol w="6361737">
                  <a:extLst>
                    <a:ext uri="{9D8B030D-6E8A-4147-A177-3AD203B41FA5}">
                      <a16:colId xmlns:a16="http://schemas.microsoft.com/office/drawing/2014/main" val="1107988011"/>
                    </a:ext>
                  </a:extLst>
                </a:gridCol>
              </a:tblGrid>
              <a:tr h="1511433">
                <a:tc>
                  <a:txBody>
                    <a:bodyPr/>
                    <a:lstStyle/>
                    <a:p>
                      <a:r>
                        <a:rPr lang="nl-BE" sz="2400" b="0" dirty="0"/>
                        <a:t>Competences in the field of physical, mental and emotional awareness and in the field of physical, mental and emotional health</a:t>
                      </a:r>
                    </a:p>
                  </a:txBody>
                  <a:tcPr marL="95714" marR="95714" marT="47857" marB="4785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 b="0" dirty="0"/>
                        <a:t>Competences with regard to spatial awareness</a:t>
                      </a:r>
                    </a:p>
                  </a:txBody>
                  <a:tcPr marL="95714" marR="95714" marT="47857" marB="4785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124374"/>
                  </a:ext>
                </a:extLst>
              </a:tr>
              <a:tr h="7457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400" dirty="0"/>
                        <a:t>Competences in Dutch</a:t>
                      </a:r>
                    </a:p>
                  </a:txBody>
                  <a:tcPr marL="95714" marR="95714" marT="47857" marB="4785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 dirty="0"/>
                        <a:t>Competences regarding sustainability</a:t>
                      </a:r>
                    </a:p>
                  </a:txBody>
                  <a:tcPr marL="95714" marR="95714" marT="47857" marB="4785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303420"/>
                  </a:ext>
                </a:extLst>
              </a:tr>
              <a:tr h="7457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400" dirty="0"/>
                        <a:t>Competences in other languages</a:t>
                      </a:r>
                    </a:p>
                  </a:txBody>
                  <a:tcPr marL="95714" marR="95714" marT="47857" marB="4785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 dirty="0"/>
                        <a:t>Economic and financial competences</a:t>
                      </a:r>
                    </a:p>
                  </a:txBody>
                  <a:tcPr marL="95714" marR="95714" marT="47857" marB="4785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378930"/>
                  </a:ext>
                </a:extLst>
              </a:tr>
              <a:tr h="745711">
                <a:tc>
                  <a:txBody>
                    <a:bodyPr/>
                    <a:lstStyle/>
                    <a:p>
                      <a:r>
                        <a:rPr lang="nl-BE" sz="2400" dirty="0"/>
                        <a:t>Digital competence and media literacy</a:t>
                      </a:r>
                    </a:p>
                  </a:txBody>
                  <a:tcPr marL="95714" marR="95714" marT="47857" marB="4785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 dirty="0"/>
                        <a:t>Legal competences</a:t>
                      </a:r>
                    </a:p>
                  </a:txBody>
                  <a:tcPr marL="95714" marR="95714" marT="47857" marB="4785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88527"/>
                  </a:ext>
                </a:extLst>
              </a:tr>
              <a:tr h="1853487">
                <a:tc>
                  <a:txBody>
                    <a:bodyPr/>
                    <a:lstStyle/>
                    <a:p>
                      <a:r>
                        <a:rPr lang="nl-BE" sz="2400" dirty="0"/>
                        <a:t>Social relational competences</a:t>
                      </a:r>
                    </a:p>
                  </a:txBody>
                  <a:tcPr marL="95714" marR="95714" marT="47857" marB="4785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 dirty="0"/>
                        <a:t>Learning competences including research competencies, innovation thinking, creativity, problem solving and critical thinking, system thinking, information processing and collaboration</a:t>
                      </a:r>
                    </a:p>
                  </a:txBody>
                  <a:tcPr marL="95714" marR="95714" marT="47857" marB="4785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337292"/>
                  </a:ext>
                </a:extLst>
              </a:tr>
              <a:tr h="827325">
                <a:tc>
                  <a:txBody>
                    <a:bodyPr/>
                    <a:lstStyle/>
                    <a:p>
                      <a:r>
                        <a:rPr lang="nl-BE" sz="2400" dirty="0"/>
                        <a:t>Competences in mathematics, exact sciences and technology</a:t>
                      </a:r>
                    </a:p>
                  </a:txBody>
                  <a:tcPr marL="95714" marR="95714" marT="47857" marB="4785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 dirty="0"/>
                        <a:t>Self-awareness and self-expression, self-management and maneuverability</a:t>
                      </a:r>
                    </a:p>
                  </a:txBody>
                  <a:tcPr marL="95714" marR="95714" marT="47857" marB="4785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913779"/>
                  </a:ext>
                </a:extLst>
              </a:tr>
              <a:tr h="827325">
                <a:tc>
                  <a:txBody>
                    <a:bodyPr/>
                    <a:lstStyle/>
                    <a:p>
                      <a:r>
                        <a:rPr lang="nl-BE" sz="2400" dirty="0"/>
                        <a:t>Citizenship competences, including competences in living together</a:t>
                      </a:r>
                    </a:p>
                  </a:txBody>
                  <a:tcPr marL="95714" marR="95714" marT="47857" marB="4785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 dirty="0"/>
                        <a:t>Development of initiative, ambition, entrepreneurial spirit and career competencies</a:t>
                      </a:r>
                    </a:p>
                  </a:txBody>
                  <a:tcPr marL="95714" marR="95714" marT="47857" marB="4785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970164"/>
                  </a:ext>
                </a:extLst>
              </a:tr>
              <a:tr h="745711">
                <a:tc>
                  <a:txBody>
                    <a:bodyPr/>
                    <a:lstStyle/>
                    <a:p>
                      <a:r>
                        <a:rPr lang="nl-BE" sz="2400" dirty="0"/>
                        <a:t>Competences with regard to historical awareness</a:t>
                      </a:r>
                    </a:p>
                  </a:txBody>
                  <a:tcPr marL="95714" marR="95714" marT="47857" marB="4785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 dirty="0"/>
                        <a:t>Cultural awareness and cultural expression</a:t>
                      </a:r>
                    </a:p>
                  </a:txBody>
                  <a:tcPr marL="95714" marR="95714" marT="47857" marB="4785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539826"/>
                  </a:ext>
                </a:extLst>
              </a:tr>
            </a:tbl>
          </a:graphicData>
        </a:graphic>
      </p:graphicFrame>
      <p:sp>
        <p:nvSpPr>
          <p:cNvPr id="2" name="object 2"/>
          <p:cNvSpPr/>
          <p:nvPr/>
        </p:nvSpPr>
        <p:spPr>
          <a:xfrm>
            <a:off x="67832" y="1397326"/>
            <a:ext cx="395347" cy="8320819"/>
          </a:xfrm>
          <a:custGeom>
            <a:avLst/>
            <a:gdLst/>
            <a:ahLst/>
            <a:cxnLst/>
            <a:rect l="l" t="t" r="r" b="b"/>
            <a:pathLst>
              <a:path w="325119" h="6842759">
                <a:moveTo>
                  <a:pt x="324611" y="0"/>
                </a:moveTo>
                <a:lnTo>
                  <a:pt x="324611" y="6842759"/>
                </a:lnTo>
                <a:lnTo>
                  <a:pt x="0" y="6842759"/>
                </a:lnTo>
                <a:lnTo>
                  <a:pt x="0" y="0"/>
                </a:lnTo>
                <a:lnTo>
                  <a:pt x="32461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1300210">
              <a:buClrTx/>
            </a:pPr>
            <a:endParaRPr sz="2189" kern="1200">
              <a:solidFill>
                <a:prstClr val="black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837" y="7205226"/>
            <a:ext cx="2240505" cy="242211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0210">
              <a:buClrTx/>
            </a:pPr>
            <a:endParaRPr sz="2189" kern="1200">
              <a:solidFill>
                <a:prstClr val="black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5461" y="9280798"/>
            <a:ext cx="3938028" cy="437816"/>
          </a:xfrm>
          <a:custGeom>
            <a:avLst/>
            <a:gdLst/>
            <a:ahLst/>
            <a:cxnLst/>
            <a:rect l="l" t="t" r="r" b="b"/>
            <a:pathLst>
              <a:path w="3238500" h="360045">
                <a:moveTo>
                  <a:pt x="3238500" y="0"/>
                </a:moveTo>
                <a:lnTo>
                  <a:pt x="3238500" y="359664"/>
                </a:lnTo>
                <a:lnTo>
                  <a:pt x="0" y="359664"/>
                </a:lnTo>
                <a:lnTo>
                  <a:pt x="0" y="0"/>
                </a:lnTo>
                <a:lnTo>
                  <a:pt x="3238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300210">
              <a:buClrTx/>
            </a:pPr>
            <a:endParaRPr sz="2189" kern="1200">
              <a:solidFill>
                <a:prstClr val="black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89421" y="9298690"/>
            <a:ext cx="3851545" cy="352481"/>
          </a:xfrm>
          <a:prstGeom prst="rect">
            <a:avLst/>
          </a:prstGeom>
        </p:spPr>
        <p:txBody>
          <a:bodyPr vert="horz" wrap="square" lIns="0" tIns="15443" rIns="0" bIns="0" rtlCol="0">
            <a:spAutoFit/>
          </a:bodyPr>
          <a:lstStyle/>
          <a:p>
            <a:pPr marL="196112" defTabSz="1300210">
              <a:spcBef>
                <a:spcPts val="122"/>
              </a:spcBef>
              <a:buClrTx/>
            </a:pPr>
            <a:r>
              <a:rPr sz="2189" kern="1200">
                <a:solidFill>
                  <a:srgbClr val="FFFFFF"/>
                </a:solidFill>
                <a:latin typeface="Times New Roman"/>
                <a:ea typeface="+mn-ea"/>
                <a:cs typeface="Times New Roman"/>
              </a:rPr>
              <a:t>VLAAMSE</a:t>
            </a:r>
            <a:r>
              <a:rPr sz="2189" kern="1200" spc="134">
                <a:solidFill>
                  <a:srgbClr val="FFFFFF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sz="2189" kern="1200" spc="67">
                <a:solidFill>
                  <a:srgbClr val="FFFFFF"/>
                </a:solidFill>
                <a:latin typeface="Times New Roman"/>
                <a:ea typeface="+mn-ea"/>
                <a:cs typeface="Times New Roman"/>
              </a:rPr>
              <a:t>REGERING</a:t>
            </a:r>
            <a:endParaRPr sz="2189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98662" y="255107"/>
            <a:ext cx="13562704" cy="614347"/>
          </a:xfrm>
          <a:prstGeom prst="rect">
            <a:avLst/>
          </a:prstGeom>
        </p:spPr>
        <p:txBody>
          <a:bodyPr vert="horz" wrap="square" lIns="0" tIns="15443" rIns="0" bIns="0" rtlCol="0">
            <a:spAutoFit/>
          </a:bodyPr>
          <a:lstStyle/>
          <a:p>
            <a:pPr marL="15443" defTabSz="1300210">
              <a:spcBef>
                <a:spcPts val="122"/>
              </a:spcBef>
              <a:buClrTx/>
            </a:pPr>
            <a:r>
              <a:rPr lang="nl-BE" sz="3891" kern="1200" spc="171" dirty="0">
                <a:solidFill>
                  <a:prstClr val="black"/>
                </a:solidFill>
                <a:latin typeface="Trebuchet MS" panose="020B0603020202020204" pitchFamily="34" charset="0"/>
                <a:ea typeface="+mn-ea"/>
                <a:cs typeface="Times New Roman"/>
              </a:rPr>
              <a:t>Learning outcomes in function of 16 key competences</a:t>
            </a:r>
            <a:endParaRPr sz="3891" kern="1200" dirty="0">
              <a:solidFill>
                <a:prstClr val="black"/>
              </a:solidFill>
              <a:latin typeface="Trebuchet MS" panose="020B0603020202020204" pitchFamily="34" charset="0"/>
              <a:ea typeface="+mn-ea"/>
              <a:cs typeface="Times New Roman"/>
            </a:endParaRP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8BDB45A0-ECB5-9B47-ADA3-29779897CE67}"/>
              </a:ext>
            </a:extLst>
          </p:cNvPr>
          <p:cNvSpPr/>
          <p:nvPr/>
        </p:nvSpPr>
        <p:spPr>
          <a:xfrm>
            <a:off x="9860399" y="1078485"/>
            <a:ext cx="6205036" cy="1441688"/>
          </a:xfrm>
          <a:prstGeom prst="roundRect">
            <a:avLst/>
          </a:prstGeom>
          <a:solidFill>
            <a:srgbClr val="FF0000">
              <a:alpha val="3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00210">
              <a:buClrTx/>
            </a:pPr>
            <a:endParaRPr lang="nl-BE" sz="2560" kern="12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7" name="Toelichting met afgeronde rechthoek 6">
            <a:extLst>
              <a:ext uri="{FF2B5EF4-FFF2-40B4-BE49-F238E27FC236}">
                <a16:creationId xmlns:a16="http://schemas.microsoft.com/office/drawing/2014/main" id="{967B08B6-9527-A644-9890-7B73759F8EE0}"/>
              </a:ext>
            </a:extLst>
          </p:cNvPr>
          <p:cNvSpPr/>
          <p:nvPr/>
        </p:nvSpPr>
        <p:spPr>
          <a:xfrm>
            <a:off x="3498662" y="2980655"/>
            <a:ext cx="3985911" cy="5892364"/>
          </a:xfrm>
          <a:prstGeom prst="wedgeRoundRectCallout">
            <a:avLst>
              <a:gd name="adj1" fmla="val 109836"/>
              <a:gd name="adj2" fmla="val -688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00368">
              <a:buClrTx/>
            </a:pPr>
            <a:endParaRPr lang="nl-BE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B4803B6-0E09-8E42-9A6A-FCD32CE77C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045" y="3169022"/>
            <a:ext cx="3045143" cy="5515630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0301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8FDC0DFC-A5B0-234C-BF01-DEE369D73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14" y="8812832"/>
            <a:ext cx="8601307" cy="940768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67832" y="1397326"/>
            <a:ext cx="395347" cy="8320819"/>
          </a:xfrm>
          <a:custGeom>
            <a:avLst/>
            <a:gdLst/>
            <a:ahLst/>
            <a:cxnLst/>
            <a:rect l="l" t="t" r="r" b="b"/>
            <a:pathLst>
              <a:path w="325119" h="6842759">
                <a:moveTo>
                  <a:pt x="324611" y="0"/>
                </a:moveTo>
                <a:lnTo>
                  <a:pt x="324611" y="6842759"/>
                </a:lnTo>
                <a:lnTo>
                  <a:pt x="0" y="6842759"/>
                </a:lnTo>
                <a:lnTo>
                  <a:pt x="0" y="0"/>
                </a:lnTo>
                <a:lnTo>
                  <a:pt x="32461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1300210"/>
            <a:endParaRPr sz="2189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837" y="7205226"/>
            <a:ext cx="2240505" cy="242211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300210"/>
            <a:endParaRPr sz="2189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5461" y="9280798"/>
            <a:ext cx="3938028" cy="437816"/>
          </a:xfrm>
          <a:custGeom>
            <a:avLst/>
            <a:gdLst/>
            <a:ahLst/>
            <a:cxnLst/>
            <a:rect l="l" t="t" r="r" b="b"/>
            <a:pathLst>
              <a:path w="3238500" h="360045">
                <a:moveTo>
                  <a:pt x="3238500" y="0"/>
                </a:moveTo>
                <a:lnTo>
                  <a:pt x="3238500" y="359664"/>
                </a:lnTo>
                <a:lnTo>
                  <a:pt x="0" y="359664"/>
                </a:lnTo>
                <a:lnTo>
                  <a:pt x="0" y="0"/>
                </a:lnTo>
                <a:lnTo>
                  <a:pt x="3238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300210"/>
            <a:endParaRPr sz="2189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89421" y="9298690"/>
            <a:ext cx="3851545" cy="352481"/>
          </a:xfrm>
          <a:prstGeom prst="rect">
            <a:avLst/>
          </a:prstGeom>
        </p:spPr>
        <p:txBody>
          <a:bodyPr vert="horz" wrap="square" lIns="0" tIns="15443" rIns="0" bIns="0" rtlCol="0">
            <a:spAutoFit/>
          </a:bodyPr>
          <a:lstStyle/>
          <a:p>
            <a:pPr marL="196112" defTabSz="1300210">
              <a:spcBef>
                <a:spcPts val="122"/>
              </a:spcBef>
            </a:pPr>
            <a:r>
              <a:rPr sz="2189">
                <a:solidFill>
                  <a:srgbClr val="FFFFFF"/>
                </a:solidFill>
                <a:latin typeface="Times New Roman"/>
                <a:cs typeface="Times New Roman"/>
              </a:rPr>
              <a:t>VLAAMSE</a:t>
            </a:r>
            <a:r>
              <a:rPr sz="2189" spc="13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89" spc="67">
                <a:solidFill>
                  <a:srgbClr val="FFFFFF"/>
                </a:solidFill>
                <a:latin typeface="Times New Roman"/>
                <a:cs typeface="Times New Roman"/>
              </a:rPr>
              <a:t>REGERING</a:t>
            </a:r>
            <a:endParaRPr sz="218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56590" y="255107"/>
            <a:ext cx="11026477" cy="614347"/>
          </a:xfrm>
          <a:prstGeom prst="rect">
            <a:avLst/>
          </a:prstGeom>
        </p:spPr>
        <p:txBody>
          <a:bodyPr vert="horz" wrap="square" lIns="0" tIns="15443" rIns="0" bIns="0" rtlCol="0">
            <a:spAutoFit/>
          </a:bodyPr>
          <a:lstStyle/>
          <a:p>
            <a:pPr marL="15443" defTabSz="1300210">
              <a:spcBef>
                <a:spcPts val="122"/>
              </a:spcBef>
            </a:pPr>
            <a:r>
              <a:rPr sz="3891" spc="171">
                <a:solidFill>
                  <a:prstClr val="black"/>
                </a:solidFill>
                <a:latin typeface="Trebuchet MS" panose="020B0603020202020204" pitchFamily="34" charset="0"/>
                <a:cs typeface="Times New Roman"/>
              </a:rPr>
              <a:t>Eindtermen </a:t>
            </a:r>
            <a:r>
              <a:rPr sz="3891" spc="-73">
                <a:solidFill>
                  <a:prstClr val="black"/>
                </a:solidFill>
                <a:latin typeface="Trebuchet MS" panose="020B0603020202020204" pitchFamily="34" charset="0"/>
                <a:cs typeface="Times New Roman"/>
              </a:rPr>
              <a:t>i.f.v. </a:t>
            </a:r>
            <a:r>
              <a:rPr sz="3891" spc="206">
                <a:solidFill>
                  <a:prstClr val="black"/>
                </a:solidFill>
                <a:latin typeface="Trebuchet MS" panose="020B0603020202020204" pitchFamily="34" charset="0"/>
                <a:cs typeface="Times New Roman"/>
              </a:rPr>
              <a:t>16</a:t>
            </a:r>
            <a:r>
              <a:rPr sz="3891" spc="138">
                <a:solidFill>
                  <a:prstClr val="black"/>
                </a:solidFill>
                <a:latin typeface="Trebuchet MS" panose="020B0603020202020204" pitchFamily="34" charset="0"/>
                <a:cs typeface="Times New Roman"/>
              </a:rPr>
              <a:t> </a:t>
            </a:r>
            <a:r>
              <a:rPr sz="3891" spc="189">
                <a:solidFill>
                  <a:prstClr val="black"/>
                </a:solidFill>
                <a:latin typeface="Trebuchet MS" panose="020B0603020202020204" pitchFamily="34" charset="0"/>
                <a:cs typeface="Times New Roman"/>
              </a:rPr>
              <a:t>sleutelcompetenties</a:t>
            </a:r>
            <a:endParaRPr sz="3891">
              <a:solidFill>
                <a:prstClr val="black"/>
              </a:solidFill>
              <a:latin typeface="Trebuchet MS" panose="020B0603020202020204" pitchFamily="34" charset="0"/>
              <a:cs typeface="Times New Roman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164793" y="1397324"/>
          <a:ext cx="12410070" cy="78283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04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6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50642">
                <a:tc>
                  <a:txBody>
                    <a:bodyPr/>
                    <a:lstStyle/>
                    <a:p>
                      <a:pPr marL="92710" marR="1143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Competenties </a:t>
                      </a:r>
                      <a:r>
                        <a:rPr sz="2300" spc="8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 </a:t>
                      </a: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het </a:t>
                      </a:r>
                      <a:r>
                        <a:rPr sz="2300" spc="1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vlak </a:t>
                      </a:r>
                      <a:r>
                        <a:rPr sz="2300" spc="7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 </a:t>
                      </a:r>
                      <a:r>
                        <a:rPr sz="2300" spc="1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lichamelijk,  </a:t>
                      </a:r>
                      <a:r>
                        <a:rPr sz="2300" spc="4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geestelijk</a:t>
                      </a:r>
                      <a:r>
                        <a:rPr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11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sz="2300" spc="2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6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emotioneel</a:t>
                      </a:r>
                      <a:r>
                        <a:rPr sz="2300" spc="-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4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bewustzijn</a:t>
                      </a:r>
                      <a:r>
                        <a:rPr sz="2300" spc="1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12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sz="2300" spc="3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</a:t>
                      </a:r>
                      <a:r>
                        <a:rPr sz="2300" spc="2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1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vlak  </a:t>
                      </a:r>
                      <a:r>
                        <a:rPr sz="2300" spc="7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 </a:t>
                      </a:r>
                      <a:r>
                        <a:rPr sz="2300" spc="2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lichamelijke, </a:t>
                      </a:r>
                      <a:r>
                        <a:rPr sz="2300" spc="5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geestelijke </a:t>
                      </a:r>
                      <a:r>
                        <a:rPr sz="2300" spc="11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</a:t>
                      </a:r>
                      <a:r>
                        <a:rPr sz="2300" spc="6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emotionele  </a:t>
                      </a: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gezondheid</a:t>
                      </a:r>
                      <a:endParaRPr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86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Competenties </a:t>
                      </a:r>
                      <a:r>
                        <a:rPr sz="2300" spc="4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m.b.t. </a:t>
                      </a:r>
                      <a:r>
                        <a:rPr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ruimtelijk</a:t>
                      </a:r>
                      <a:r>
                        <a:rPr sz="2300" spc="-11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4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bewustzijn</a:t>
                      </a:r>
                      <a:endParaRPr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86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162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Competenties </a:t>
                      </a:r>
                      <a:r>
                        <a:rPr sz="2300" spc="-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</a:t>
                      </a: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het</a:t>
                      </a:r>
                      <a:r>
                        <a:rPr sz="2300" spc="-1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Nederlands</a:t>
                      </a:r>
                      <a:endParaRPr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86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Competenties </a:t>
                      </a:r>
                      <a:r>
                        <a:rPr sz="2300" spc="6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inzake</a:t>
                      </a:r>
                      <a:r>
                        <a:rPr sz="2300" spc="-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duurzaamheid</a:t>
                      </a:r>
                      <a:endParaRPr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86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806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Competenties </a:t>
                      </a:r>
                      <a:r>
                        <a:rPr sz="2300" spc="-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</a:t>
                      </a:r>
                      <a:r>
                        <a:rPr sz="2300" spc="10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andere</a:t>
                      </a:r>
                      <a:r>
                        <a:rPr sz="2300" spc="-4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6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talen</a:t>
                      </a:r>
                      <a:endParaRPr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Economische </a:t>
                      </a:r>
                      <a:r>
                        <a:rPr sz="2300" spc="11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</a:t>
                      </a:r>
                      <a:r>
                        <a:rPr sz="2300" spc="4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financiële</a:t>
                      </a:r>
                      <a:r>
                        <a:rPr sz="2300" spc="-16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competenties</a:t>
                      </a:r>
                      <a:endParaRPr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63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650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300" spc="2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Digitale </a:t>
                      </a:r>
                      <a:r>
                        <a:rPr sz="2300" spc="7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competentie </a:t>
                      </a:r>
                      <a:r>
                        <a:rPr sz="2300" spc="12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sz="2300" spc="-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4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mediawijsheid</a:t>
                      </a:r>
                      <a:endParaRPr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86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300" spc="6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Juridische</a:t>
                      </a:r>
                      <a:r>
                        <a:rPr sz="2300" spc="-1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competenties</a:t>
                      </a:r>
                      <a:endParaRPr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86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1638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300" spc="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Sociaal-relationele</a:t>
                      </a:r>
                      <a:r>
                        <a:rPr sz="2300" spc="-1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competenties</a:t>
                      </a:r>
                      <a:endParaRPr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86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33972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300" spc="7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Leercompetenties met </a:t>
                      </a:r>
                      <a:r>
                        <a:rPr sz="2300" spc="3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inbegrip </a:t>
                      </a: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  onderzoekscompetenties, </a:t>
                      </a:r>
                      <a:r>
                        <a:rPr sz="2300" spc="5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innovatiedenken,  </a:t>
                      </a:r>
                      <a:r>
                        <a:rPr sz="2300" spc="2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creativiteit, </a:t>
                      </a: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probleemoplossend </a:t>
                      </a:r>
                      <a:r>
                        <a:rPr sz="2300" spc="12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</a:t>
                      </a:r>
                      <a:r>
                        <a:rPr sz="2300" spc="2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kritisch  </a:t>
                      </a:r>
                      <a:r>
                        <a:rPr sz="2300" spc="8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denken, </a:t>
                      </a:r>
                      <a:r>
                        <a:rPr sz="2300" spc="9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systeemdenken, </a:t>
                      </a:r>
                      <a:r>
                        <a:rPr sz="2300" spc="2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informatie-  </a:t>
                      </a:r>
                      <a:r>
                        <a:rPr sz="2300" spc="3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verwerking </a:t>
                      </a:r>
                      <a:r>
                        <a:rPr sz="2300" spc="11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sz="2300" spc="1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9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samenwerken</a:t>
                      </a:r>
                      <a:endParaRPr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86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8967">
                <a:tc>
                  <a:txBody>
                    <a:bodyPr/>
                    <a:lstStyle/>
                    <a:p>
                      <a:pPr marL="92710" marR="6819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Competenties </a:t>
                      </a:r>
                      <a:r>
                        <a:rPr sz="2300" spc="6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inzake </a:t>
                      </a:r>
                      <a:r>
                        <a:rPr sz="2300" spc="5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wiskunde,</a:t>
                      </a:r>
                      <a:r>
                        <a:rPr sz="2300" spc="-14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9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exacte  </a:t>
                      </a:r>
                      <a:r>
                        <a:rPr sz="2300" spc="9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wetenschappen </a:t>
                      </a:r>
                      <a:r>
                        <a:rPr sz="2300" spc="11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sz="2300" spc="-8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5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technologie</a:t>
                      </a:r>
                      <a:endParaRPr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86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1435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300" spc="3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Zelfbewustzijn </a:t>
                      </a:r>
                      <a:r>
                        <a:rPr sz="2300" spc="12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</a:t>
                      </a:r>
                      <a:r>
                        <a:rPr sz="2300" spc="6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zelfexpressie, </a:t>
                      </a:r>
                      <a:r>
                        <a:rPr sz="2300" spc="3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zelfsturing</a:t>
                      </a:r>
                      <a:r>
                        <a:rPr sz="2300" spc="-16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11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 </a:t>
                      </a: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wendbaarheid</a:t>
                      </a:r>
                      <a:endParaRPr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86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00143">
                <a:tc>
                  <a:txBody>
                    <a:bodyPr/>
                    <a:lstStyle/>
                    <a:p>
                      <a:pPr marL="92710" marR="2438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Burgerschapscompetenties met </a:t>
                      </a:r>
                      <a:r>
                        <a:rPr sz="2300" spc="3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inbegrip</a:t>
                      </a:r>
                      <a:r>
                        <a:rPr sz="2300" spc="-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7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  </a:t>
                      </a: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competenties </a:t>
                      </a:r>
                      <a:r>
                        <a:rPr sz="2300" spc="-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</a:t>
                      </a:r>
                      <a:r>
                        <a:rPr sz="2300" spc="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zake</a:t>
                      </a:r>
                      <a:r>
                        <a:rPr sz="2300" spc="-2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9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samenleven</a:t>
                      </a:r>
                      <a:endParaRPr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86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31940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300" spc="1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Ontwikkeling </a:t>
                      </a: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van </a:t>
                      </a:r>
                      <a:r>
                        <a:rPr sz="2300" spc="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initiatief, </a:t>
                      </a:r>
                      <a:r>
                        <a:rPr sz="2300" spc="4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ambitie,  </a:t>
                      </a:r>
                      <a:r>
                        <a:rPr sz="2300" spc="6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ondernemingszin </a:t>
                      </a:r>
                      <a:r>
                        <a:rPr sz="2300" spc="11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sz="2300" spc="-6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loopbaancompetenties</a:t>
                      </a:r>
                      <a:endParaRPr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86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7040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300" spc="7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Competenties </a:t>
                      </a:r>
                      <a:r>
                        <a:rPr sz="2300" spc="4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m.b.t. historisch</a:t>
                      </a:r>
                      <a:r>
                        <a:rPr sz="2300" spc="-13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4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bewustzijn</a:t>
                      </a:r>
                      <a:endParaRPr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86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300" spc="4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Cultureel </a:t>
                      </a:r>
                      <a:r>
                        <a:rPr sz="2300" spc="4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bewustzijn </a:t>
                      </a:r>
                      <a:r>
                        <a:rPr sz="2300" spc="11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</a:t>
                      </a:r>
                      <a:r>
                        <a:rPr sz="2300" spc="4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culturele</a:t>
                      </a:r>
                      <a:r>
                        <a:rPr sz="2300" spc="-16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2300" spc="8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expressie</a:t>
                      </a:r>
                      <a:endParaRPr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864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8BDB45A0-ECB5-9B47-ADA3-29779897CE67}"/>
              </a:ext>
            </a:extLst>
          </p:cNvPr>
          <p:cNvSpPr/>
          <p:nvPr/>
        </p:nvSpPr>
        <p:spPr>
          <a:xfrm>
            <a:off x="9369828" y="1323943"/>
            <a:ext cx="6205036" cy="1441688"/>
          </a:xfrm>
          <a:prstGeom prst="roundRect">
            <a:avLst/>
          </a:prstGeom>
          <a:solidFill>
            <a:srgbClr val="FF0000">
              <a:alpha val="3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00210"/>
            <a:endParaRPr lang="nl-BE" sz="1991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7" name="Toelichting met afgeronde rechthoek 6">
            <a:extLst>
              <a:ext uri="{FF2B5EF4-FFF2-40B4-BE49-F238E27FC236}">
                <a16:creationId xmlns:a16="http://schemas.microsoft.com/office/drawing/2014/main" id="{967B08B6-9527-A644-9890-7B73759F8EE0}"/>
              </a:ext>
            </a:extLst>
          </p:cNvPr>
          <p:cNvSpPr/>
          <p:nvPr/>
        </p:nvSpPr>
        <p:spPr>
          <a:xfrm>
            <a:off x="3017001" y="3332944"/>
            <a:ext cx="3985911" cy="5892364"/>
          </a:xfrm>
          <a:prstGeom prst="wedgeRoundRectCallout">
            <a:avLst>
              <a:gd name="adj1" fmla="val 109836"/>
              <a:gd name="adj2" fmla="val -688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B4803B6-0E09-8E42-9A6A-FCD32CE77C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662" y="3514809"/>
            <a:ext cx="3045143" cy="5515630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7760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Universiteit Gent">
      <a:dk1>
        <a:srgbClr val="000000"/>
      </a:dk1>
      <a:lt1>
        <a:srgbClr val="FFFFFF"/>
      </a:lt1>
      <a:dk2>
        <a:srgbClr val="1E64C8"/>
      </a:dk2>
      <a:lt2>
        <a:srgbClr val="FFD200"/>
      </a:lt2>
      <a:accent1>
        <a:srgbClr val="1E64C8"/>
      </a:accent1>
      <a:accent2>
        <a:srgbClr val="FFD2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owerpoint VSKO 2.0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7524</TotalTime>
  <Words>1646</Words>
  <Application>Microsoft Macintosh PowerPoint</Application>
  <PresentationFormat>Aangepast</PresentationFormat>
  <Paragraphs>215</Paragraphs>
  <Slides>28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4</vt:i4>
      </vt:variant>
      <vt:variant>
        <vt:lpstr>Diatitels</vt:lpstr>
      </vt:variant>
      <vt:variant>
        <vt:i4>28</vt:i4>
      </vt:variant>
    </vt:vector>
  </HeadingPairs>
  <TitlesOfParts>
    <vt:vector size="38" baseType="lpstr">
      <vt:lpstr>Trebuchet MS</vt:lpstr>
      <vt:lpstr>Times New Roman</vt:lpstr>
      <vt:lpstr>Calibri</vt:lpstr>
      <vt:lpstr>Arial</vt:lpstr>
      <vt:lpstr>Verdana</vt:lpstr>
      <vt:lpstr>Calibri Light</vt:lpstr>
      <vt:lpstr>Kantoorthema</vt:lpstr>
      <vt:lpstr>1_Kantoorthema</vt:lpstr>
      <vt:lpstr>2_Kantoorthema</vt:lpstr>
      <vt:lpstr>Powerpoint VSKO 2.0</vt:lpstr>
      <vt:lpstr>PowerPoint-presentatie</vt:lpstr>
      <vt:lpstr>SPATIAL THINKING IN EDUCATION</vt:lpstr>
      <vt:lpstr>GIS  SPATIAL THINKING</vt:lpstr>
      <vt:lpstr>SPATIAL THINKING IS ...</vt:lpstr>
      <vt:lpstr>GEOSPATIAL THINKINS IS EVEN MORE…</vt:lpstr>
      <vt:lpstr>GEOSPATIAL THINKING IS EVEN MORE…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HOW TO IMPLEMENT GI?</vt:lpstr>
      <vt:lpstr>GIS-viewers and GIS-software</vt:lpstr>
      <vt:lpstr>And virtual globes?</vt:lpstr>
      <vt:lpstr>LEARNING LINE </vt:lpstr>
      <vt:lpstr>LEARNING PROGRESSION LINE</vt:lpstr>
      <vt:lpstr>LEARNING PROGRESSION LINE</vt:lpstr>
      <vt:lpstr>PowerPoint-presentatie</vt:lpstr>
      <vt:lpstr>PowerPoint-presentatie</vt:lpstr>
      <vt:lpstr>PowerPoint-presentatie</vt:lpstr>
      <vt:lpstr>PowerPoint-presentatie</vt:lpstr>
      <vt:lpstr>PowerPoint-presentatie</vt:lpstr>
      <vt:lpstr>1st grade</vt:lpstr>
      <vt:lpstr>Examples 1st grade</vt:lpstr>
      <vt:lpstr>Examples 2nd and 3th grade</vt:lpstr>
      <vt:lpstr>PowerPoint-presentatie</vt:lpstr>
      <vt:lpstr>MYGEO MOOCs</vt:lpstr>
      <vt:lpstr>Interesting publications &amp; material  www.gilearner.eu  www.gi-pedagogy.eu  https://gis-for-secondary-schools-schools-be.hub.arcgis.com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Luc Zwartjes</cp:lastModifiedBy>
  <cp:revision>41</cp:revision>
  <dcterms:modified xsi:type="dcterms:W3CDTF">2021-10-26T11:28:26Z</dcterms:modified>
</cp:coreProperties>
</file>