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84" r:id="rId2"/>
    <p:sldId id="385" r:id="rId3"/>
    <p:sldId id="386" r:id="rId4"/>
    <p:sldId id="350" r:id="rId5"/>
    <p:sldId id="363" r:id="rId6"/>
    <p:sldId id="387" r:id="rId7"/>
    <p:sldId id="388" r:id="rId8"/>
    <p:sldId id="389" r:id="rId9"/>
    <p:sldId id="390" r:id="rId10"/>
    <p:sldId id="391" r:id="rId11"/>
    <p:sldId id="375" r:id="rId12"/>
    <p:sldId id="392" r:id="rId13"/>
    <p:sldId id="393" r:id="rId14"/>
    <p:sldId id="394" r:id="rId15"/>
    <p:sldId id="395" r:id="rId16"/>
    <p:sldId id="396" r:id="rId17"/>
    <p:sldId id="266" r:id="rId18"/>
    <p:sldId id="359" r:id="rId19"/>
    <p:sldId id="347" r:id="rId20"/>
    <p:sldId id="397" r:id="rId21"/>
    <p:sldId id="398" r:id="rId22"/>
    <p:sldId id="399" r:id="rId23"/>
    <p:sldId id="339" r:id="rId24"/>
    <p:sldId id="366" r:id="rId25"/>
    <p:sldId id="400" r:id="rId26"/>
    <p:sldId id="401" r:id="rId27"/>
    <p:sldId id="402" r:id="rId28"/>
    <p:sldId id="403" r:id="rId29"/>
    <p:sldId id="404" r:id="rId30"/>
    <p:sldId id="405" r:id="rId31"/>
    <p:sldId id="406" r:id="rId32"/>
    <p:sldId id="419" r:id="rId33"/>
    <p:sldId id="408" r:id="rId34"/>
    <p:sldId id="409" r:id="rId35"/>
    <p:sldId id="410" r:id="rId36"/>
    <p:sldId id="412" r:id="rId37"/>
    <p:sldId id="376" r:id="rId38"/>
    <p:sldId id="413" r:id="rId39"/>
    <p:sldId id="414" r:id="rId40"/>
    <p:sldId id="415" r:id="rId41"/>
    <p:sldId id="416" r:id="rId42"/>
    <p:sldId id="420" r:id="rId43"/>
    <p:sldId id="417" r:id="rId44"/>
    <p:sldId id="418" r:id="rId4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a fally" initials="mf" lastIdx="23" clrIdx="0">
    <p:extLst>
      <p:ext uri="{19B8F6BF-5375-455C-9EA6-DF929625EA0E}">
        <p15:presenceInfo xmlns:p15="http://schemas.microsoft.com/office/powerpoint/2012/main" userId="f6483bc30f2f0b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696"/>
  </p:normalViewPr>
  <p:slideViewPr>
    <p:cSldViewPr snapToGrid="0" snapToObjects="1">
      <p:cViewPr>
        <p:scale>
          <a:sx n="50" d="100"/>
          <a:sy n="50" d="100"/>
        </p:scale>
        <p:origin x="1856"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3T14:33:29.725" idx="21">
    <p:pos x="10" y="10"/>
    <p:text>Bilder: City Tour, Story map, world map globalisation, evtl. migration</p:text>
    <p:extLst mod="1">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3T14:33:29.725" idx="22">
    <p:pos x="10" y="10"/>
    <p:text>Bilder: City Tour, Story map, world map globalisation, evtl. migration</p:text>
    <p:extLst mod="1">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BFFC0-C449-DA49-A458-D850974F9AB3}" type="datetimeFigureOut">
              <a:rPr lang="nl-BE" smtClean="0"/>
              <a:t>9/11/18</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A1B18-7CE5-DA49-BF44-22521CB63B44}" type="slidenum">
              <a:rPr lang="nl-BE" smtClean="0"/>
              <a:t>‹nr.›</a:t>
            </a:fld>
            <a:endParaRPr lang="nl-BE"/>
          </a:p>
        </p:txBody>
      </p:sp>
    </p:spTree>
    <p:extLst>
      <p:ext uri="{BB962C8B-B14F-4D97-AF65-F5344CB8AC3E}">
        <p14:creationId xmlns:p14="http://schemas.microsoft.com/office/powerpoint/2010/main" val="26344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a:t>
            </a:fld>
            <a:endParaRPr lang="nl-NL"/>
          </a:p>
        </p:txBody>
      </p:sp>
    </p:spTree>
    <p:extLst>
      <p:ext uri="{BB962C8B-B14F-4D97-AF65-F5344CB8AC3E}">
        <p14:creationId xmlns:p14="http://schemas.microsoft.com/office/powerpoint/2010/main" val="33818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Favier</a:t>
            </a:r>
            <a:r>
              <a:rPr lang="nl-NL" sz="1200" kern="1200" dirty="0">
                <a:solidFill>
                  <a:schemeClr val="tx1"/>
                </a:solidFill>
                <a:effectLst/>
                <a:latin typeface="+mn-lt"/>
                <a:ea typeface="+mn-ea"/>
                <a:cs typeface="+mn-cs"/>
              </a:rPr>
              <a:t> (2013) </a:t>
            </a:r>
            <a:r>
              <a:rPr lang="nl-NL" sz="1200" kern="1200" dirty="0" err="1">
                <a:solidFill>
                  <a:schemeClr val="tx1"/>
                </a:solidFill>
                <a:effectLst/>
                <a:latin typeface="+mn-lt"/>
                <a:ea typeface="+mn-ea"/>
                <a:cs typeface="+mn-cs"/>
              </a:rPr>
              <a:t>describes</a:t>
            </a:r>
            <a:r>
              <a:rPr lang="nl-NL" sz="1200" kern="1200" dirty="0">
                <a:solidFill>
                  <a:schemeClr val="tx1"/>
                </a:solidFill>
                <a:effectLst/>
                <a:latin typeface="+mn-lt"/>
                <a:ea typeface="+mn-ea"/>
                <a:cs typeface="+mn-cs"/>
              </a:rPr>
              <a:t> five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on </a:t>
            </a:r>
            <a:r>
              <a:rPr lang="nl-NL" sz="1200" kern="1200" dirty="0" err="1">
                <a:solidFill>
                  <a:schemeClr val="tx1"/>
                </a:solidFill>
                <a:effectLst/>
                <a:latin typeface="+mn-lt"/>
                <a:ea typeface="+mn-ea"/>
                <a:cs typeface="+mn-cs"/>
              </a:rPr>
              <a:t>how</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can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integrated</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secondary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education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Figure</a:t>
            </a:r>
            <a:r>
              <a:rPr lang="nl-NL" sz="1200" kern="1200" dirty="0">
                <a:solidFill>
                  <a:schemeClr val="tx1"/>
                </a:solidFill>
                <a:effectLst/>
                <a:latin typeface="+mn-lt"/>
                <a:ea typeface="+mn-ea"/>
                <a:cs typeface="+mn-cs"/>
              </a:rPr>
              <a:t> 8). Teaching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learning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about</a:t>
            </a:r>
            <a:r>
              <a:rPr lang="nl-NL" sz="1200" kern="1200" dirty="0">
                <a:solidFill>
                  <a:schemeClr val="tx1"/>
                </a:solidFill>
                <a:effectLst/>
                <a:latin typeface="+mn-lt"/>
                <a:ea typeface="+mn-ea"/>
                <a:cs typeface="+mn-cs"/>
              </a:rPr>
              <a:t> GIS </a:t>
            </a:r>
            <a:r>
              <a:rPr lang="nl-NL" sz="1200" kern="1200" dirty="0" err="1">
                <a:solidFill>
                  <a:schemeClr val="tx1"/>
                </a:solidFill>
                <a:effectLst/>
                <a:latin typeface="+mn-lt"/>
                <a:ea typeface="+mn-ea"/>
                <a:cs typeface="+mn-cs"/>
              </a:rPr>
              <a:t>focuses</a:t>
            </a:r>
            <a:r>
              <a:rPr lang="nl-NL" sz="1200" kern="1200" dirty="0">
                <a:solidFill>
                  <a:schemeClr val="tx1"/>
                </a:solidFill>
                <a:effectLst/>
                <a:latin typeface="+mn-lt"/>
                <a:ea typeface="+mn-ea"/>
                <a:cs typeface="+mn-cs"/>
              </a:rPr>
              <a:t> more on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theoretical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aspects</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knowledge</a:t>
            </a:r>
            <a:r>
              <a:rPr lang="nl-NL" sz="1200" kern="1200" dirty="0">
                <a:solidFill>
                  <a:schemeClr val="tx1"/>
                </a:solidFill>
                <a:effectLst/>
                <a:latin typeface="+mn-lt"/>
                <a:ea typeface="+mn-ea"/>
                <a:cs typeface="+mn-cs"/>
              </a:rPr>
              <a:t> of GIS, </a:t>
            </a:r>
            <a:r>
              <a:rPr lang="nl-NL" sz="1200" kern="1200" dirty="0" err="1">
                <a:solidFill>
                  <a:schemeClr val="tx1"/>
                </a:solidFill>
                <a:effectLst/>
                <a:latin typeface="+mn-lt"/>
                <a:ea typeface="+mn-ea"/>
                <a:cs typeface="+mn-cs"/>
              </a:rPr>
              <a:t>structure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where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three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other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ways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technology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to</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develop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skills</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20</a:t>
            </a:fld>
            <a:endParaRPr lang="nl-NL"/>
          </a:p>
        </p:txBody>
      </p:sp>
    </p:spTree>
    <p:extLst>
      <p:ext uri="{BB962C8B-B14F-4D97-AF65-F5344CB8AC3E}">
        <p14:creationId xmlns:p14="http://schemas.microsoft.com/office/powerpoint/2010/main" val="113839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21</a:t>
            </a:fld>
            <a:endParaRPr lang="nl-NL"/>
          </a:p>
        </p:txBody>
      </p:sp>
    </p:spTree>
    <p:extLst>
      <p:ext uri="{BB962C8B-B14F-4D97-AF65-F5344CB8AC3E}">
        <p14:creationId xmlns:p14="http://schemas.microsoft.com/office/powerpoint/2010/main" val="394979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27</a:t>
            </a:fld>
            <a:endParaRPr lang="nl-NL"/>
          </a:p>
        </p:txBody>
      </p:sp>
    </p:spTree>
    <p:extLst>
      <p:ext uri="{BB962C8B-B14F-4D97-AF65-F5344CB8AC3E}">
        <p14:creationId xmlns:p14="http://schemas.microsoft.com/office/powerpoint/2010/main" val="2718037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Shape 112"/>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39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613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43</a:t>
            </a:fld>
            <a:endParaRPr lang="nl-NL"/>
          </a:p>
        </p:txBody>
      </p:sp>
    </p:spTree>
    <p:extLst>
      <p:ext uri="{BB962C8B-B14F-4D97-AF65-F5344CB8AC3E}">
        <p14:creationId xmlns:p14="http://schemas.microsoft.com/office/powerpoint/2010/main" val="349677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12</a:t>
            </a:fld>
            <a:endParaRPr lang="nl-NL"/>
          </a:p>
        </p:txBody>
      </p:sp>
    </p:spTree>
    <p:extLst>
      <p:ext uri="{BB962C8B-B14F-4D97-AF65-F5344CB8AC3E}">
        <p14:creationId xmlns:p14="http://schemas.microsoft.com/office/powerpoint/2010/main" val="1508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13</a:t>
            </a:fld>
            <a:endParaRPr lang="nl-NL"/>
          </a:p>
        </p:txBody>
      </p:sp>
    </p:spTree>
    <p:extLst>
      <p:ext uri="{BB962C8B-B14F-4D97-AF65-F5344CB8AC3E}">
        <p14:creationId xmlns:p14="http://schemas.microsoft.com/office/powerpoint/2010/main" val="16805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14</a:t>
            </a:fld>
            <a:endParaRPr lang="nl-NL"/>
          </a:p>
        </p:txBody>
      </p:sp>
    </p:spTree>
    <p:extLst>
      <p:ext uri="{BB962C8B-B14F-4D97-AF65-F5344CB8AC3E}">
        <p14:creationId xmlns:p14="http://schemas.microsoft.com/office/powerpoint/2010/main" val="28190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kern="1200" dirty="0" err="1">
                <a:solidFill>
                  <a:schemeClr val="tx1"/>
                </a:solidFill>
                <a:effectLst/>
                <a:latin typeface="+mn-lt"/>
                <a:ea typeface="+mn-ea"/>
                <a:cs typeface="+mn-cs"/>
              </a:rPr>
              <a:t>Bednarz</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Lee (2011) </a:t>
            </a:r>
            <a:r>
              <a:rPr lang="nl-NL" sz="1200" kern="1200" dirty="0" err="1">
                <a:solidFill>
                  <a:schemeClr val="tx1"/>
                </a:solidFill>
                <a:effectLst/>
                <a:latin typeface="+mn-lt"/>
                <a:ea typeface="+mn-ea"/>
                <a:cs typeface="+mn-cs"/>
              </a:rPr>
              <a:t>conclude</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their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test (STAT) </a:t>
            </a:r>
            <a:r>
              <a:rPr lang="nl-NL" sz="1200" kern="1200" dirty="0" err="1">
                <a:solidFill>
                  <a:schemeClr val="tx1"/>
                </a:solidFill>
                <a:effectLst/>
                <a:latin typeface="+mn-lt"/>
                <a:ea typeface="+mn-ea"/>
                <a:cs typeface="+mn-cs"/>
              </a:rPr>
              <a:t>that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is </a:t>
            </a:r>
            <a:r>
              <a:rPr lang="nl-NL" sz="1200" kern="1200" dirty="0" err="1">
                <a:solidFill>
                  <a:schemeClr val="tx1"/>
                </a:solidFill>
                <a:effectLst/>
                <a:latin typeface="+mn-lt"/>
                <a:ea typeface="+mn-ea"/>
                <a:cs typeface="+mn-cs"/>
              </a:rPr>
              <a:t>not</a:t>
            </a:r>
            <a:r>
              <a:rPr lang="nl-NL" sz="1200" kern="1200" dirty="0">
                <a:solidFill>
                  <a:schemeClr val="tx1"/>
                </a:solidFill>
                <a:effectLst/>
                <a:latin typeface="+mn-lt"/>
                <a:ea typeface="+mn-ea"/>
                <a:cs typeface="+mn-cs"/>
              </a:rPr>
              <a:t> a single </a:t>
            </a:r>
            <a:r>
              <a:rPr lang="nl-NL" sz="1200" kern="1200" dirty="0" err="1">
                <a:solidFill>
                  <a:schemeClr val="tx1"/>
                </a:solidFill>
                <a:effectLst/>
                <a:latin typeface="+mn-lt"/>
                <a:ea typeface="+mn-ea"/>
                <a:cs typeface="+mn-cs"/>
              </a:rPr>
              <a:t>ability</a:t>
            </a:r>
            <a:r>
              <a:rPr lang="nl-NL" sz="1200" kern="1200" dirty="0">
                <a:solidFill>
                  <a:schemeClr val="tx1"/>
                </a:solidFill>
                <a:effectLst/>
                <a:latin typeface="+mn-lt"/>
                <a:ea typeface="+mn-ea"/>
                <a:cs typeface="+mn-cs"/>
              </a:rPr>
              <a:t> but </a:t>
            </a:r>
            <a:r>
              <a:rPr lang="nl-NL" sz="1200" kern="1200" dirty="0" err="1">
                <a:solidFill>
                  <a:schemeClr val="tx1"/>
                </a:solidFill>
                <a:effectLst/>
                <a:latin typeface="+mn-lt"/>
                <a:ea typeface="+mn-ea"/>
                <a:cs typeface="+mn-cs"/>
              </a:rPr>
              <a:t>comprised</a:t>
            </a:r>
            <a:r>
              <a:rPr lang="nl-NL" sz="1200" kern="1200" dirty="0">
                <a:solidFill>
                  <a:schemeClr val="tx1"/>
                </a:solidFill>
                <a:effectLst/>
                <a:latin typeface="+mn-lt"/>
                <a:ea typeface="+mn-ea"/>
                <a:cs typeface="+mn-cs"/>
              </a:rPr>
              <a:t> of a </a:t>
            </a:r>
            <a:r>
              <a:rPr lang="nl-NL" sz="1200" kern="1200" dirty="0" err="1">
                <a:solidFill>
                  <a:schemeClr val="tx1"/>
                </a:solidFill>
                <a:effectLst/>
                <a:latin typeface="+mn-lt"/>
                <a:ea typeface="+mn-ea"/>
                <a:cs typeface="+mn-cs"/>
              </a:rPr>
              <a:t>collection</a:t>
            </a:r>
            <a:r>
              <a:rPr lang="nl-NL" sz="1200" kern="1200" dirty="0">
                <a:solidFill>
                  <a:schemeClr val="tx1"/>
                </a:solidFill>
                <a:effectLst/>
                <a:latin typeface="+mn-lt"/>
                <a:ea typeface="+mn-ea"/>
                <a:cs typeface="+mn-cs"/>
              </a:rPr>
              <a:t> of different skills, </a:t>
            </a:r>
            <a:r>
              <a:rPr lang="nl-NL" sz="1200" kern="1200" dirty="0" err="1">
                <a:solidFill>
                  <a:schemeClr val="tx1"/>
                </a:solidFill>
                <a:effectLst/>
                <a:latin typeface="+mn-lt"/>
                <a:ea typeface="+mn-ea"/>
                <a:cs typeface="+mn-cs"/>
              </a:rPr>
              <a:t>whereby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following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thinking </a:t>
            </a:r>
            <a:r>
              <a:rPr lang="nl-NL" sz="1200" kern="1200" dirty="0" err="1">
                <a:solidFill>
                  <a:schemeClr val="tx1"/>
                </a:solidFill>
                <a:effectLst/>
                <a:latin typeface="+mn-lt"/>
                <a:ea typeface="+mn-ea"/>
                <a:cs typeface="+mn-cs"/>
              </a:rPr>
              <a:t>components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emerge</a:t>
            </a:r>
            <a:r>
              <a:rPr lang="nl-NL" sz="1200" kern="1200" dirty="0">
                <a:solidFill>
                  <a:schemeClr val="tx1"/>
                </a:solidFill>
                <a:effectLst/>
                <a:latin typeface="+mn-lt"/>
                <a:ea typeface="+mn-ea"/>
                <a:cs typeface="+mn-cs"/>
              </a:rPr>
              <a:t>: map </a:t>
            </a:r>
            <a:r>
              <a:rPr lang="nl-NL" sz="1200" kern="1200" dirty="0" err="1">
                <a:solidFill>
                  <a:schemeClr val="tx1"/>
                </a:solidFill>
                <a:effectLst/>
                <a:latin typeface="+mn-lt"/>
                <a:ea typeface="+mn-ea"/>
                <a:cs typeface="+mn-cs"/>
              </a:rPr>
              <a:t>visualization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overlay</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identification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classification</a:t>
            </a:r>
            <a:r>
              <a:rPr lang="nl-NL" sz="1200" kern="1200" dirty="0">
                <a:solidFill>
                  <a:schemeClr val="tx1"/>
                </a:solidFill>
                <a:effectLst/>
                <a:latin typeface="+mn-lt"/>
                <a:ea typeface="+mn-ea"/>
                <a:cs typeface="+mn-cs"/>
              </a:rPr>
              <a:t> of map </a:t>
            </a:r>
            <a:r>
              <a:rPr lang="nl-NL" sz="1200" kern="1200" dirty="0" err="1">
                <a:solidFill>
                  <a:schemeClr val="tx1"/>
                </a:solidFill>
                <a:effectLst/>
                <a:latin typeface="+mn-lt"/>
                <a:ea typeface="+mn-ea"/>
                <a:cs typeface="+mn-cs"/>
              </a:rPr>
              <a:t>symbols</a:t>
            </a:r>
            <a:r>
              <a:rPr lang="nl-NL" sz="1200" kern="1200" dirty="0">
                <a:solidFill>
                  <a:schemeClr val="tx1"/>
                </a:solidFill>
                <a:effectLst/>
                <a:latin typeface="+mn-lt"/>
                <a:ea typeface="+mn-ea"/>
                <a:cs typeface="+mn-cs"/>
              </a:rPr>
              <a:t> (point, line, area), </a:t>
            </a:r>
            <a:r>
              <a:rPr lang="nl-NL" sz="1200" kern="1200" dirty="0" err="1">
                <a:solidFill>
                  <a:schemeClr val="tx1"/>
                </a:solidFill>
                <a:effectLst/>
                <a:latin typeface="+mn-lt"/>
                <a:ea typeface="+mn-ea"/>
                <a:cs typeface="+mn-cs"/>
              </a:rPr>
              <a:t>use</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Boolean</a:t>
            </a:r>
            <a:r>
              <a:rPr lang="nl-NL" sz="1200" kern="1200" dirty="0">
                <a:solidFill>
                  <a:schemeClr val="tx1"/>
                </a:solidFill>
                <a:effectLst/>
                <a:latin typeface="+mn-lt"/>
                <a:ea typeface="+mn-ea"/>
                <a:cs typeface="+mn-cs"/>
              </a:rPr>
              <a:t> operations, map </a:t>
            </a:r>
            <a:r>
              <a:rPr lang="nl-NL" sz="1200" kern="1200" dirty="0" err="1">
                <a:solidFill>
                  <a:schemeClr val="tx1"/>
                </a:solidFill>
                <a:effectLst/>
                <a:latin typeface="+mn-lt"/>
                <a:ea typeface="+mn-ea"/>
                <a:cs typeface="+mn-cs"/>
              </a:rPr>
              <a:t>navigation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recognition</a:t>
            </a:r>
            <a:r>
              <a:rPr lang="nl-NL" sz="1200" kern="1200" dirty="0">
                <a:solidFill>
                  <a:schemeClr val="tx1"/>
                </a:solidFill>
                <a:effectLst/>
                <a:latin typeface="+mn-lt"/>
                <a:ea typeface="+mn-ea"/>
                <a:cs typeface="+mn-cs"/>
              </a:rPr>
              <a:t> of </a:t>
            </a:r>
            <a:r>
              <a:rPr lang="nl-NL" sz="1200" kern="1200" dirty="0" err="1">
                <a:solidFill>
                  <a:schemeClr val="tx1"/>
                </a:solidFill>
                <a:effectLst/>
                <a:latin typeface="+mn-lt"/>
                <a:ea typeface="+mn-ea"/>
                <a:cs typeface="+mn-cs"/>
              </a:rPr>
              <a:t>spatial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correlation</a:t>
            </a:r>
            <a:r>
              <a:rPr lang="nl-NL" dirty="0">
                <a:effectLst/>
              </a:rPr>
              <a:t>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15</a:t>
            </a:fld>
            <a:endParaRPr lang="nl-NL"/>
          </a:p>
        </p:txBody>
      </p:sp>
    </p:spTree>
    <p:extLst>
      <p:ext uri="{BB962C8B-B14F-4D97-AF65-F5344CB8AC3E}">
        <p14:creationId xmlns:p14="http://schemas.microsoft.com/office/powerpoint/2010/main" val="329993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indent="0">
              <a:buNone/>
            </a:pPr>
            <a:r>
              <a:rPr lang="nl-NL" sz="1200" dirty="0" err="1"/>
              <a:t>enables</a:t>
            </a:r>
            <a:r>
              <a:rPr lang="nl-NL" sz="1200" dirty="0"/>
              <a:t> </a:t>
            </a:r>
            <a:r>
              <a:rPr lang="nl-NL" sz="1200" dirty="0" err="1"/>
              <a:t>knowing</a:t>
            </a:r>
            <a:r>
              <a:rPr lang="nl-NL" sz="1200" dirty="0"/>
              <a:t> </a:t>
            </a:r>
            <a:r>
              <a:rPr lang="nl-NL" sz="1200" dirty="0" err="1"/>
              <a:t>about</a:t>
            </a:r>
            <a:endParaRPr lang="nl-NL" sz="1200" dirty="0"/>
          </a:p>
          <a:p>
            <a:r>
              <a:rPr lang="nl-NL" sz="1200" i="1" dirty="0"/>
              <a:t>- Space</a:t>
            </a:r>
            <a:r>
              <a:rPr lang="nl-NL" sz="1200" dirty="0"/>
              <a:t> – e.g. different </a:t>
            </a:r>
            <a:r>
              <a:rPr lang="nl-NL" sz="1200" dirty="0" err="1"/>
              <a:t>ways</a:t>
            </a:r>
            <a:r>
              <a:rPr lang="nl-NL" sz="1200" dirty="0"/>
              <a:t> of </a:t>
            </a:r>
            <a:r>
              <a:rPr lang="nl-NL" sz="1200" dirty="0" err="1"/>
              <a:t>calculating</a:t>
            </a:r>
            <a:r>
              <a:rPr lang="nl-NL" sz="1200" dirty="0"/>
              <a:t> </a:t>
            </a:r>
            <a:r>
              <a:rPr lang="nl-NL" sz="1200" dirty="0" err="1"/>
              <a:t>distance</a:t>
            </a:r>
            <a:r>
              <a:rPr lang="nl-NL" sz="1200" dirty="0"/>
              <a:t>, </a:t>
            </a:r>
            <a:r>
              <a:rPr lang="nl-NL" sz="1200" dirty="0" err="1"/>
              <a:t>coordinate</a:t>
            </a:r>
            <a:r>
              <a:rPr lang="nl-NL" sz="1200" dirty="0"/>
              <a:t>  system </a:t>
            </a:r>
          </a:p>
          <a:p>
            <a:r>
              <a:rPr lang="nl-NL" sz="1200" i="1" dirty="0"/>
              <a:t>- </a:t>
            </a:r>
            <a:r>
              <a:rPr lang="nl-NL" sz="1200" i="1" dirty="0" err="1"/>
              <a:t>Representation</a:t>
            </a:r>
            <a:r>
              <a:rPr lang="nl-NL" sz="1200" dirty="0"/>
              <a:t> – e.g. effect of </a:t>
            </a:r>
            <a:r>
              <a:rPr lang="nl-NL" sz="1200" dirty="0" err="1"/>
              <a:t>projections</a:t>
            </a:r>
            <a:r>
              <a:rPr lang="nl-NL" sz="1200" dirty="0"/>
              <a:t>, </a:t>
            </a:r>
            <a:r>
              <a:rPr lang="nl-NL" sz="1200" dirty="0" err="1"/>
              <a:t>principles</a:t>
            </a:r>
            <a:r>
              <a:rPr lang="nl-NL" sz="1200" dirty="0"/>
              <a:t> of </a:t>
            </a:r>
            <a:r>
              <a:rPr lang="nl-NL" sz="1200" dirty="0" err="1"/>
              <a:t>graphic</a:t>
            </a:r>
            <a:r>
              <a:rPr lang="nl-NL" sz="1200" dirty="0"/>
              <a:t> design (</a:t>
            </a:r>
            <a:r>
              <a:rPr lang="nl-NL" sz="1200" dirty="0" err="1"/>
              <a:t>semiology</a:t>
            </a:r>
            <a:r>
              <a:rPr lang="nl-NL" sz="1200" dirty="0"/>
              <a:t>)</a:t>
            </a:r>
          </a:p>
          <a:p>
            <a:r>
              <a:rPr lang="nl-NL" sz="1200" i="1" dirty="0"/>
              <a:t>- </a:t>
            </a:r>
            <a:r>
              <a:rPr lang="nl-NL" sz="1200" i="1" dirty="0" err="1"/>
              <a:t>Reasoning</a:t>
            </a:r>
            <a:r>
              <a:rPr lang="nl-NL" sz="1200" dirty="0"/>
              <a:t> – e.g. different </a:t>
            </a:r>
            <a:r>
              <a:rPr lang="nl-NL" sz="1200" dirty="0" err="1"/>
              <a:t>ways</a:t>
            </a:r>
            <a:r>
              <a:rPr lang="nl-NL" sz="1200" dirty="0"/>
              <a:t> of thinking </a:t>
            </a:r>
            <a:r>
              <a:rPr lang="nl-NL" sz="1200" dirty="0" err="1"/>
              <a:t>about</a:t>
            </a:r>
            <a:r>
              <a:rPr lang="nl-NL" sz="1200" dirty="0"/>
              <a:t> </a:t>
            </a:r>
            <a:r>
              <a:rPr lang="nl-NL" sz="1200" dirty="0" err="1"/>
              <a:t>shortest</a:t>
            </a:r>
            <a:r>
              <a:rPr lang="nl-NL" sz="1200" dirty="0"/>
              <a:t> </a:t>
            </a:r>
            <a:r>
              <a:rPr lang="nl-NL" sz="1200" dirty="0" err="1"/>
              <a:t>distances</a:t>
            </a:r>
            <a:r>
              <a:rPr lang="nl-NL" sz="1200" dirty="0"/>
              <a:t>, </a:t>
            </a:r>
            <a:r>
              <a:rPr lang="nl-NL" sz="1200" dirty="0" err="1"/>
              <a:t>estimate</a:t>
            </a:r>
            <a:r>
              <a:rPr lang="nl-NL" sz="1200" dirty="0"/>
              <a:t> </a:t>
            </a:r>
            <a:r>
              <a:rPr lang="nl-NL" sz="1200" dirty="0" err="1"/>
              <a:t>the</a:t>
            </a:r>
            <a:r>
              <a:rPr lang="nl-NL" sz="1200" dirty="0"/>
              <a:t> </a:t>
            </a:r>
            <a:r>
              <a:rPr lang="nl-NL" sz="1200" dirty="0" err="1"/>
              <a:t>slope</a:t>
            </a:r>
            <a:r>
              <a:rPr lang="nl-NL" sz="1200" dirty="0"/>
              <a:t> of a </a:t>
            </a:r>
            <a:r>
              <a:rPr lang="nl-NL" sz="1200" dirty="0" err="1"/>
              <a:t>hill</a:t>
            </a:r>
            <a:r>
              <a:rPr lang="nl-NL" sz="1200" dirty="0"/>
              <a:t> </a:t>
            </a:r>
            <a:r>
              <a:rPr lang="nl-NL" sz="1200" dirty="0" err="1"/>
              <a:t>fom</a:t>
            </a:r>
            <a:r>
              <a:rPr lang="nl-NL" sz="1200" dirty="0"/>
              <a:t> a map of contour </a:t>
            </a:r>
            <a:r>
              <a:rPr lang="nl-NL" sz="1200" dirty="0" err="1"/>
              <a:t>lines</a:t>
            </a:r>
            <a:endParaRPr lang="nl-NL" sz="1200" dirty="0"/>
          </a:p>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16</a:t>
            </a:fld>
            <a:endParaRPr lang="nl-NL"/>
          </a:p>
        </p:txBody>
      </p:sp>
    </p:spTree>
    <p:extLst>
      <p:ext uri="{BB962C8B-B14F-4D97-AF65-F5344CB8AC3E}">
        <p14:creationId xmlns:p14="http://schemas.microsoft.com/office/powerpoint/2010/main" val="38579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17</a:t>
            </a:fld>
            <a:endParaRPr lang="nl-NL"/>
          </a:p>
        </p:txBody>
      </p:sp>
    </p:spTree>
    <p:extLst>
      <p:ext uri="{BB962C8B-B14F-4D97-AF65-F5344CB8AC3E}">
        <p14:creationId xmlns:p14="http://schemas.microsoft.com/office/powerpoint/2010/main" val="398841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18</a:t>
            </a:fld>
            <a:endParaRPr lang="nl-NL"/>
          </a:p>
        </p:txBody>
      </p:sp>
    </p:spTree>
    <p:extLst>
      <p:ext uri="{BB962C8B-B14F-4D97-AF65-F5344CB8AC3E}">
        <p14:creationId xmlns:p14="http://schemas.microsoft.com/office/powerpoint/2010/main" val="272099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TPCK: </a:t>
            </a:r>
            <a:r>
              <a:rPr lang="en-GB" sz="1200" kern="1200" dirty="0">
                <a:solidFill>
                  <a:schemeClr val="tx1"/>
                </a:solidFill>
                <a:effectLst/>
                <a:latin typeface="+mn-lt"/>
                <a:ea typeface="+mn-ea"/>
                <a:cs typeface="+mn-cs"/>
              </a:rPr>
              <a:t>the knowledge a teacher should have about how to use technology in instruction in such a way that students develop knowledge and skills in a certain domain’. </a:t>
            </a:r>
            <a:endParaRPr lang="nl-NL" dirty="0"/>
          </a:p>
        </p:txBody>
      </p:sp>
      <p:sp>
        <p:nvSpPr>
          <p:cNvPr id="4" name="Tijdelijke aanduiding voor dianummer 3"/>
          <p:cNvSpPr>
            <a:spLocks noGrp="1"/>
          </p:cNvSpPr>
          <p:nvPr>
            <p:ph type="sldNum" sz="quarter" idx="10"/>
          </p:nvPr>
        </p:nvSpPr>
        <p:spPr/>
        <p:txBody>
          <a:bodyPr/>
          <a:lstStyle/>
          <a:p>
            <a:fld id="{74135E04-A5AA-C749-BFD3-C7789901E631}" type="slidenum">
              <a:rPr lang="nl-NL" smtClean="0"/>
              <a:t>19</a:t>
            </a:fld>
            <a:endParaRPr lang="nl-NL"/>
          </a:p>
        </p:txBody>
      </p:sp>
    </p:spTree>
    <p:extLst>
      <p:ext uri="{BB962C8B-B14F-4D97-AF65-F5344CB8AC3E}">
        <p14:creationId xmlns:p14="http://schemas.microsoft.com/office/powerpoint/2010/main" val="289418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3687E-4DF3-6442-8973-47F386CB0F1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A1F6244-1EF7-3042-AB3B-3BDEB70CDC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0EC39AC-C7C0-FA47-9052-1226CA0D0845}"/>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2802BC40-0CFA-CE4A-864C-48DE66DFBD8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5096DF1-4574-564E-9316-63105E93D9C1}"/>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58750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90967-D447-B14F-9DD1-E5BCDEFE052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86F22BF-5EFC-294E-B3C7-BC96C828AB41}"/>
              </a:ext>
            </a:extLst>
          </p:cNvPr>
          <p:cNvSpPr>
            <a:spLocks noGrp="1"/>
          </p:cNvSpPr>
          <p:nvPr>
            <p:ph type="body" orient="vert" idx="1"/>
          </p:nvPr>
        </p:nvSpPr>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B716A6A6-D690-EF48-BC4B-5F09504390FD}"/>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F17E5FA4-37A2-DB43-A5DE-6D218CAB1A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4EA9E5E-6315-6346-AFFE-1B5DDD952337}"/>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107889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82F10E-A9B7-604E-9036-808F36F86C1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EA99CE5-C52E-8847-80A1-764E949AD234}"/>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21F4B204-10C7-6540-A7D0-884C8760C2DD}"/>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CB870930-B2A8-1A48-A876-A0F4B6C77F6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56FDF88-A704-4347-91A4-B3980B85789D}"/>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713465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D7B79-DD80-2549-824B-AF715656F8B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2793DB1-2878-804D-B8B5-A48B54361CC6}"/>
              </a:ext>
            </a:extLst>
          </p:cNvPr>
          <p:cNvSpPr>
            <a:spLocks noGrp="1"/>
          </p:cNvSpPr>
          <p:nvPr>
            <p:ph idx="1"/>
          </p:nvPr>
        </p:nvSpPr>
        <p:spPr/>
        <p:txBody>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395BB460-329E-234D-83D1-9EBCD8C4C945}"/>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01DEA113-5A49-9146-8B6C-BBA9A0C891E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89A1465-893D-1541-9DD6-23F1D5F93C1C}"/>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29706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92411-EA45-FE41-8F1A-F14579A3347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B1B76F9-05BB-0D44-8C5F-583D7DB4E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6947CD3B-F03A-0149-8C0E-606D1FF26BD1}"/>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A20D7914-BE81-4840-AD6B-6C9AAA2E8C7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77AD118-E8B2-034A-B582-3E34BB1FC933}"/>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65703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6E594-B02B-3D46-BF9B-9B04BD05BCD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292DF81-E9EA-424C-9BD0-B258CBD909A1}"/>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41A3EC88-22A6-8248-8F03-A33EBD094B90}"/>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0A917FEF-80C0-7347-92E4-87EFA0CB1865}"/>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6" name="Tijdelijke aanduiding voor voettekst 5">
            <a:extLst>
              <a:ext uri="{FF2B5EF4-FFF2-40B4-BE49-F238E27FC236}">
                <a16:creationId xmlns:a16="http://schemas.microsoft.com/office/drawing/2014/main" id="{801EF6BB-0128-5842-8BF3-50618C6BD12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9A2C30D-B5A7-3941-BA82-7BB6385B14E0}"/>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124833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8824B-0D45-5F46-B429-9569A2E1CBF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F698D18-BD27-6041-94A3-45475BE0E1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4" name="Tijdelijke aanduiding voor inhoud 3">
            <a:extLst>
              <a:ext uri="{FF2B5EF4-FFF2-40B4-BE49-F238E27FC236}">
                <a16:creationId xmlns:a16="http://schemas.microsoft.com/office/drawing/2014/main" id="{740F8C32-AE63-0A4B-8DC1-84904536B343}"/>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endParaRPr lang="nl-BE"/>
          </a:p>
        </p:txBody>
      </p:sp>
      <p:sp>
        <p:nvSpPr>
          <p:cNvPr id="5" name="Tijdelijke aanduiding voor tekst 4">
            <a:extLst>
              <a:ext uri="{FF2B5EF4-FFF2-40B4-BE49-F238E27FC236}">
                <a16:creationId xmlns:a16="http://schemas.microsoft.com/office/drawing/2014/main" id="{88C1B7FA-4091-E04F-A9B8-6FE600E49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endParaRPr lang="nl-BE"/>
          </a:p>
        </p:txBody>
      </p:sp>
      <p:sp>
        <p:nvSpPr>
          <p:cNvPr id="6" name="Tijdelijke aanduiding voor inhoud 5">
            <a:extLst>
              <a:ext uri="{FF2B5EF4-FFF2-40B4-BE49-F238E27FC236}">
                <a16:creationId xmlns:a16="http://schemas.microsoft.com/office/drawing/2014/main" id="{0FF4E8C3-4849-6745-88D6-96FD5200CE15}"/>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endParaRPr lang="nl-BE"/>
          </a:p>
        </p:txBody>
      </p:sp>
      <p:sp>
        <p:nvSpPr>
          <p:cNvPr id="7" name="Tijdelijke aanduiding voor datum 6">
            <a:extLst>
              <a:ext uri="{FF2B5EF4-FFF2-40B4-BE49-F238E27FC236}">
                <a16:creationId xmlns:a16="http://schemas.microsoft.com/office/drawing/2014/main" id="{3CCDDC45-589C-604A-8AFF-55557A6CD33C}"/>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8" name="Tijdelijke aanduiding voor voettekst 7">
            <a:extLst>
              <a:ext uri="{FF2B5EF4-FFF2-40B4-BE49-F238E27FC236}">
                <a16:creationId xmlns:a16="http://schemas.microsoft.com/office/drawing/2014/main" id="{8CAFBC21-903E-4441-A54A-3EC74609734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672BF5D2-FC03-2841-A0B0-6C5B10CF490F}"/>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277963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9ECA8-CB88-4944-A1B0-FD7D65A503B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71729B7-845E-D34A-81AB-BCD16685D296}"/>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4" name="Tijdelijke aanduiding voor voettekst 3">
            <a:extLst>
              <a:ext uri="{FF2B5EF4-FFF2-40B4-BE49-F238E27FC236}">
                <a16:creationId xmlns:a16="http://schemas.microsoft.com/office/drawing/2014/main" id="{3DFB6C4C-0005-5749-837D-F936C673504F}"/>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F07215E-0974-3645-B060-DBD9B5500993}"/>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76059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8DA6A66-5855-CD48-9078-9C17EE4EE37A}"/>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3" name="Tijdelijke aanduiding voor voettekst 2">
            <a:extLst>
              <a:ext uri="{FF2B5EF4-FFF2-40B4-BE49-F238E27FC236}">
                <a16:creationId xmlns:a16="http://schemas.microsoft.com/office/drawing/2014/main" id="{8E831CC6-52D3-4549-BC6D-2FFD8F9CAE2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13CB99B-0284-2144-8502-6BCD3FDC0534}"/>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403546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F8A11A-4604-4343-833F-39255A8F593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E9B8127-332E-0C48-B8AD-42DDAFD8D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endParaRPr lang="nl-BE"/>
          </a:p>
        </p:txBody>
      </p:sp>
      <p:sp>
        <p:nvSpPr>
          <p:cNvPr id="4" name="Tijdelijke aanduiding voor tekst 3">
            <a:extLst>
              <a:ext uri="{FF2B5EF4-FFF2-40B4-BE49-F238E27FC236}">
                <a16:creationId xmlns:a16="http://schemas.microsoft.com/office/drawing/2014/main" id="{A75A721B-6F68-4C42-933A-D48236BD22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C662F24A-AF91-CD45-97FE-C4B6E0A063BF}"/>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6" name="Tijdelijke aanduiding voor voettekst 5">
            <a:extLst>
              <a:ext uri="{FF2B5EF4-FFF2-40B4-BE49-F238E27FC236}">
                <a16:creationId xmlns:a16="http://schemas.microsoft.com/office/drawing/2014/main" id="{AC59A6AB-FF79-E344-BEE5-6D389DD7ED4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3B03F81-EC87-0C46-960C-16E8F5D82E0B}"/>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104291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EA0C0C-3645-1A46-8EA0-971B1E9DD9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D522612A-A315-6842-B8DD-72CA0D290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B521DD7-94DD-444B-9B3D-A31AA53CF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nl-BE"/>
          </a:p>
        </p:txBody>
      </p:sp>
      <p:sp>
        <p:nvSpPr>
          <p:cNvPr id="5" name="Tijdelijke aanduiding voor datum 4">
            <a:extLst>
              <a:ext uri="{FF2B5EF4-FFF2-40B4-BE49-F238E27FC236}">
                <a16:creationId xmlns:a16="http://schemas.microsoft.com/office/drawing/2014/main" id="{49FEE0E2-3D4F-6E44-9C9B-1106C170A006}"/>
              </a:ext>
            </a:extLst>
          </p:cNvPr>
          <p:cNvSpPr>
            <a:spLocks noGrp="1"/>
          </p:cNvSpPr>
          <p:nvPr>
            <p:ph type="dt" sz="half" idx="10"/>
          </p:nvPr>
        </p:nvSpPr>
        <p:spPr/>
        <p:txBody>
          <a:bodyPr/>
          <a:lstStyle/>
          <a:p>
            <a:fld id="{677B4BDA-088D-6642-8EDB-DD0D676FD538}" type="datetimeFigureOut">
              <a:rPr lang="nl-BE" smtClean="0"/>
              <a:t>9/11/18</a:t>
            </a:fld>
            <a:endParaRPr lang="nl-BE"/>
          </a:p>
        </p:txBody>
      </p:sp>
      <p:sp>
        <p:nvSpPr>
          <p:cNvPr id="6" name="Tijdelijke aanduiding voor voettekst 5">
            <a:extLst>
              <a:ext uri="{FF2B5EF4-FFF2-40B4-BE49-F238E27FC236}">
                <a16:creationId xmlns:a16="http://schemas.microsoft.com/office/drawing/2014/main" id="{697C0142-4C80-BB49-A757-4BA820208F6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F745DC-BB62-1E4F-BD04-F60C19C34E87}"/>
              </a:ext>
            </a:extLst>
          </p:cNvPr>
          <p:cNvSpPr>
            <a:spLocks noGrp="1"/>
          </p:cNvSpPr>
          <p:nvPr>
            <p:ph type="sldNum" sz="quarter" idx="12"/>
          </p:nvPr>
        </p:nvSpPr>
        <p:spPr/>
        <p:txBody>
          <a:bodyPr/>
          <a:lstStyle/>
          <a:p>
            <a:fld id="{F72A347F-CC18-7C49-828D-076C3E00D7C1}" type="slidenum">
              <a:rPr lang="nl-BE" smtClean="0"/>
              <a:t>‹nr.›</a:t>
            </a:fld>
            <a:endParaRPr lang="nl-BE"/>
          </a:p>
        </p:txBody>
      </p:sp>
    </p:spTree>
    <p:extLst>
      <p:ext uri="{BB962C8B-B14F-4D97-AF65-F5344CB8AC3E}">
        <p14:creationId xmlns:p14="http://schemas.microsoft.com/office/powerpoint/2010/main" val="84729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612BDC-9F31-F342-B9F2-021FF6EECC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55EDB2D-9667-064C-9B62-145C546A05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E0391045-F7C4-1143-BD0F-748E107C6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B4BDA-088D-6642-8EDB-DD0D676FD538}" type="datetimeFigureOut">
              <a:rPr lang="nl-BE" smtClean="0"/>
              <a:t>9/11/18</a:t>
            </a:fld>
            <a:endParaRPr lang="nl-BE"/>
          </a:p>
        </p:txBody>
      </p:sp>
      <p:sp>
        <p:nvSpPr>
          <p:cNvPr id="5" name="Tijdelijke aanduiding voor voettekst 4">
            <a:extLst>
              <a:ext uri="{FF2B5EF4-FFF2-40B4-BE49-F238E27FC236}">
                <a16:creationId xmlns:a16="http://schemas.microsoft.com/office/drawing/2014/main" id="{163628FC-2E8C-DE49-A1AD-C15A8D6F4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B3F90D9E-6083-F240-B099-1D3F57F8B6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A347F-CC18-7C49-828D-076C3E00D7C1}" type="slidenum">
              <a:rPr lang="nl-BE" smtClean="0"/>
              <a:t>‹nr.›</a:t>
            </a:fld>
            <a:endParaRPr lang="nl-BE"/>
          </a:p>
        </p:txBody>
      </p:sp>
    </p:spTree>
    <p:extLst>
      <p:ext uri="{BB962C8B-B14F-4D97-AF65-F5344CB8AC3E}">
        <p14:creationId xmlns:p14="http://schemas.microsoft.com/office/powerpoint/2010/main" val="1838685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i-use.eu/" TargetMode="External"/><Relationship Id="rId7" Type="http://schemas.openxmlformats.org/officeDocument/2006/relationships/image" Target="../media/image4.jpg"/><Relationship Id="rId2" Type="http://schemas.openxmlformats.org/officeDocument/2006/relationships/hyperlink" Target="http://www.iguess.eu/" TargetMode="External"/><Relationship Id="rId1" Type="http://schemas.openxmlformats.org/officeDocument/2006/relationships/slideLayout" Target="../slideLayouts/slideLayout2.xml"/><Relationship Id="rId6" Type="http://schemas.openxmlformats.org/officeDocument/2006/relationships/hyperlink" Target="http://www.paikkaoppi.fi/" TargetMode="External"/><Relationship Id="rId5" Type="http://schemas.openxmlformats.org/officeDocument/2006/relationships/hyperlink" Target="http://www.edugis.pl/" TargetMode="External"/><Relationship Id="rId10" Type="http://schemas.openxmlformats.org/officeDocument/2006/relationships/image" Target="../media/image7.png"/><Relationship Id="rId4" Type="http://schemas.openxmlformats.org/officeDocument/2006/relationships/hyperlink" Target="http://www.edugis.nl/" TargetMode="Externa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gilearner.eu/"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mailto:luc.zwartjes@ugent.be" TargetMode="External"/><Relationship Id="rId4" Type="http://schemas.openxmlformats.org/officeDocument/2006/relationships/hyperlink" Target="http://www.gi-learner.eu/"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www.gilearner.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publications.europa.eu/en/publication-detail/-/publication/5719a044-b659-46de-b58b-606bc5b084c1/language-en/format-PDF/source-71624064"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818522" y="2538430"/>
            <a:ext cx="8577965" cy="1818177"/>
          </a:xfrm>
        </p:spPr>
        <p:txBody>
          <a:bodyPr>
            <a:normAutofit fontScale="90000"/>
          </a:bodyPr>
          <a:lstStyle/>
          <a:p>
            <a:r>
              <a:rPr lang="en-GB" sz="4000" dirty="0" err="1"/>
              <a:t>Een</a:t>
            </a:r>
            <a:r>
              <a:rPr lang="en-GB" sz="4000" dirty="0"/>
              <a:t> project om </a:t>
            </a:r>
            <a:r>
              <a:rPr lang="en-GB" sz="4000" dirty="0" err="1"/>
              <a:t>georuimtelijk</a:t>
            </a:r>
            <a:r>
              <a:rPr lang="en-GB" sz="4000" dirty="0"/>
              <a:t> </a:t>
            </a:r>
            <a:r>
              <a:rPr lang="en-GB" sz="4000" dirty="0" err="1"/>
              <a:t>denken</a:t>
            </a:r>
            <a:r>
              <a:rPr lang="en-GB" sz="4000" dirty="0"/>
              <a:t> </a:t>
            </a:r>
            <a:r>
              <a:rPr lang="en-GB" sz="4000" dirty="0" err="1"/>
              <a:t>te</a:t>
            </a:r>
            <a:r>
              <a:rPr lang="en-GB" sz="4000" dirty="0"/>
              <a:t> </a:t>
            </a:r>
            <a:r>
              <a:rPr lang="en-GB" sz="4000" dirty="0" err="1"/>
              <a:t>ontwikkelen</a:t>
            </a:r>
            <a:r>
              <a:rPr lang="en-GB" sz="4000" dirty="0"/>
              <a:t> in het curriculum</a:t>
            </a:r>
            <a:br>
              <a:rPr lang="en-GB" sz="4000" dirty="0"/>
            </a:br>
            <a:br>
              <a:rPr lang="en-GB" sz="4000" dirty="0"/>
            </a:br>
            <a:endParaRPr lang="nl-NL" sz="3600" dirty="0"/>
          </a:p>
        </p:txBody>
      </p:sp>
      <p:sp>
        <p:nvSpPr>
          <p:cNvPr id="5" name="Rectangle 4"/>
          <p:cNvSpPr/>
          <p:nvPr/>
        </p:nvSpPr>
        <p:spPr>
          <a:xfrm>
            <a:off x="3919561" y="11244"/>
            <a:ext cx="4637065" cy="1323439"/>
          </a:xfrm>
          <a:prstGeom prst="rect">
            <a:avLst/>
          </a:prstGeom>
        </p:spPr>
        <p:txBody>
          <a:bodyPr wrap="square">
            <a:spAutoFit/>
          </a:bodyPr>
          <a:lstStyle/>
          <a:p>
            <a:pPr algn="ctr"/>
            <a:r>
              <a:rPr lang="en-GB" sz="8000" b="1" dirty="0">
                <a:solidFill>
                  <a:prstClr val="black"/>
                </a:solidFill>
                <a:latin typeface="Calibri Light"/>
                <a:ea typeface="+mj-ea"/>
                <a:cs typeface="+mj-cs"/>
              </a:rPr>
              <a:t>GI-Learner </a:t>
            </a:r>
            <a:endParaRPr lang="en-US" sz="2800" dirty="0"/>
          </a:p>
        </p:txBody>
      </p:sp>
      <p:pic>
        <p:nvPicPr>
          <p:cNvPr id="3" name="Afbeelding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6507" y="6371765"/>
            <a:ext cx="3138985" cy="486235"/>
          </a:xfrm>
          <a:prstGeom prst="rect">
            <a:avLst/>
          </a:prstGeom>
        </p:spPr>
      </p:pic>
      <p:pic>
        <p:nvPicPr>
          <p:cNvPr id="7" name="Afbeelding 6">
            <a:extLst>
              <a:ext uri="{FF2B5EF4-FFF2-40B4-BE49-F238E27FC236}">
                <a16:creationId xmlns:a16="http://schemas.microsoft.com/office/drawing/2014/main" id="{6B6C9E5A-2136-5540-8D7C-E78489C65050}"/>
              </a:ext>
            </a:extLst>
          </p:cNvPr>
          <p:cNvPicPr/>
          <p:nvPr/>
        </p:nvPicPr>
        <p:blipFill>
          <a:blip r:embed="rId4" cstate="print">
            <a:extLst>
              <a:ext uri="{28A0092B-C50C-407E-A947-70E740481C1C}">
                <a14:useLocalDpi xmlns:a14="http://schemas.microsoft.com/office/drawing/2010/main"/>
              </a:ext>
            </a:extLst>
          </a:blip>
          <a:stretch>
            <a:fillRect/>
          </a:stretch>
        </p:blipFill>
        <p:spPr>
          <a:xfrm>
            <a:off x="1524000" y="3480180"/>
            <a:ext cx="9144000" cy="2321161"/>
          </a:xfrm>
          <a:prstGeom prst="rect">
            <a:avLst/>
          </a:prstGeom>
        </p:spPr>
      </p:pic>
    </p:spTree>
    <p:extLst>
      <p:ext uri="{BB962C8B-B14F-4D97-AF65-F5344CB8AC3E}">
        <p14:creationId xmlns:p14="http://schemas.microsoft.com/office/powerpoint/2010/main" val="259638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4200" y="347662"/>
            <a:ext cx="10515600" cy="1325563"/>
          </a:xfrm>
        </p:spPr>
        <p:txBody>
          <a:bodyPr/>
          <a:lstStyle/>
          <a:p>
            <a:r>
              <a:rPr lang="nl-NL" dirty="0"/>
              <a:t>Doel			</a:t>
            </a:r>
          </a:p>
        </p:txBody>
      </p:sp>
      <p:sp>
        <p:nvSpPr>
          <p:cNvPr id="4" name="Tijdelijke aanduiding voor inhoud 3"/>
          <p:cNvSpPr>
            <a:spLocks noGrp="1"/>
          </p:cNvSpPr>
          <p:nvPr>
            <p:ph sz="half" idx="1"/>
          </p:nvPr>
        </p:nvSpPr>
        <p:spPr>
          <a:xfrm>
            <a:off x="2152650" y="1825625"/>
            <a:ext cx="9201150" cy="4351338"/>
          </a:xfrm>
        </p:spPr>
        <p:txBody>
          <a:bodyPr>
            <a:normAutofit/>
          </a:bodyPr>
          <a:lstStyle/>
          <a:p>
            <a:pPr marL="0" indent="0">
              <a:lnSpc>
                <a:spcPct val="100000"/>
              </a:lnSpc>
              <a:spcBef>
                <a:spcPts val="0"/>
              </a:spcBef>
              <a:buNone/>
            </a:pPr>
            <a:r>
              <a:rPr lang="en-US" sz="2400" dirty="0" err="1"/>
              <a:t>leerkrachten</a:t>
            </a:r>
            <a:r>
              <a:rPr lang="en-US" sz="2400" dirty="0"/>
              <a:t> </a:t>
            </a:r>
            <a:r>
              <a:rPr lang="en-US" sz="2400" dirty="0" err="1"/>
              <a:t>helpen</a:t>
            </a:r>
            <a:r>
              <a:rPr lang="en-US" sz="2400" dirty="0"/>
              <a:t> </a:t>
            </a:r>
            <a:r>
              <a:rPr lang="en-US" sz="2400" dirty="0" err="1"/>
              <a:t>bij</a:t>
            </a:r>
            <a:r>
              <a:rPr lang="en-US" sz="2400" dirty="0"/>
              <a:t> het </a:t>
            </a:r>
            <a:r>
              <a:rPr lang="en-US" sz="2400" dirty="0" err="1"/>
              <a:t>implementeren</a:t>
            </a:r>
            <a:r>
              <a:rPr lang="en-US" sz="2400" dirty="0"/>
              <a:t> van </a:t>
            </a:r>
            <a:r>
              <a:rPr lang="en-US" sz="2400" dirty="0" err="1"/>
              <a:t>leerlijnen</a:t>
            </a:r>
            <a:r>
              <a:rPr lang="en-US" sz="2400" dirty="0"/>
              <a:t> </a:t>
            </a:r>
            <a:r>
              <a:rPr lang="en-US" sz="2400" dirty="0" err="1"/>
              <a:t>voor</a:t>
            </a:r>
            <a:r>
              <a:rPr lang="en-US" sz="2400" dirty="0"/>
              <a:t> </a:t>
            </a:r>
            <a:r>
              <a:rPr lang="en-US" sz="2400" dirty="0" err="1"/>
              <a:t>ruimtelijk</a:t>
            </a:r>
            <a:r>
              <a:rPr lang="en-US" sz="2400" dirty="0"/>
              <a:t> </a:t>
            </a:r>
            <a:r>
              <a:rPr lang="en-US" sz="2400" dirty="0" err="1"/>
              <a:t>denken</a:t>
            </a:r>
            <a:r>
              <a:rPr lang="en-US" sz="2400" dirty="0"/>
              <a:t> in </a:t>
            </a:r>
            <a:r>
              <a:rPr lang="en-US" sz="2400" dirty="0" err="1"/>
              <a:t>middelbare</a:t>
            </a:r>
            <a:r>
              <a:rPr lang="en-US" sz="2400" dirty="0"/>
              <a:t> </a:t>
            </a:r>
            <a:r>
              <a:rPr lang="en-US" sz="2400" dirty="0" err="1"/>
              <a:t>scholen</a:t>
            </a:r>
            <a:r>
              <a:rPr lang="en-US" sz="2400" dirty="0"/>
              <a:t>, met </a:t>
            </a:r>
            <a:r>
              <a:rPr lang="en-US" sz="2400" dirty="0" err="1"/>
              <a:t>behulp</a:t>
            </a:r>
            <a:r>
              <a:rPr lang="en-US" sz="2400" dirty="0"/>
              <a:t> van </a:t>
            </a:r>
            <a:r>
              <a:rPr lang="en-US" sz="2400" dirty="0" err="1"/>
              <a:t>GIScience</a:t>
            </a:r>
            <a:r>
              <a:rPr lang="en-US" sz="2400" dirty="0"/>
              <a:t>.</a:t>
            </a:r>
            <a:endParaRPr lang="nl-NL" sz="2400" dirty="0"/>
          </a:p>
        </p:txBody>
      </p:sp>
      <p:pic>
        <p:nvPicPr>
          <p:cNvPr id="6" name="Afbeelding 5"/>
          <p:cNvPicPr>
            <a:picLocks noChangeAspect="1"/>
          </p:cNvPicPr>
          <p:nvPr/>
        </p:nvPicPr>
        <p:blipFill>
          <a:blip r:embed="rId2"/>
          <a:stretch>
            <a:fillRect/>
          </a:stretch>
        </p:blipFill>
        <p:spPr>
          <a:xfrm>
            <a:off x="3286236" y="3086101"/>
            <a:ext cx="5133865" cy="3090863"/>
          </a:xfrm>
          <a:prstGeom prst="rect">
            <a:avLst/>
          </a:prstGeom>
        </p:spPr>
      </p:pic>
      <p:sp>
        <p:nvSpPr>
          <p:cNvPr id="7" name="Rechthoek 6"/>
          <p:cNvSpPr/>
          <p:nvPr/>
        </p:nvSpPr>
        <p:spPr>
          <a:xfrm>
            <a:off x="2638425" y="6119813"/>
            <a:ext cx="7181850" cy="253916"/>
          </a:xfrm>
          <a:prstGeom prst="rect">
            <a:avLst/>
          </a:prstGeom>
        </p:spPr>
        <p:txBody>
          <a:bodyPr wrap="square">
            <a:spAutoFit/>
          </a:bodyPr>
          <a:lstStyle/>
          <a:p>
            <a:pPr algn="ctr"/>
            <a:r>
              <a:rPr lang="nl-NL" sz="1050" dirty="0" err="1"/>
              <a:t>https</a:t>
            </a:r>
            <a:r>
              <a:rPr lang="nl-NL" sz="1050" dirty="0"/>
              <a:t>://</a:t>
            </a:r>
            <a:r>
              <a:rPr lang="nl-NL" sz="1050" dirty="0" err="1"/>
              <a:t>cnr.ncsu.edu</a:t>
            </a:r>
            <a:r>
              <a:rPr lang="nl-NL" sz="1050" dirty="0"/>
              <a:t>/</a:t>
            </a:r>
            <a:r>
              <a:rPr lang="nl-NL" sz="1050" dirty="0" err="1"/>
              <a:t>geospatial</a:t>
            </a:r>
            <a:r>
              <a:rPr lang="nl-NL" sz="1050" dirty="0"/>
              <a:t>/</a:t>
            </a:r>
            <a:r>
              <a:rPr lang="nl-NL" sz="1050" dirty="0" err="1"/>
              <a:t>wp</a:t>
            </a:r>
            <a:r>
              <a:rPr lang="nl-NL" sz="1050" dirty="0"/>
              <a:t>-content/</a:t>
            </a:r>
            <a:r>
              <a:rPr lang="nl-NL" sz="1050" dirty="0" err="1"/>
              <a:t>uploads</a:t>
            </a:r>
            <a:r>
              <a:rPr lang="nl-NL" sz="1050" dirty="0"/>
              <a:t>/sites/12/2015/08/</a:t>
            </a:r>
            <a:r>
              <a:rPr lang="nl-NL" sz="1050" dirty="0" err="1"/>
              <a:t>DukeTIPCollage.png</a:t>
            </a:r>
            <a:endParaRPr lang="nl-NL" sz="1050" dirty="0"/>
          </a:p>
        </p:txBody>
      </p:sp>
    </p:spTree>
    <p:extLst>
      <p:ext uri="{BB962C8B-B14F-4D97-AF65-F5344CB8AC3E}">
        <p14:creationId xmlns:p14="http://schemas.microsoft.com/office/powerpoint/2010/main" val="270211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9600" y="288925"/>
            <a:ext cx="105156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489950" cy="4351338"/>
          </a:xfrm>
        </p:spPr>
        <p:txBody>
          <a:bodyPr>
            <a:noAutofit/>
          </a:bodyPr>
          <a:lstStyle/>
          <a:p>
            <a:pPr marL="457200" indent="-457200">
              <a:lnSpc>
                <a:spcPct val="150000"/>
              </a:lnSpc>
              <a:buFont typeface="+mj-lt"/>
              <a:buAutoNum type="arabicPeriod"/>
            </a:pPr>
            <a:r>
              <a:rPr lang="en-US" sz="2400" b="1" i="1" dirty="0" err="1"/>
              <a:t>Samenvatting</a:t>
            </a:r>
            <a:r>
              <a:rPr lang="en-US" sz="2400" b="1" i="1" dirty="0"/>
              <a:t> </a:t>
            </a:r>
            <a:r>
              <a:rPr lang="en-US" sz="2400" b="1" i="1" dirty="0" err="1"/>
              <a:t>literatuur</a:t>
            </a:r>
            <a:r>
              <a:rPr lang="en-US" sz="2400" b="1" i="1" dirty="0"/>
              <a:t>  </a:t>
            </a:r>
            <a:r>
              <a:rPr lang="en-US" sz="2400" b="1" i="1" dirty="0">
                <a:sym typeface="Wingdings" pitchFamily="2" charset="2"/>
              </a:rPr>
              <a:t></a:t>
            </a:r>
            <a:r>
              <a:rPr lang="en-US" sz="2400" b="1" i="1"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136834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6611" y="162643"/>
            <a:ext cx="6356350" cy="1325563"/>
          </a:xfrm>
        </p:spPr>
        <p:txBody>
          <a:bodyPr>
            <a:normAutofit/>
          </a:bodyPr>
          <a:lstStyle/>
          <a:p>
            <a:r>
              <a:rPr lang="nl-NL" sz="4800" dirty="0"/>
              <a:t>Ruimtelijk denken is...</a:t>
            </a:r>
          </a:p>
        </p:txBody>
      </p:sp>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6611" y="2936672"/>
            <a:ext cx="9322084" cy="2510067"/>
          </a:xfrm>
          <a:prstGeom prst="rect">
            <a:avLst/>
          </a:prstGeom>
        </p:spPr>
      </p:pic>
      <p:sp>
        <p:nvSpPr>
          <p:cNvPr id="4" name="Tijdelijke aanduiding voor inhoud 3"/>
          <p:cNvSpPr>
            <a:spLocks noGrp="1"/>
          </p:cNvSpPr>
          <p:nvPr>
            <p:ph idx="1"/>
          </p:nvPr>
        </p:nvSpPr>
        <p:spPr>
          <a:xfrm>
            <a:off x="1906610" y="1825625"/>
            <a:ext cx="9447189" cy="4351338"/>
          </a:xfrm>
        </p:spPr>
        <p:txBody>
          <a:bodyPr>
            <a:normAutofit/>
          </a:bodyPr>
          <a:lstStyle/>
          <a:p>
            <a:r>
              <a:rPr lang="en-GB" sz="2400" dirty="0" err="1">
                <a:latin typeface="Arial" panose="020B0604020202020204" pitchFamily="34" charset="0"/>
                <a:cs typeface="Arial" panose="020B0604020202020204" pitchFamily="34" charset="0"/>
              </a:rPr>
              <a:t>traditioneel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gekoppeld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oriëntatie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ruimtelijke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waarneming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mentale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rotatie</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3783776" y="82833"/>
            <a:ext cx="3193149" cy="369332"/>
          </a:xfrm>
          <a:prstGeom prst="rect">
            <a:avLst/>
          </a:prstGeom>
          <a:noFill/>
        </p:spPr>
        <p:txBody>
          <a:bodyPr wrap="square" rtlCol="0">
            <a:spAutoFit/>
          </a:bodyPr>
          <a:lstStyle/>
          <a:p>
            <a:r>
              <a:rPr lang="en-US" dirty="0"/>
              <a:t>Literature Review </a:t>
            </a:r>
          </a:p>
        </p:txBody>
      </p:sp>
      <p:grpSp>
        <p:nvGrpSpPr>
          <p:cNvPr id="6" name="Groep 5">
            <a:extLst>
              <a:ext uri="{FF2B5EF4-FFF2-40B4-BE49-F238E27FC236}">
                <a16:creationId xmlns:a16="http://schemas.microsoft.com/office/drawing/2014/main" id="{F8256B58-CB53-1345-AD59-D7723E21FF5E}"/>
              </a:ext>
            </a:extLst>
          </p:cNvPr>
          <p:cNvGrpSpPr/>
          <p:nvPr/>
        </p:nvGrpSpPr>
        <p:grpSpPr>
          <a:xfrm>
            <a:off x="1527203" y="5446740"/>
            <a:ext cx="1944778" cy="1411260"/>
            <a:chOff x="3203" y="5446740"/>
            <a:chExt cx="1944778" cy="1411260"/>
          </a:xfrm>
        </p:grpSpPr>
        <p:pic>
          <p:nvPicPr>
            <p:cNvPr id="7" name="Afbeelding 6">
              <a:extLst>
                <a:ext uri="{FF2B5EF4-FFF2-40B4-BE49-F238E27FC236}">
                  <a16:creationId xmlns:a16="http://schemas.microsoft.com/office/drawing/2014/main" id="{3B0B22E5-71D8-C047-94C7-D68F328F65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BB0A448B-66DA-6648-9EE9-DB7A702EB617}"/>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Tree>
    <p:extLst>
      <p:ext uri="{BB962C8B-B14F-4D97-AF65-F5344CB8AC3E}">
        <p14:creationId xmlns:p14="http://schemas.microsoft.com/office/powerpoint/2010/main" val="292040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1" y="267499"/>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
        <p:nvSpPr>
          <p:cNvPr id="4" name="Tijdelijke aanduiding voor inhoud 3"/>
          <p:cNvSpPr>
            <a:spLocks noGrp="1"/>
          </p:cNvSpPr>
          <p:nvPr>
            <p:ph idx="1"/>
          </p:nvPr>
        </p:nvSpPr>
        <p:spPr>
          <a:xfrm>
            <a:off x="1874940" y="1742211"/>
            <a:ext cx="9580460" cy="4635920"/>
          </a:xfrm>
        </p:spPr>
        <p:txBody>
          <a:bodyPr>
            <a:normAutofit/>
          </a:bodyPr>
          <a:lstStyle/>
          <a:p>
            <a:pPr marL="0" indent="0">
              <a:buNone/>
            </a:pPr>
            <a:r>
              <a:rPr lang="en-GB" sz="2400" dirty="0" err="1">
                <a:latin typeface="Arial" panose="020B0604020202020204" pitchFamily="34" charset="0"/>
                <a:cs typeface="Arial" panose="020B0604020202020204" pitchFamily="34" charset="0"/>
              </a:rPr>
              <a:t>Georuimtelijk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over </a:t>
            </a:r>
            <a:r>
              <a:rPr lang="en-GB" sz="2400" dirty="0" err="1">
                <a:latin typeface="Arial" panose="020B0604020202020204" pitchFamily="34" charset="0"/>
                <a:cs typeface="Arial" panose="020B0604020202020204" pitchFamily="34" charset="0"/>
              </a:rPr>
              <a:t>visualisatie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relaties</a:t>
            </a:r>
            <a:r>
              <a:rPr lang="en-GB" sz="2400" dirty="0">
                <a:latin typeface="Arial" panose="020B0604020202020204" pitchFamily="34" charset="0"/>
                <a:cs typeface="Arial" panose="020B0604020202020204" pitchFamily="34" charset="0"/>
              </a:rPr>
              <a:t> (Wang et al. 2014), het </a:t>
            </a:r>
            <a:r>
              <a:rPr lang="en-GB" sz="2400" dirty="0" err="1">
                <a:latin typeface="Arial" panose="020B0604020202020204" pitchFamily="34" charset="0"/>
                <a:cs typeface="Arial" panose="020B0604020202020204" pitchFamily="34" charset="0"/>
              </a:rPr>
              <a:t>impliceert</a:t>
            </a:r>
            <a:endParaRPr lang="en-GB" sz="2400"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manipulatie</a:t>
            </a:r>
            <a:endParaRPr lang="en-GB" b="1"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interpretatie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en</a:t>
            </a:r>
            <a:endParaRPr lang="en-GB" dirty="0">
              <a:latin typeface="Arial" panose="020B0604020202020204" pitchFamily="34" charset="0"/>
              <a:cs typeface="Arial" panose="020B0604020202020204" pitchFamily="34" charset="0"/>
            </a:endParaRPr>
          </a:p>
          <a:p>
            <a:pPr lvl="1">
              <a:lnSpc>
                <a:spcPct val="150000"/>
              </a:lnSpc>
            </a:pPr>
            <a:r>
              <a:rPr lang="en-GB" b="1" dirty="0" err="1">
                <a:latin typeface="Arial" panose="020B0604020202020204" pitchFamily="34" charset="0"/>
                <a:cs typeface="Arial" panose="020B0604020202020204" pitchFamily="34" charset="0"/>
              </a:rPr>
              <a:t>uitleg</a:t>
            </a:r>
            <a:r>
              <a:rPr lang="en-GB" dirty="0">
                <a:latin typeface="Arial" panose="020B0604020202020204" pitchFamily="34" charset="0"/>
                <a:cs typeface="Arial" panose="020B0604020202020204" pitchFamily="34" charset="0"/>
              </a:rPr>
              <a:t> van </a:t>
            </a:r>
            <a:r>
              <a:rPr lang="en-GB" dirty="0" err="1">
                <a:latin typeface="Arial" panose="020B0604020202020204" pitchFamily="34" charset="0"/>
                <a:cs typeface="Arial" panose="020B0604020202020204" pitchFamily="34" charset="0"/>
              </a:rPr>
              <a:t>informatie</a:t>
            </a:r>
            <a:r>
              <a:rPr lang="en-GB" dirty="0">
                <a:latin typeface="Arial" panose="020B0604020202020204" pitchFamily="34" charset="0"/>
                <a:cs typeface="Arial" panose="020B0604020202020204" pitchFamily="34" charset="0"/>
              </a:rPr>
              <a:t> (Baker et al. (2015)</a:t>
            </a:r>
          </a:p>
          <a:p>
            <a:pPr lvl="1">
              <a:lnSpc>
                <a:spcPct val="150000"/>
              </a:lnSpc>
            </a:pPr>
            <a:r>
              <a:rPr lang="en-GB" dirty="0">
                <a:latin typeface="Arial" panose="020B0604020202020204" pitchFamily="34" charset="0"/>
                <a:cs typeface="Arial" panose="020B0604020202020204" pitchFamily="34" charset="0"/>
              </a:rPr>
              <a:t>.... op </a:t>
            </a:r>
            <a:r>
              <a:rPr lang="en-GB" dirty="0" err="1">
                <a:latin typeface="Arial" panose="020B0604020202020204" pitchFamily="34" charset="0"/>
                <a:cs typeface="Arial" panose="020B0604020202020204" pitchFamily="34" charset="0"/>
              </a:rPr>
              <a:t>verschillende</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geografische</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schalen</a:t>
            </a:r>
            <a:endParaRPr lang="en-GB" b="1"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3" name="Rectangle 2"/>
          <p:cNvSpPr/>
          <p:nvPr/>
        </p:nvSpPr>
        <p:spPr>
          <a:xfrm>
            <a:off x="2396052" y="5182823"/>
            <a:ext cx="8538235" cy="830997"/>
          </a:xfrm>
          <a:prstGeom prst="rect">
            <a:avLst/>
          </a:prstGeom>
        </p:spPr>
        <p:txBody>
          <a:bodyPr wrap="square">
            <a:spAutoFit/>
          </a:bodyPr>
          <a:lstStyle/>
          <a:p>
            <a:r>
              <a:rPr lang="en-US" sz="1200" dirty="0"/>
              <a:t>Baker, T.R., </a:t>
            </a:r>
            <a:r>
              <a:rPr lang="en-US" sz="1200" dirty="0" err="1"/>
              <a:t>Battersby</a:t>
            </a:r>
            <a:r>
              <a:rPr lang="en-US" sz="1200" dirty="0"/>
              <a:t>, S., </a:t>
            </a:r>
            <a:r>
              <a:rPr lang="en-US" sz="1200" dirty="0" err="1"/>
              <a:t>Bednarz</a:t>
            </a:r>
            <a:r>
              <a:rPr lang="en-US" sz="1200" dirty="0"/>
              <a:t>, S.W., </a:t>
            </a:r>
            <a:r>
              <a:rPr lang="en-US" sz="1200" dirty="0" err="1"/>
              <a:t>Bodzin</a:t>
            </a:r>
            <a:r>
              <a:rPr lang="en-US" sz="1200" dirty="0"/>
              <a:t>, A.M., </a:t>
            </a:r>
            <a:r>
              <a:rPr lang="en-US" sz="1200" dirty="0" err="1"/>
              <a:t>Kolvoord</a:t>
            </a:r>
            <a:r>
              <a:rPr lang="en-US" sz="1200" dirty="0"/>
              <a:t>, B., Moore, S., Sinton, D. and </a:t>
            </a:r>
            <a:r>
              <a:rPr lang="en-US" sz="1200" dirty="0" err="1"/>
              <a:t>Uttal</a:t>
            </a:r>
            <a:r>
              <a:rPr lang="en-US" sz="1200" dirty="0"/>
              <a:t>, D., 2015. A research agenda for geospatial technologies and learning. Journal of Geography, 114(3), pp.118-130.</a:t>
            </a:r>
          </a:p>
          <a:p>
            <a:r>
              <a:rPr lang="en-US" sz="1200" dirty="0"/>
              <a:t>Wang, H.S., Chen, Y.T. and Lin, C.H., 2014. The learning benefits of using eye trackers to enhance the geospatial abilities of elementary school students. British Journal of Educational Technology, 45(2), pp.340-355.</a:t>
            </a:r>
          </a:p>
        </p:txBody>
      </p:sp>
      <p:sp>
        <p:nvSpPr>
          <p:cNvPr id="5" name="TextBox 4"/>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3478934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936750" y="1870227"/>
            <a:ext cx="9671050" cy="4635920"/>
          </a:xfrm>
        </p:spPr>
        <p:txBody>
          <a:bodyPr>
            <a:normAutofit/>
          </a:bodyPr>
          <a:lstStyle/>
          <a:p>
            <a:r>
              <a:rPr lang="en-GB" sz="2400" dirty="0" err="1">
                <a:latin typeface="Arial" panose="020B0604020202020204" pitchFamily="34" charset="0"/>
                <a:cs typeface="Arial" panose="020B0604020202020204" pitchFamily="34" charset="0"/>
              </a:rPr>
              <a:t>geen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enkelvoudige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vaardigheid</a:t>
            </a:r>
            <a:r>
              <a:rPr lang="en-GB" sz="2400" dirty="0">
                <a:latin typeface="Arial" panose="020B0604020202020204" pitchFamily="34" charset="0"/>
                <a:cs typeface="Arial" panose="020B0604020202020204" pitchFamily="34" charset="0"/>
              </a:rPr>
              <a:t> maar </a:t>
            </a:r>
            <a:r>
              <a:rPr lang="en-GB" sz="2400" dirty="0" err="1">
                <a:latin typeface="Arial" panose="020B0604020202020204" pitchFamily="34" charset="0"/>
                <a:cs typeface="Arial" panose="020B0604020202020204" pitchFamily="34" charset="0"/>
              </a:rPr>
              <a:t>bestaat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uit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verzameling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verschillende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vaardigheden</a:t>
            </a:r>
            <a:r>
              <a:rPr lang="en-GB" sz="2400" b="1"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Bednarz</a:t>
            </a:r>
            <a:r>
              <a:rPr lang="en-GB" sz="2400" dirty="0">
                <a:latin typeface="Arial" panose="020B0604020202020204" pitchFamily="34" charset="0"/>
                <a:cs typeface="Arial" panose="020B0604020202020204" pitchFamily="34" charset="0"/>
              </a:rPr>
              <a:t> &amp; Lee, 2011)</a:t>
            </a:r>
          </a:p>
          <a:p>
            <a:r>
              <a:rPr lang="en-GB" sz="2400" dirty="0">
                <a:latin typeface="Arial" panose="020B0604020202020204" pitchFamily="34" charset="0"/>
                <a:cs typeface="Arial" panose="020B0604020202020204" pitchFamily="34" charset="0"/>
              </a:rPr>
              <a:t>het </a:t>
            </a:r>
            <a:r>
              <a:rPr lang="en-GB" sz="2400" dirty="0" err="1">
                <a:latin typeface="Arial" panose="020B0604020202020204" pitchFamily="34" charset="0"/>
                <a:cs typeface="Arial" panose="020B0604020202020204" pitchFamily="34" charset="0"/>
              </a:rPr>
              <a:t>vermogen</a:t>
            </a:r>
            <a:r>
              <a:rPr lang="en-GB" sz="2400" dirty="0">
                <a:latin typeface="Arial" panose="020B0604020202020204" pitchFamily="34" charset="0"/>
                <a:cs typeface="Arial" panose="020B0604020202020204" pitchFamily="34" charset="0"/>
              </a:rPr>
              <a:t> om de </a:t>
            </a:r>
            <a:r>
              <a:rPr lang="en-GB" sz="2400" dirty="0" err="1">
                <a:latin typeface="Arial" panose="020B0604020202020204" pitchFamily="34" charset="0"/>
                <a:cs typeface="Arial" panose="020B0604020202020204" pitchFamily="34" charset="0"/>
              </a:rPr>
              <a:t>karakteristieken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de </a:t>
            </a:r>
            <a:r>
              <a:rPr lang="en-GB" sz="2400" b="1" dirty="0" err="1">
                <a:latin typeface="Arial" panose="020B0604020202020204" pitchFamily="34" charset="0"/>
                <a:cs typeface="Arial" panose="020B0604020202020204" pitchFamily="34" charset="0"/>
              </a:rPr>
              <a:t>onderling</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verbonden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processen</a:t>
            </a:r>
            <a:r>
              <a:rPr lang="en-GB" sz="2400" dirty="0">
                <a:latin typeface="Arial" panose="020B0604020202020204" pitchFamily="34" charset="0"/>
                <a:cs typeface="Arial" panose="020B0604020202020204" pitchFamily="34" charset="0"/>
              </a:rPr>
              <a:t> van </a:t>
            </a:r>
            <a:r>
              <a:rPr lang="en-GB" sz="2400" b="1" dirty="0" err="1">
                <a:latin typeface="Arial" panose="020B0604020202020204" pitchFamily="34" charset="0"/>
                <a:cs typeface="Arial" panose="020B0604020202020204" pitchFamily="34" charset="0"/>
              </a:rPr>
              <a:t>natuur</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menselijke</a:t>
            </a:r>
            <a:r>
              <a:rPr lang="en-GB" sz="2400" b="1" dirty="0">
                <a:latin typeface="Arial" panose="020B0604020202020204" pitchFamily="34" charset="0"/>
                <a:cs typeface="Arial" panose="020B0604020202020204" pitchFamily="34" charset="0"/>
              </a:rPr>
              <a:t> impact </a:t>
            </a:r>
            <a:r>
              <a:rPr lang="en-GB" sz="2400" dirty="0">
                <a:latin typeface="Arial" panose="020B0604020202020204" pitchFamily="34" charset="0"/>
                <a:cs typeface="Arial" panose="020B0604020202020204" pitchFamily="34" charset="0"/>
              </a:rPr>
              <a:t>in </a:t>
            </a:r>
            <a:r>
              <a:rPr lang="en-GB" sz="2400" b="1" dirty="0" err="1">
                <a:latin typeface="Arial" panose="020B0604020202020204" pitchFamily="34" charset="0"/>
                <a:cs typeface="Arial" panose="020B0604020202020204" pitchFamily="34" charset="0"/>
              </a:rPr>
              <a:t>tijd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geschikte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schaal</a:t>
            </a:r>
            <a:r>
              <a:rPr lang="en-GB" sz="2400" b="1"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bestuderen</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Kerski</a:t>
            </a:r>
            <a:r>
              <a:rPr lang="en-GB" sz="2400" dirty="0">
                <a:latin typeface="Arial" panose="020B0604020202020204" pitchFamily="34" charset="0"/>
                <a:cs typeface="Arial" panose="020B0604020202020204" pitchFamily="34" charset="0"/>
              </a:rPr>
              <a:t> 2008)</a:t>
            </a:r>
          </a:p>
        </p:txBody>
      </p:sp>
      <p:sp>
        <p:nvSpPr>
          <p:cNvPr id="7" name="Rectangle 6"/>
          <p:cNvSpPr/>
          <p:nvPr/>
        </p:nvSpPr>
        <p:spPr>
          <a:xfrm>
            <a:off x="1936750" y="4790897"/>
            <a:ext cx="8506484" cy="830997"/>
          </a:xfrm>
          <a:prstGeom prst="rect">
            <a:avLst/>
          </a:prstGeom>
        </p:spPr>
        <p:txBody>
          <a:bodyPr wrap="square">
            <a:spAutoFit/>
          </a:bodyPr>
          <a:lstStyle/>
          <a:p>
            <a:r>
              <a:rPr lang="en-US" sz="1200" dirty="0" err="1"/>
              <a:t>Bednarz</a:t>
            </a:r>
            <a:r>
              <a:rPr lang="en-US" sz="1200" dirty="0"/>
              <a:t>, R.S. and Lee, J., 2011. The components of spatial thinking: empirical evidence. </a:t>
            </a:r>
            <a:r>
              <a:rPr lang="en-US" sz="1200" dirty="0" err="1"/>
              <a:t>Procedia</a:t>
            </a:r>
            <a:r>
              <a:rPr lang="en-US" sz="1200" dirty="0"/>
              <a:t>-Social and Behavioral Sciences, 21, pp.103-107.</a:t>
            </a:r>
          </a:p>
          <a:p>
            <a:r>
              <a:rPr lang="en-US" sz="1200" dirty="0" err="1"/>
              <a:t>Kerski</a:t>
            </a:r>
            <a:r>
              <a:rPr lang="en-US" sz="1200" dirty="0"/>
              <a:t>, J.J., 2008. The role of GIS in Digital Earth education. International Journal of Digital Earth, 1(4), pp.326-346.</a:t>
            </a:r>
          </a:p>
          <a:p>
            <a:endParaRPr lang="en-US" sz="12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grpSp>
        <p:nvGrpSpPr>
          <p:cNvPr id="6" name="Groep 5">
            <a:extLst>
              <a:ext uri="{FF2B5EF4-FFF2-40B4-BE49-F238E27FC236}">
                <a16:creationId xmlns:a16="http://schemas.microsoft.com/office/drawing/2014/main" id="{60449C2C-455B-DB42-89D1-7E0537D59220}"/>
              </a:ext>
            </a:extLst>
          </p:cNvPr>
          <p:cNvGrpSpPr/>
          <p:nvPr/>
        </p:nvGrpSpPr>
        <p:grpSpPr>
          <a:xfrm>
            <a:off x="1527203" y="5446740"/>
            <a:ext cx="1944778" cy="1411260"/>
            <a:chOff x="3203" y="5446740"/>
            <a:chExt cx="1944778" cy="1411260"/>
          </a:xfrm>
        </p:grpSpPr>
        <p:pic>
          <p:nvPicPr>
            <p:cNvPr id="10" name="Afbeelding 9">
              <a:extLst>
                <a:ext uri="{FF2B5EF4-FFF2-40B4-BE49-F238E27FC236}">
                  <a16:creationId xmlns:a16="http://schemas.microsoft.com/office/drawing/2014/main" id="{EF70289C-190E-CE4E-8B4A-8CBF7A00E5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1" name="Tekstvak 10">
              <a:extLst>
                <a:ext uri="{FF2B5EF4-FFF2-40B4-BE49-F238E27FC236}">
                  <a16:creationId xmlns:a16="http://schemas.microsoft.com/office/drawing/2014/main" id="{124D1505-5199-D346-A425-923175AD372C}"/>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12" name="Titel 1">
            <a:extLst>
              <a:ext uri="{FF2B5EF4-FFF2-40B4-BE49-F238E27FC236}">
                <a16:creationId xmlns:a16="http://schemas.microsoft.com/office/drawing/2014/main" id="{35BAD9C7-AA77-C04E-A4EF-E35C2B9CD9DB}"/>
              </a:ext>
            </a:extLst>
          </p:cNvPr>
          <p:cNvSpPr>
            <a:spLocks noGrp="1"/>
          </p:cNvSpPr>
          <p:nvPr>
            <p:ph type="title"/>
          </p:nvPr>
        </p:nvSpPr>
        <p:spPr>
          <a:xfrm>
            <a:off x="1910526" y="279116"/>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Tree>
    <p:extLst>
      <p:ext uri="{BB962C8B-B14F-4D97-AF65-F5344CB8AC3E}">
        <p14:creationId xmlns:p14="http://schemas.microsoft.com/office/powerpoint/2010/main" val="348886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A3809D15-7BD0-F14B-BC61-FF408604F25E}"/>
              </a:ext>
            </a:extLst>
          </p:cNvPr>
          <p:cNvGrpSpPr/>
          <p:nvPr/>
        </p:nvGrpSpPr>
        <p:grpSpPr>
          <a:xfrm>
            <a:off x="1527203" y="5446740"/>
            <a:ext cx="1944778" cy="1411260"/>
            <a:chOff x="3203" y="5446740"/>
            <a:chExt cx="1944778" cy="1411260"/>
          </a:xfrm>
        </p:grpSpPr>
        <p:pic>
          <p:nvPicPr>
            <p:cNvPr id="9" name="Afbeelding 8">
              <a:extLst>
                <a:ext uri="{FF2B5EF4-FFF2-40B4-BE49-F238E27FC236}">
                  <a16:creationId xmlns:a16="http://schemas.microsoft.com/office/drawing/2014/main" id="{DD75C002-C5A8-3341-BA9B-59B0D447C4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0" name="Tekstvak 9">
              <a:extLst>
                <a:ext uri="{FF2B5EF4-FFF2-40B4-BE49-F238E27FC236}">
                  <a16:creationId xmlns:a16="http://schemas.microsoft.com/office/drawing/2014/main" id="{11756F3F-5D5F-9244-A77F-B0D8999339FE}"/>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4" name="Tijdelijke aanduiding voor inhoud 3"/>
          <p:cNvSpPr>
            <a:spLocks noGrp="1"/>
          </p:cNvSpPr>
          <p:nvPr>
            <p:ph idx="1"/>
          </p:nvPr>
        </p:nvSpPr>
        <p:spPr>
          <a:xfrm>
            <a:off x="1936750" y="1723923"/>
            <a:ext cx="9925050" cy="4635920"/>
          </a:xfrm>
        </p:spPr>
        <p:txBody>
          <a:bodyPr>
            <a:normAutofit/>
          </a:bodyPr>
          <a:lstStyle/>
          <a:p>
            <a:r>
              <a:rPr lang="en-GB" sz="2400" dirty="0" err="1">
                <a:latin typeface="Arial" panose="020B0604020202020204" pitchFamily="34" charset="0"/>
                <a:cs typeface="Arial" panose="020B0604020202020204" pitchFamily="34" charset="0"/>
              </a:rPr>
              <a:t>bieden</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nodige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hulpmiddelen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technieken</a:t>
            </a:r>
            <a:r>
              <a:rPr lang="en-GB" sz="2400" dirty="0">
                <a:latin typeface="Arial" panose="020B0604020202020204" pitchFamily="34" charset="0"/>
                <a:cs typeface="Arial" panose="020B0604020202020204" pitchFamily="34" charset="0"/>
              </a:rPr>
              <a:t> om </a:t>
            </a:r>
            <a:r>
              <a:rPr lang="en-GB" sz="2400" b="1" dirty="0" err="1">
                <a:latin typeface="Arial" panose="020B0604020202020204" pitchFamily="34" charset="0"/>
                <a:cs typeface="Arial" panose="020B0604020202020204" pitchFamily="34" charset="0"/>
              </a:rPr>
              <a:t>ruimtelijk</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te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denken</a:t>
            </a:r>
            <a:endParaRPr lang="en-GB" sz="2400" b="1" dirty="0">
              <a:latin typeface="Arial" panose="020B0604020202020204" pitchFamily="34" charset="0"/>
              <a:cs typeface="Arial" panose="020B0604020202020204" pitchFamily="34" charset="0"/>
            </a:endParaRP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in </a:t>
            </a:r>
            <a:r>
              <a:rPr lang="en-GB" sz="2400" dirty="0" err="1">
                <a:latin typeface="Arial" panose="020B0604020202020204" pitchFamily="34" charset="0"/>
                <a:cs typeface="Arial" panose="020B0604020202020204" pitchFamily="34" charset="0"/>
              </a:rPr>
              <a:t>staat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stellen</a:t>
            </a:r>
            <a:r>
              <a:rPr lang="en-GB" sz="2400"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patronen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associaties</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ruimtelijke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ordening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realiseren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interpreteren</a:t>
            </a:r>
            <a:r>
              <a:rPr lang="en-GB" sz="2400" dirty="0">
                <a:latin typeface="Arial" panose="020B0604020202020204" pitchFamily="34" charset="0"/>
                <a:cs typeface="Arial" panose="020B0604020202020204" pitchFamily="34" charset="0"/>
              </a:rPr>
              <a:t> (National Geography Standard, 2012)</a:t>
            </a:r>
          </a:p>
          <a:p>
            <a:r>
              <a:rPr lang="en-GB" sz="2400" dirty="0" err="1">
                <a:latin typeface="Arial" panose="020B0604020202020204" pitchFamily="34" charset="0"/>
                <a:cs typeface="Arial" panose="020B0604020202020204" pitchFamily="34" charset="0"/>
              </a:rPr>
              <a:t>studenten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voorzien</a:t>
            </a:r>
            <a:r>
              <a:rPr lang="en-GB" sz="2400" dirty="0">
                <a:latin typeface="Arial" panose="020B0604020202020204" pitchFamily="34" charset="0"/>
                <a:cs typeface="Arial" panose="020B0604020202020204" pitchFamily="34" charset="0"/>
              </a:rPr>
              <a:t> van </a:t>
            </a:r>
            <a:r>
              <a:rPr lang="en-GB" sz="2400" dirty="0" err="1">
                <a:latin typeface="Arial" panose="020B0604020202020204" pitchFamily="34" charset="0"/>
                <a:cs typeface="Arial" panose="020B0604020202020204" pitchFamily="34" charset="0"/>
              </a:rPr>
              <a:t>vaardigheden</a:t>
            </a:r>
            <a:r>
              <a:rPr lang="en-GB" sz="2400" dirty="0">
                <a:latin typeface="Arial" panose="020B0604020202020204" pitchFamily="34" charset="0"/>
                <a:cs typeface="Arial" panose="020B0604020202020204" pitchFamily="34" charset="0"/>
              </a:rPr>
              <a:t> om </a:t>
            </a:r>
            <a:r>
              <a:rPr lang="en-GB" sz="2400" dirty="0" err="1">
                <a:latin typeface="Arial" panose="020B0604020202020204" pitchFamily="34" charset="0"/>
                <a:cs typeface="Arial" panose="020B0604020202020204" pitchFamily="34" charset="0"/>
              </a:rPr>
              <a:t>te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reageren</a:t>
            </a:r>
            <a:r>
              <a:rPr lang="en-GB" sz="2400" dirty="0">
                <a:latin typeface="Arial" panose="020B0604020202020204" pitchFamily="34" charset="0"/>
                <a:cs typeface="Arial" panose="020B0604020202020204" pitchFamily="34" charset="0"/>
              </a:rPr>
              <a:t> op </a:t>
            </a:r>
            <a:r>
              <a:rPr lang="en-GB" sz="2400" b="1" dirty="0" err="1">
                <a:latin typeface="Arial" panose="020B0604020202020204" pitchFamily="34" charset="0"/>
                <a:cs typeface="Arial" panose="020B0604020202020204" pitchFamily="34" charset="0"/>
              </a:rPr>
              <a:t>cruciale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wetenschappelijke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en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sociale</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vragen</a:t>
            </a:r>
            <a:r>
              <a:rPr lang="en-GB" sz="2400" dirty="0">
                <a:latin typeface="Arial" panose="020B0604020202020204" pitchFamily="34" charset="0"/>
                <a:cs typeface="Arial" panose="020B0604020202020204" pitchFamily="34" charset="0"/>
              </a:rPr>
              <a:t> van de 21e </a:t>
            </a:r>
            <a:r>
              <a:rPr lang="en-GB" sz="2400" dirty="0" err="1">
                <a:latin typeface="Arial" panose="020B0604020202020204" pitchFamily="34" charset="0"/>
                <a:cs typeface="Arial" panose="020B0604020202020204" pitchFamily="34" charset="0"/>
              </a:rPr>
              <a:t>eeuw</a:t>
            </a:r>
            <a:r>
              <a:rPr lang="en-GB" sz="2400" dirty="0">
                <a:latin typeface="Arial" panose="020B0604020202020204" pitchFamily="34" charset="0"/>
                <a:cs typeface="Arial" panose="020B0604020202020204" pitchFamily="34" charset="0"/>
              </a:rPr>
              <a:t> (Tsou </a:t>
            </a:r>
            <a:r>
              <a:rPr lang="en-GB" sz="2400" dirty="0" err="1">
                <a:latin typeface="Arial" panose="020B0604020202020204" pitchFamily="34" charset="0"/>
                <a:cs typeface="Arial" panose="020B0604020202020204" pitchFamily="34" charset="0"/>
              </a:rPr>
              <a:t>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Yanow</a:t>
            </a:r>
            <a:r>
              <a:rPr lang="en-GB" sz="2400" dirty="0">
                <a:latin typeface="Arial" panose="020B0604020202020204" pitchFamily="34" charset="0"/>
                <a:cs typeface="Arial" panose="020B0604020202020204" pitchFamily="34" charset="0"/>
              </a:rPr>
              <a:t>, 2010).</a:t>
            </a:r>
          </a:p>
        </p:txBody>
      </p:sp>
      <p:sp>
        <p:nvSpPr>
          <p:cNvPr id="5" name="Rectangle 4"/>
          <p:cNvSpPr/>
          <p:nvPr/>
        </p:nvSpPr>
        <p:spPr>
          <a:xfrm>
            <a:off x="1936750" y="5095450"/>
            <a:ext cx="8506484" cy="830997"/>
          </a:xfrm>
          <a:prstGeom prst="rect">
            <a:avLst/>
          </a:prstGeom>
        </p:spPr>
        <p:txBody>
          <a:bodyPr wrap="square">
            <a:spAutoFit/>
          </a:bodyPr>
          <a:lstStyle/>
          <a:p>
            <a:r>
              <a:rPr lang="en-US" sz="1200" dirty="0"/>
              <a:t>Geography Education Standards Project, 2012, Geography for Life – National Geography</a:t>
            </a:r>
          </a:p>
          <a:p>
            <a:r>
              <a:rPr lang="en-US" sz="1200" dirty="0"/>
              <a:t>Standards, Second edition, National Geographic Society, Washington D.C., 272 p.</a:t>
            </a:r>
          </a:p>
          <a:p>
            <a:r>
              <a:rPr lang="en-US" sz="1200" dirty="0" err="1"/>
              <a:t>Tsou</a:t>
            </a:r>
            <a:r>
              <a:rPr lang="en-US" sz="1200" dirty="0"/>
              <a:t>, M.H. and </a:t>
            </a:r>
            <a:r>
              <a:rPr lang="en-US" sz="1200" dirty="0" err="1"/>
              <a:t>Yanow</a:t>
            </a:r>
            <a:r>
              <a:rPr lang="en-US" sz="1200" dirty="0"/>
              <a:t>, K., 2010. Enhancing general education with geographic information science and spatial literacy. URISA Journal, 22(2), 45-54</a:t>
            </a:r>
          </a:p>
        </p:txBody>
      </p:sp>
      <p:sp>
        <p:nvSpPr>
          <p:cNvPr id="8" name="TextBox 7"/>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1" name="Titel 1">
            <a:extLst>
              <a:ext uri="{FF2B5EF4-FFF2-40B4-BE49-F238E27FC236}">
                <a16:creationId xmlns:a16="http://schemas.microsoft.com/office/drawing/2014/main" id="{DD5B8A23-9DA3-7C40-AF91-1E512CF583A7}"/>
              </a:ext>
            </a:extLst>
          </p:cNvPr>
          <p:cNvSpPr>
            <a:spLocks noGrp="1"/>
          </p:cNvSpPr>
          <p:nvPr>
            <p:ph type="title"/>
          </p:nvPr>
        </p:nvSpPr>
        <p:spPr>
          <a:xfrm>
            <a:off x="1936750" y="222715"/>
            <a:ext cx="6874947" cy="1325563"/>
          </a:xfrm>
        </p:spPr>
        <p:txBody>
          <a:bodyPr>
            <a:normAutofit/>
          </a:bodyPr>
          <a:lstStyle/>
          <a:p>
            <a:r>
              <a:rPr lang="nl-NL" sz="3600" u="sng" dirty="0" err="1"/>
              <a:t>Geo</a:t>
            </a:r>
            <a:r>
              <a:rPr lang="nl-NL" sz="3600" dirty="0" err="1"/>
              <a:t>ruimtelijk</a:t>
            </a:r>
            <a:r>
              <a:rPr lang="nl-NL" sz="3600" dirty="0"/>
              <a:t> denken is zelfs meer</a:t>
            </a:r>
            <a:r>
              <a:rPr lang="is-IS" sz="3600" dirty="0"/>
              <a:t>…</a:t>
            </a:r>
            <a:endParaRPr lang="nl-NL" sz="3600" dirty="0"/>
          </a:p>
        </p:txBody>
      </p:sp>
    </p:spTree>
    <p:extLst>
      <p:ext uri="{BB962C8B-B14F-4D97-AF65-F5344CB8AC3E}">
        <p14:creationId xmlns:p14="http://schemas.microsoft.com/office/powerpoint/2010/main" val="355424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9638" y="1426100"/>
            <a:ext cx="6003916" cy="1143000"/>
          </a:xfrm>
        </p:spPr>
        <p:txBody>
          <a:bodyPr>
            <a:normAutofit/>
          </a:bodyPr>
          <a:lstStyle/>
          <a:p>
            <a:r>
              <a:rPr lang="en-GB" sz="2800" dirty="0"/>
              <a:t>GI Science </a:t>
            </a:r>
            <a:r>
              <a:rPr lang="en-GB" sz="2800" dirty="0">
                <a:sym typeface="Wingdings"/>
              </a:rPr>
              <a:t> </a:t>
            </a:r>
            <a:r>
              <a:rPr lang="en-GB" sz="2800" dirty="0" err="1">
                <a:sym typeface="Wingdings"/>
              </a:rPr>
              <a:t>Ruimtelijk</a:t>
            </a:r>
            <a:r>
              <a:rPr lang="en-GB" sz="2800" dirty="0">
                <a:sym typeface="Wingdings"/>
              </a:rPr>
              <a:t> </a:t>
            </a:r>
            <a:r>
              <a:rPr lang="en-GB" sz="2800" dirty="0" err="1">
                <a:sym typeface="Wingdings"/>
              </a:rPr>
              <a:t>denken</a:t>
            </a:r>
            <a:endParaRPr lang="en-GB" sz="2800" dirty="0"/>
          </a:p>
        </p:txBody>
      </p:sp>
      <p:sp>
        <p:nvSpPr>
          <p:cNvPr id="6" name="Rectangle 5"/>
          <p:cNvSpPr/>
          <p:nvPr/>
        </p:nvSpPr>
        <p:spPr>
          <a:xfrm>
            <a:off x="1688893" y="5716691"/>
            <a:ext cx="8791379" cy="523220"/>
          </a:xfrm>
          <a:prstGeom prst="rect">
            <a:avLst/>
          </a:prstGeom>
        </p:spPr>
        <p:txBody>
          <a:bodyPr wrap="square">
            <a:spAutoFit/>
          </a:bodyPr>
          <a:lstStyle/>
          <a:p>
            <a:r>
              <a:rPr lang="en-GB" sz="1400" dirty="0"/>
              <a:t>Michel, E. &amp; Hof, A., 2013, Promoting Spatial Thinking and Learning with Mobile Field Trips and </a:t>
            </a:r>
            <a:r>
              <a:rPr lang="en-GB" sz="1400" dirty="0" err="1"/>
              <a:t>eGeo</a:t>
            </a:r>
            <a:r>
              <a:rPr lang="en-GB" sz="1400" dirty="0"/>
              <a:t>-Riddles, </a:t>
            </a:r>
            <a:r>
              <a:rPr lang="en-GB" sz="1400" dirty="0" err="1"/>
              <a:t>Jekel</a:t>
            </a:r>
            <a:r>
              <a:rPr lang="en-GB" sz="1400" dirty="0"/>
              <a:t>, T., Car, A., </a:t>
            </a:r>
            <a:r>
              <a:rPr lang="en-GB" sz="1400" dirty="0" err="1"/>
              <a:t>Strobl</a:t>
            </a:r>
            <a:r>
              <a:rPr lang="en-GB" sz="1400" dirty="0"/>
              <a:t>, J., </a:t>
            </a:r>
            <a:r>
              <a:rPr lang="en-GB" sz="1400" dirty="0" err="1"/>
              <a:t>Griesebner</a:t>
            </a:r>
            <a:r>
              <a:rPr lang="en-GB" sz="1400" dirty="0"/>
              <a:t>, G. (eds.), </a:t>
            </a:r>
            <a:r>
              <a:rPr lang="en-GB" sz="1400" dirty="0" err="1"/>
              <a:t>GI_Forum</a:t>
            </a:r>
            <a:r>
              <a:rPr lang="en-GB" sz="1400" dirty="0"/>
              <a:t> 2013: Creating the </a:t>
            </a:r>
            <a:r>
              <a:rPr lang="en-GB" sz="1400" dirty="0" err="1"/>
              <a:t>GISociety</a:t>
            </a:r>
            <a:r>
              <a:rPr lang="en-GB" sz="1400" dirty="0"/>
              <a:t>, 378-387. Berlin, </a:t>
            </a:r>
            <a:r>
              <a:rPr lang="en-GB" sz="1400" dirty="0" err="1"/>
              <a:t>Wichmann</a:t>
            </a:r>
            <a:r>
              <a:rPr lang="en-GB" sz="1400" dirty="0"/>
              <a:t> </a:t>
            </a:r>
            <a:r>
              <a:rPr lang="en-GB" sz="1400" dirty="0" err="1"/>
              <a:t>Verlag</a:t>
            </a:r>
            <a:endParaRPr lang="en-GB" sz="1400" dirty="0"/>
          </a:p>
        </p:txBody>
      </p:sp>
      <p:sp>
        <p:nvSpPr>
          <p:cNvPr id="8" name="Title 1"/>
          <p:cNvSpPr txBox="1">
            <a:spLocks/>
          </p:cNvSpPr>
          <p:nvPr/>
        </p:nvSpPr>
        <p:spPr>
          <a:xfrm>
            <a:off x="1709638" y="296169"/>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err="1"/>
              <a:t>Kernliteratuur</a:t>
            </a:r>
            <a:endParaRPr lang="en-US" sz="24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36312" y="22671"/>
            <a:ext cx="2502962" cy="3391567"/>
          </a:xfrm>
          <a:prstGeom prst="rect">
            <a:avLst/>
          </a:prstGeom>
        </p:spPr>
      </p:pic>
      <p:pic>
        <p:nvPicPr>
          <p:cNvPr id="3" name="Afbeelding 2">
            <a:extLst>
              <a:ext uri="{FF2B5EF4-FFF2-40B4-BE49-F238E27FC236}">
                <a16:creationId xmlns:a16="http://schemas.microsoft.com/office/drawing/2014/main" id="{00BEAFE4-DD91-F44E-BD97-BB2B0000D18C}"/>
              </a:ext>
            </a:extLst>
          </p:cNvPr>
          <p:cNvPicPr>
            <a:picLocks noChangeAspect="1"/>
          </p:cNvPicPr>
          <p:nvPr/>
        </p:nvPicPr>
        <p:blipFill>
          <a:blip r:embed="rId4"/>
          <a:stretch>
            <a:fillRect/>
          </a:stretch>
        </p:blipFill>
        <p:spPr>
          <a:xfrm>
            <a:off x="1512581" y="3383638"/>
            <a:ext cx="9144000" cy="2369736"/>
          </a:xfrm>
          <a:prstGeom prst="rect">
            <a:avLst/>
          </a:prstGeom>
        </p:spPr>
      </p:pic>
    </p:spTree>
    <p:extLst>
      <p:ext uri="{BB962C8B-B14F-4D97-AF65-F5344CB8AC3E}">
        <p14:creationId xmlns:p14="http://schemas.microsoft.com/office/powerpoint/2010/main" val="375429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778000" y="1567388"/>
            <a:ext cx="10515600" cy="4589773"/>
          </a:xfrm>
        </p:spPr>
        <p:txBody>
          <a:bodyPr>
            <a:noAutofit/>
          </a:bodyPr>
          <a:lstStyle/>
          <a:p>
            <a:pPr marL="0" indent="0">
              <a:buNone/>
            </a:pPr>
            <a:r>
              <a:rPr lang="en-GB" dirty="0"/>
              <a:t>Meer </a:t>
            </a:r>
            <a:r>
              <a:rPr lang="en-GB" dirty="0" err="1"/>
              <a:t>dan</a:t>
            </a:r>
            <a:r>
              <a:rPr lang="en-GB" dirty="0"/>
              <a:t> </a:t>
            </a:r>
            <a:r>
              <a:rPr lang="en-GB" dirty="0" err="1"/>
              <a:t>kaarten</a:t>
            </a:r>
            <a:br>
              <a:rPr lang="en-GB" dirty="0"/>
            </a:br>
            <a:r>
              <a:rPr lang="ko-KR" altLang="en-US" dirty="0"/>
              <a:t> </a:t>
            </a:r>
            <a:endParaRPr lang="en-GB" dirty="0"/>
          </a:p>
        </p:txBody>
      </p:sp>
      <p:sp>
        <p:nvSpPr>
          <p:cNvPr id="5" name="TextBox 4"/>
          <p:cNvSpPr txBox="1"/>
          <p:nvPr/>
        </p:nvSpPr>
        <p:spPr>
          <a:xfrm>
            <a:off x="3783776" y="82833"/>
            <a:ext cx="3569525" cy="369332"/>
          </a:xfrm>
          <a:prstGeom prst="rect">
            <a:avLst/>
          </a:prstGeom>
          <a:noFill/>
        </p:spPr>
        <p:txBody>
          <a:bodyPr wrap="square" rtlCol="0">
            <a:spAutoFit/>
          </a:bodyPr>
          <a:lstStyle/>
          <a:p>
            <a:r>
              <a:rPr lang="en-US" dirty="0"/>
              <a:t>Literature Review</a:t>
            </a:r>
          </a:p>
        </p:txBody>
      </p:sp>
      <p:pic>
        <p:nvPicPr>
          <p:cNvPr id="7" name="image17.png" descr="fig4.png"/>
          <p:cNvPicPr/>
          <p:nvPr/>
        </p:nvPicPr>
        <p:blipFill>
          <a:blip r:embed="rId3"/>
          <a:srcRect/>
          <a:stretch>
            <a:fillRect/>
          </a:stretch>
        </p:blipFill>
        <p:spPr>
          <a:xfrm>
            <a:off x="3432821" y="2260600"/>
            <a:ext cx="6142979" cy="3657600"/>
          </a:xfrm>
          <a:prstGeom prst="rect">
            <a:avLst/>
          </a:prstGeom>
          <a:ln w="12700">
            <a:solidFill>
              <a:srgbClr val="000000"/>
            </a:solidFill>
            <a:prstDash val="solid"/>
          </a:ln>
        </p:spPr>
      </p:pic>
      <p:sp>
        <p:nvSpPr>
          <p:cNvPr id="3" name="Rechthoek 2"/>
          <p:cNvSpPr/>
          <p:nvPr/>
        </p:nvSpPr>
        <p:spPr>
          <a:xfrm>
            <a:off x="3694069" y="6157161"/>
            <a:ext cx="5245143" cy="253916"/>
          </a:xfrm>
          <a:prstGeom prst="rect">
            <a:avLst/>
          </a:prstGeom>
        </p:spPr>
        <p:txBody>
          <a:bodyPr wrap="square">
            <a:spAutoFit/>
          </a:bodyPr>
          <a:lstStyle/>
          <a:p>
            <a:r>
              <a:rPr lang="en-US" sz="1050" i="1" dirty="0" err="1">
                <a:latin typeface="Arial" charset="0"/>
                <a:ea typeface="Calibri" charset="0"/>
              </a:rPr>
              <a:t>Contextueel</a:t>
            </a:r>
            <a:r>
              <a:rPr lang="en-US" sz="1050" i="1" dirty="0">
                <a:latin typeface="Arial" charset="0"/>
                <a:ea typeface="Calibri" charset="0"/>
              </a:rPr>
              <a:t> diagram </a:t>
            </a:r>
            <a:r>
              <a:rPr lang="en-US" sz="1050" i="1" dirty="0" err="1">
                <a:latin typeface="Arial" charset="0"/>
                <a:ea typeface="Calibri" charset="0"/>
              </a:rPr>
              <a:t>voor</a:t>
            </a:r>
            <a:r>
              <a:rPr lang="en-US" sz="1050" i="1" dirty="0">
                <a:latin typeface="Arial" charset="0"/>
                <a:ea typeface="Calibri" charset="0"/>
              </a:rPr>
              <a:t> </a:t>
            </a:r>
            <a:r>
              <a:rPr lang="en-US" sz="1050" i="1" dirty="0" err="1">
                <a:latin typeface="Arial" charset="0"/>
                <a:ea typeface="Calibri" charset="0"/>
              </a:rPr>
              <a:t>geografische</a:t>
            </a:r>
            <a:r>
              <a:rPr lang="en-US" sz="1050" i="1" dirty="0">
                <a:latin typeface="Arial" charset="0"/>
                <a:ea typeface="Calibri" charset="0"/>
              </a:rPr>
              <a:t> </a:t>
            </a:r>
            <a:r>
              <a:rPr lang="en-US" sz="1050" i="1" dirty="0" err="1">
                <a:latin typeface="Arial" charset="0"/>
                <a:ea typeface="Calibri" charset="0"/>
              </a:rPr>
              <a:t>informatie</a:t>
            </a:r>
            <a:r>
              <a:rPr lang="en-US" sz="1050" i="1" dirty="0">
                <a:latin typeface="Arial" charset="0"/>
                <a:ea typeface="Calibri" charset="0"/>
              </a:rPr>
              <a:t> </a:t>
            </a:r>
            <a:r>
              <a:rPr lang="en-US" sz="1050" i="1" dirty="0" err="1">
                <a:latin typeface="Arial" charset="0"/>
                <a:ea typeface="Calibri" charset="0"/>
              </a:rPr>
              <a:t>geletterdheid</a:t>
            </a:r>
            <a:r>
              <a:rPr lang="en-US" sz="1050" i="1" dirty="0">
                <a:latin typeface="Arial" charset="0"/>
                <a:ea typeface="Calibri" charset="0"/>
              </a:rPr>
              <a:t> (Miller </a:t>
            </a:r>
            <a:r>
              <a:rPr lang="en-US" sz="1050" i="1" dirty="0" err="1">
                <a:latin typeface="Arial" charset="0"/>
                <a:ea typeface="Calibri" charset="0"/>
              </a:rPr>
              <a:t>et.al</a:t>
            </a:r>
            <a:r>
              <a:rPr lang="en-US" sz="1050" i="1" dirty="0">
                <a:latin typeface="Arial" charset="0"/>
                <a:ea typeface="Calibri" charset="0"/>
              </a:rPr>
              <a:t>., 2005) </a:t>
            </a:r>
          </a:p>
        </p:txBody>
      </p:sp>
      <p:sp>
        <p:nvSpPr>
          <p:cNvPr id="8" name="Titel 1"/>
          <p:cNvSpPr txBox="1">
            <a:spLocks/>
          </p:cNvSpPr>
          <p:nvPr/>
        </p:nvSpPr>
        <p:spPr>
          <a:xfrm>
            <a:off x="1778000" y="241825"/>
            <a:ext cx="86652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Tree>
    <p:extLst>
      <p:ext uri="{BB962C8B-B14F-4D97-AF65-F5344CB8AC3E}">
        <p14:creationId xmlns:p14="http://schemas.microsoft.com/office/powerpoint/2010/main" val="357223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83776" y="82833"/>
            <a:ext cx="3569525" cy="369332"/>
          </a:xfrm>
          <a:prstGeom prst="rect">
            <a:avLst/>
          </a:prstGeom>
          <a:noFill/>
        </p:spPr>
        <p:txBody>
          <a:bodyPr wrap="square" rtlCol="0">
            <a:spAutoFit/>
          </a:bodyPr>
          <a:lstStyle/>
          <a:p>
            <a:r>
              <a:rPr lang="en-US" dirty="0"/>
              <a:t>Literature Review</a:t>
            </a:r>
          </a:p>
        </p:txBody>
      </p:sp>
      <p:sp>
        <p:nvSpPr>
          <p:cNvPr id="8" name="Titel 1"/>
          <p:cNvSpPr txBox="1">
            <a:spLocks/>
          </p:cNvSpPr>
          <p:nvPr/>
        </p:nvSpPr>
        <p:spPr>
          <a:xfrm>
            <a:off x="1828800" y="241825"/>
            <a:ext cx="86144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pic>
        <p:nvPicPr>
          <p:cNvPr id="2" name="What Is GIS">
            <a:hlinkClick r:id="" action="ppaction://media"/>
            <a:extLst>
              <a:ext uri="{FF2B5EF4-FFF2-40B4-BE49-F238E27FC236}">
                <a16:creationId xmlns:a16="http://schemas.microsoft.com/office/drawing/2014/main" id="{1DA9B420-2822-684F-A03E-03A4DD956E8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047" b="11953"/>
          <a:stretch/>
        </p:blipFill>
        <p:spPr>
          <a:xfrm>
            <a:off x="2047875" y="1541044"/>
            <a:ext cx="8128000" cy="4572001"/>
          </a:xfrm>
          <a:prstGeom prst="rect">
            <a:avLst/>
          </a:prstGeom>
        </p:spPr>
      </p:pic>
    </p:spTree>
    <p:extLst>
      <p:ext uri="{BB962C8B-B14F-4D97-AF65-F5344CB8AC3E}">
        <p14:creationId xmlns:p14="http://schemas.microsoft.com/office/powerpoint/2010/main" val="280070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a:xfrm>
            <a:off x="1847850" y="1541043"/>
            <a:ext cx="8595384" cy="4635920"/>
          </a:xfrm>
        </p:spPr>
        <p:txBody>
          <a:bodyPr>
            <a:noAutofit/>
          </a:bodyPr>
          <a:lstStyle/>
          <a:p>
            <a:pPr marL="0" indent="0">
              <a:buNone/>
            </a:pPr>
            <a:r>
              <a:rPr lang="nl-NL" sz="2000" dirty="0"/>
              <a:t>TPCK: de kennis die een leraar zou moeten hebben over hoe de technologie in instructie moet worden gebruikt op een manier dat studenten kennis en vaardigheden ontwikkelen in een bepaald domein.</a:t>
            </a:r>
            <a:br>
              <a:rPr lang="en-GB" sz="2000" dirty="0"/>
            </a:br>
            <a:endParaRPr lang="nl-NL" sz="2000" dirty="0"/>
          </a:p>
        </p:txBody>
      </p:sp>
      <p:sp>
        <p:nvSpPr>
          <p:cNvPr id="6" name="Titel 1"/>
          <p:cNvSpPr txBox="1">
            <a:spLocks/>
          </p:cNvSpPr>
          <p:nvPr/>
        </p:nvSpPr>
        <p:spPr>
          <a:xfrm>
            <a:off x="1847850" y="241825"/>
            <a:ext cx="85953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dirty="0" err="1"/>
              <a:t>Georuimtelijk</a:t>
            </a:r>
            <a:r>
              <a:rPr lang="nl-NL" sz="3600" b="1" dirty="0"/>
              <a:t> denken linken met GIS</a:t>
            </a:r>
            <a:endParaRPr lang="nl-NL" sz="3600" dirty="0"/>
          </a:p>
        </p:txBody>
      </p:sp>
      <p:sp>
        <p:nvSpPr>
          <p:cNvPr id="5" name="TextBox 4"/>
          <p:cNvSpPr txBox="1"/>
          <p:nvPr/>
        </p:nvSpPr>
        <p:spPr>
          <a:xfrm>
            <a:off x="3783776" y="82833"/>
            <a:ext cx="3569525" cy="369332"/>
          </a:xfrm>
          <a:prstGeom prst="rect">
            <a:avLst/>
          </a:prstGeom>
          <a:noFill/>
        </p:spPr>
        <p:txBody>
          <a:bodyPr wrap="square" rtlCol="0">
            <a:spAutoFit/>
          </a:bodyPr>
          <a:lstStyle/>
          <a:p>
            <a:r>
              <a:rPr lang="en-US" dirty="0"/>
              <a:t>Literature Review </a:t>
            </a:r>
          </a:p>
        </p:txBody>
      </p:sp>
      <p:sp>
        <p:nvSpPr>
          <p:cNvPr id="3" name="Rechthoek 2"/>
          <p:cNvSpPr/>
          <p:nvPr/>
        </p:nvSpPr>
        <p:spPr>
          <a:xfrm>
            <a:off x="1981860" y="5486176"/>
            <a:ext cx="1463555" cy="707886"/>
          </a:xfrm>
          <a:prstGeom prst="rect">
            <a:avLst/>
          </a:prstGeom>
        </p:spPr>
        <p:txBody>
          <a:bodyPr wrap="square">
            <a:spAutoFit/>
          </a:bodyPr>
          <a:lstStyle/>
          <a:p>
            <a:r>
              <a:rPr lang="nl-NL" sz="1000" i="1" dirty="0"/>
              <a:t>Het algemene TPCK-model (links) en het GIS-TPCK-model (</a:t>
            </a:r>
            <a:r>
              <a:rPr lang="nl-NL" sz="1000" i="1" dirty="0" err="1"/>
              <a:t>Favier</a:t>
            </a:r>
            <a:r>
              <a:rPr lang="nl-NL" sz="1000" i="1" dirty="0"/>
              <a:t> et al., 2012)</a:t>
            </a:r>
            <a:endParaRPr lang="nl-NL" sz="1000" dirty="0"/>
          </a:p>
        </p:txBody>
      </p:sp>
      <p:pic>
        <p:nvPicPr>
          <p:cNvPr id="8" name="Afbeelding 7" descr="Presentatie2.jpg"/>
          <p:cNvPicPr/>
          <p:nvPr/>
        </p:nvPicPr>
        <p:blipFill rotWithShape="1">
          <a:blip r:embed="rId3" cstate="screen">
            <a:extLst>
              <a:ext uri="{28A0092B-C50C-407E-A947-70E740481C1C}">
                <a14:useLocalDpi xmlns:a14="http://schemas.microsoft.com/office/drawing/2010/main"/>
              </a:ext>
            </a:extLst>
          </a:blip>
          <a:srcRect/>
          <a:stretch/>
        </p:blipFill>
        <p:spPr bwMode="auto">
          <a:xfrm>
            <a:off x="3219450" y="2410893"/>
            <a:ext cx="6381750" cy="42052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6885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0" y="359770"/>
            <a:ext cx="10515600" cy="1325563"/>
          </a:xfrm>
        </p:spPr>
        <p:txBody>
          <a:bodyPr>
            <a:normAutofit/>
          </a:bodyPr>
          <a:lstStyle/>
          <a:p>
            <a:r>
              <a:rPr lang="en-GB" sz="3600" dirty="0"/>
              <a:t>De </a:t>
            </a:r>
            <a:r>
              <a:rPr lang="en-GB" sz="3600" dirty="0" err="1"/>
              <a:t>situatie</a:t>
            </a:r>
            <a:r>
              <a:rPr lang="en-GB" sz="3600" dirty="0"/>
              <a:t> 	</a:t>
            </a:r>
            <a:endParaRPr lang="en-US" sz="3200" dirty="0"/>
          </a:p>
        </p:txBody>
      </p:sp>
      <p:sp>
        <p:nvSpPr>
          <p:cNvPr id="3" name="Content Placeholder 2"/>
          <p:cNvSpPr>
            <a:spLocks noGrp="1"/>
          </p:cNvSpPr>
          <p:nvPr>
            <p:ph idx="1"/>
          </p:nvPr>
        </p:nvSpPr>
        <p:spPr>
          <a:xfrm>
            <a:off x="1733550" y="1592938"/>
            <a:ext cx="8515350" cy="4635920"/>
          </a:xfrm>
        </p:spPr>
        <p:txBody>
          <a:bodyPr>
            <a:normAutofit/>
          </a:bodyPr>
          <a:lstStyle/>
          <a:p>
            <a:pPr>
              <a:spcBef>
                <a:spcPts val="1200"/>
              </a:spcBef>
            </a:pPr>
            <a:r>
              <a:rPr lang="en-US" dirty="0" err="1"/>
              <a:t>scholen</a:t>
            </a:r>
            <a:r>
              <a:rPr lang="en-US" dirty="0"/>
              <a:t> </a:t>
            </a:r>
            <a:r>
              <a:rPr lang="en-US" dirty="0" err="1"/>
              <a:t>hebben</a:t>
            </a:r>
            <a:r>
              <a:rPr lang="en-US" dirty="0"/>
              <a:t> </a:t>
            </a:r>
            <a:r>
              <a:rPr lang="en-US" dirty="0" err="1"/>
              <a:t>tegenwoordig</a:t>
            </a:r>
            <a:r>
              <a:rPr lang="en-US" dirty="0"/>
              <a:t> over het </a:t>
            </a:r>
            <a:r>
              <a:rPr lang="en-US" dirty="0" err="1"/>
              <a:t>algemeen</a:t>
            </a:r>
            <a:r>
              <a:rPr lang="en-US" dirty="0"/>
              <a:t> </a:t>
            </a:r>
            <a:r>
              <a:rPr lang="en-US" b="1" dirty="0" err="1"/>
              <a:t>betere</a:t>
            </a:r>
            <a:r>
              <a:rPr lang="en-US" b="1" dirty="0"/>
              <a:t> ICT-</a:t>
            </a:r>
            <a:r>
              <a:rPr lang="en-US" b="1" dirty="0" err="1"/>
              <a:t>apparatuur</a:t>
            </a:r>
            <a:endParaRPr lang="en-US" b="1" dirty="0"/>
          </a:p>
          <a:p>
            <a:pPr>
              <a:spcBef>
                <a:spcPts val="1200"/>
              </a:spcBef>
            </a:pPr>
            <a:r>
              <a:rPr lang="en-US" dirty="0"/>
              <a:t>Cloud-</a:t>
            </a:r>
            <a:r>
              <a:rPr lang="en-US" dirty="0" err="1"/>
              <a:t>gebaseerde</a:t>
            </a:r>
            <a:r>
              <a:rPr lang="en-US" dirty="0"/>
              <a:t> </a:t>
            </a:r>
            <a:r>
              <a:rPr lang="en-US" dirty="0" err="1"/>
              <a:t>ontwikkelingen</a:t>
            </a:r>
            <a:endParaRPr lang="en-US" dirty="0"/>
          </a:p>
          <a:p>
            <a:pPr>
              <a:spcBef>
                <a:spcPts val="1200"/>
              </a:spcBef>
            </a:pPr>
            <a:r>
              <a:rPr lang="en-US" b="1" dirty="0"/>
              <a:t>BYOD</a:t>
            </a:r>
            <a:r>
              <a:rPr lang="en-US" dirty="0"/>
              <a:t>: eigen </a:t>
            </a:r>
            <a:r>
              <a:rPr lang="en-US" dirty="0" err="1"/>
              <a:t>apparaten</a:t>
            </a:r>
            <a:r>
              <a:rPr lang="en-US" dirty="0"/>
              <a:t> </a:t>
            </a:r>
            <a:r>
              <a:rPr lang="en-US" dirty="0" err="1"/>
              <a:t>meenemen</a:t>
            </a:r>
            <a:endParaRPr lang="en-US" dirty="0"/>
          </a:p>
          <a:p>
            <a:pPr>
              <a:spcBef>
                <a:spcPts val="1200"/>
              </a:spcBef>
            </a:pPr>
            <a:r>
              <a:rPr lang="en-US" dirty="0" err="1"/>
              <a:t>meer</a:t>
            </a:r>
            <a:r>
              <a:rPr lang="en-US" dirty="0"/>
              <a:t> open </a:t>
            </a:r>
            <a:r>
              <a:rPr lang="en-US" b="1" dirty="0"/>
              <a:t>data  </a:t>
            </a:r>
            <a:r>
              <a:rPr lang="en-US" b="1" dirty="0" err="1"/>
              <a:t>beschikbaar</a:t>
            </a:r>
            <a:r>
              <a:rPr lang="en-US" b="1" dirty="0"/>
              <a:t> </a:t>
            </a:r>
            <a:r>
              <a:rPr lang="en-US" dirty="0"/>
              <a:t>(</a:t>
            </a:r>
            <a:r>
              <a:rPr lang="en-US" dirty="0" err="1"/>
              <a:t>o.a</a:t>
            </a:r>
            <a:r>
              <a:rPr lang="en-US" dirty="0"/>
              <a:t>. via </a:t>
            </a:r>
            <a:r>
              <a:rPr lang="en-US" dirty="0" err="1"/>
              <a:t>Enspire</a:t>
            </a:r>
            <a:r>
              <a:rPr lang="en-US" dirty="0"/>
              <a:t> directive)</a:t>
            </a:r>
          </a:p>
          <a:p>
            <a:pPr>
              <a:spcBef>
                <a:spcPts val="1200"/>
              </a:spcBef>
            </a:pPr>
            <a:r>
              <a:rPr lang="en-US" b="1" dirty="0" err="1"/>
              <a:t>Webgebaseerde</a:t>
            </a:r>
            <a:r>
              <a:rPr lang="en-US" b="1" dirty="0"/>
              <a:t> </a:t>
            </a:r>
            <a:r>
              <a:rPr lang="en-US" b="1" dirty="0" err="1"/>
              <a:t>platformen</a:t>
            </a:r>
            <a:r>
              <a:rPr lang="en-US" dirty="0"/>
              <a:t> </a:t>
            </a:r>
            <a:r>
              <a:rPr lang="en-US" dirty="0" err="1"/>
              <a:t>verminderen</a:t>
            </a:r>
            <a:r>
              <a:rPr lang="en-US" dirty="0"/>
              <a:t>/</a:t>
            </a:r>
            <a:r>
              <a:rPr lang="en-US" dirty="0" err="1"/>
              <a:t>geen</a:t>
            </a:r>
            <a:r>
              <a:rPr lang="en-US" dirty="0"/>
              <a:t> </a:t>
            </a:r>
            <a:r>
              <a:rPr lang="en-US" dirty="0" err="1"/>
              <a:t>kosten</a:t>
            </a:r>
            <a:endParaRPr lang="en-US" dirty="0"/>
          </a:p>
          <a:p>
            <a:pPr>
              <a:spcBef>
                <a:spcPts val="1200"/>
              </a:spcBef>
            </a:pPr>
            <a:r>
              <a:rPr lang="en-US" b="1" dirty="0" err="1"/>
              <a:t>netwerken</a:t>
            </a:r>
            <a:r>
              <a:rPr lang="en-US" dirty="0"/>
              <a:t> </a:t>
            </a:r>
            <a:r>
              <a:rPr lang="en-US" dirty="0" err="1"/>
              <a:t>en</a:t>
            </a:r>
            <a:r>
              <a:rPr lang="en-US" dirty="0"/>
              <a:t> communities </a:t>
            </a:r>
            <a:r>
              <a:rPr lang="en-US" dirty="0" err="1"/>
              <a:t>aangemoedigd</a:t>
            </a:r>
            <a:r>
              <a:rPr lang="en-US" dirty="0"/>
              <a:t> </a:t>
            </a:r>
            <a:r>
              <a:rPr lang="en-US" dirty="0" err="1"/>
              <a:t>en</a:t>
            </a:r>
            <a:r>
              <a:rPr lang="en-US" dirty="0"/>
              <a:t> </a:t>
            </a:r>
            <a:r>
              <a:rPr lang="en-US" dirty="0" err="1"/>
              <a:t>beschikbaar</a:t>
            </a:r>
            <a:br>
              <a:rPr lang="en-GB" dirty="0"/>
            </a:br>
            <a:endParaRPr lang="en-US" sz="2000" dirty="0"/>
          </a:p>
        </p:txBody>
      </p:sp>
      <p:sp>
        <p:nvSpPr>
          <p:cNvPr id="5"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411587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23.png" descr="fig8.png"/>
          <p:cNvPicPr/>
          <p:nvPr/>
        </p:nvPicPr>
        <p:blipFill>
          <a:blip r:embed="rId3"/>
          <a:srcRect/>
          <a:stretch>
            <a:fillRect/>
          </a:stretch>
        </p:blipFill>
        <p:spPr>
          <a:xfrm>
            <a:off x="2125125" y="2388781"/>
            <a:ext cx="9107184" cy="3705923"/>
          </a:xfrm>
          <a:prstGeom prst="rect">
            <a:avLst/>
          </a:prstGeom>
          <a:ln/>
        </p:spPr>
      </p:pic>
      <p:sp>
        <p:nvSpPr>
          <p:cNvPr id="3" name="Rechthoek 2"/>
          <p:cNvSpPr/>
          <p:nvPr/>
        </p:nvSpPr>
        <p:spPr>
          <a:xfrm>
            <a:off x="1724234" y="1557784"/>
            <a:ext cx="9908966" cy="830997"/>
          </a:xfrm>
          <a:prstGeom prst="rect">
            <a:avLst/>
          </a:prstGeom>
        </p:spPr>
        <p:txBody>
          <a:bodyPr wrap="square">
            <a:spAutoFit/>
          </a:bodyPr>
          <a:lstStyle/>
          <a:p>
            <a:r>
              <a:rPr lang="nl-NL" sz="2400" dirty="0">
                <a:latin typeface="Calibri" charset="0"/>
                <a:ea typeface="Calibri" charset="0"/>
                <a:cs typeface="Calibri" charset="0"/>
              </a:rPr>
              <a:t>Vijf manieren waarop GIS geïntegreerd kan worden in het secundair onderwijs (</a:t>
            </a:r>
            <a:r>
              <a:rPr lang="nl-NL" sz="2400" dirty="0" err="1">
                <a:latin typeface="Calibri" charset="0"/>
                <a:ea typeface="Calibri" charset="0"/>
                <a:cs typeface="Calibri" charset="0"/>
              </a:rPr>
              <a:t>Favier</a:t>
            </a:r>
            <a:r>
              <a:rPr lang="nl-NL" sz="2400" dirty="0">
                <a:latin typeface="Calibri" charset="0"/>
                <a:ea typeface="Calibri" charset="0"/>
                <a:cs typeface="Calibri" charset="0"/>
              </a:rPr>
              <a:t>, 2013)</a:t>
            </a:r>
            <a:endParaRPr lang="nl-NL" sz="2400" dirty="0"/>
          </a:p>
        </p:txBody>
      </p:sp>
      <p:sp>
        <p:nvSpPr>
          <p:cNvPr id="8" name="Titel 1"/>
          <p:cNvSpPr>
            <a:spLocks noGrp="1"/>
          </p:cNvSpPr>
          <p:nvPr>
            <p:ph type="title"/>
          </p:nvPr>
        </p:nvSpPr>
        <p:spPr>
          <a:xfrm>
            <a:off x="1761050" y="232221"/>
            <a:ext cx="8682186" cy="1325563"/>
          </a:xfrm>
        </p:spPr>
        <p:txBody>
          <a:bodyPr>
            <a:normAutofit/>
          </a:bodyPr>
          <a:lstStyle/>
          <a:p>
            <a:r>
              <a:rPr lang="nl-NL" sz="4000" dirty="0"/>
              <a:t>Hoe invoeren? </a:t>
            </a:r>
          </a:p>
        </p:txBody>
      </p:sp>
      <p:sp>
        <p:nvSpPr>
          <p:cNvPr id="2" name="Rectangle 1"/>
          <p:cNvSpPr/>
          <p:nvPr/>
        </p:nvSpPr>
        <p:spPr>
          <a:xfrm>
            <a:off x="1736518" y="6132488"/>
            <a:ext cx="8706717" cy="253916"/>
          </a:xfrm>
          <a:prstGeom prst="rect">
            <a:avLst/>
          </a:prstGeom>
        </p:spPr>
        <p:txBody>
          <a:bodyPr wrap="square">
            <a:spAutoFit/>
          </a:bodyPr>
          <a:lstStyle/>
          <a:p>
            <a:r>
              <a:rPr lang="en-US" sz="1050" dirty="0" err="1"/>
              <a:t>Favier</a:t>
            </a:r>
            <a:r>
              <a:rPr lang="en-US" sz="1050" dirty="0"/>
              <a:t>, T.M., 2011, Geographic Information Systems in inquiry-based secondary geography education, </a:t>
            </a:r>
            <a:r>
              <a:rPr lang="en-US" sz="1050" dirty="0" err="1"/>
              <a:t>Vrije</a:t>
            </a:r>
            <a:r>
              <a:rPr lang="en-US" sz="1050" dirty="0"/>
              <a:t> </a:t>
            </a:r>
            <a:r>
              <a:rPr lang="en-US" sz="1050" dirty="0" err="1"/>
              <a:t>Universiteit</a:t>
            </a:r>
            <a:r>
              <a:rPr lang="en-US" sz="1050" dirty="0"/>
              <a:t> Amsterdam, 287 pp.</a:t>
            </a:r>
          </a:p>
        </p:txBody>
      </p:sp>
      <p:sp>
        <p:nvSpPr>
          <p:cNvPr id="6" name="TextBox 5"/>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10105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687332" y="0"/>
            <a:ext cx="11123668" cy="7186112"/>
          </a:xfrm>
          <a:prstGeom prst="rect">
            <a:avLst/>
          </a:prstGeom>
        </p:spPr>
      </p:pic>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55236">
            <a:off x="7180957" y="1203097"/>
            <a:ext cx="3318881" cy="4607031"/>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1895476" y="267499"/>
            <a:ext cx="6585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Key Literature </a:t>
            </a:r>
            <a:endParaRPr lang="en-US" sz="2400" dirty="0"/>
          </a:p>
        </p:txBody>
      </p:sp>
      <p:sp>
        <p:nvSpPr>
          <p:cNvPr id="9"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1" name="Tijdelijke aanduiding voor inhoud 10"/>
          <p:cNvSpPr>
            <a:spLocks noGrp="1"/>
          </p:cNvSpPr>
          <p:nvPr>
            <p:ph idx="1"/>
          </p:nvPr>
        </p:nvSpPr>
        <p:spPr>
          <a:xfrm>
            <a:off x="2152650" y="1541043"/>
            <a:ext cx="4824274" cy="4635920"/>
          </a:xfrm>
        </p:spPr>
        <p:txBody>
          <a:bodyPr/>
          <a:lstStyle/>
          <a:p>
            <a:pPr marL="0" indent="0">
              <a:buNone/>
            </a:pPr>
            <a:endParaRPr lang="en-GB" dirty="0"/>
          </a:p>
          <a:p>
            <a:pPr marL="0" indent="0">
              <a:buNone/>
            </a:pPr>
            <a:r>
              <a:rPr lang="en-GB" dirty="0" err="1"/>
              <a:t>Gebaseerd</a:t>
            </a:r>
            <a:r>
              <a:rPr lang="en-GB" dirty="0"/>
              <a:t> op de review: </a:t>
            </a:r>
            <a:br>
              <a:rPr lang="en-GB" dirty="0"/>
            </a:br>
            <a:r>
              <a:rPr lang="en-GB" dirty="0"/>
              <a:t>10 GI-Learner </a:t>
            </a:r>
            <a:r>
              <a:rPr lang="en-GB" dirty="0" err="1"/>
              <a:t>georuimtelijke</a:t>
            </a:r>
            <a:r>
              <a:rPr lang="en-GB" dirty="0"/>
              <a:t>  </a:t>
            </a:r>
            <a:r>
              <a:rPr lang="en-GB" dirty="0" err="1"/>
              <a:t>denkcompetenties</a:t>
            </a:r>
            <a:r>
              <a:rPr lang="en-GB" dirty="0"/>
              <a:t>, elk met </a:t>
            </a:r>
            <a:r>
              <a:rPr lang="en-GB" dirty="0" err="1"/>
              <a:t>een</a:t>
            </a:r>
            <a:r>
              <a:rPr lang="en-GB" dirty="0"/>
              <a:t> </a:t>
            </a:r>
            <a:r>
              <a:rPr lang="en-GB" dirty="0" err="1"/>
              <a:t>progressie</a:t>
            </a:r>
            <a:r>
              <a:rPr lang="en-GB" dirty="0"/>
              <a:t> </a:t>
            </a:r>
            <a:r>
              <a:rPr lang="en-GB" dirty="0" err="1"/>
              <a:t>binnenin</a:t>
            </a:r>
            <a:r>
              <a:rPr lang="en-GB" dirty="0"/>
              <a:t> van </a:t>
            </a:r>
            <a:r>
              <a:rPr lang="en-GB" dirty="0" err="1"/>
              <a:t>eenvoudig</a:t>
            </a:r>
            <a:r>
              <a:rPr lang="en-GB" dirty="0"/>
              <a:t> (A) </a:t>
            </a:r>
            <a:r>
              <a:rPr lang="en-GB" dirty="0" err="1"/>
              <a:t>naar</a:t>
            </a:r>
            <a:r>
              <a:rPr lang="en-GB" dirty="0"/>
              <a:t> </a:t>
            </a:r>
            <a:r>
              <a:rPr lang="en-GB" dirty="0" err="1"/>
              <a:t>meer</a:t>
            </a:r>
            <a:r>
              <a:rPr lang="en-GB" dirty="0"/>
              <a:t> </a:t>
            </a:r>
            <a:r>
              <a:rPr lang="en-GB" dirty="0" err="1"/>
              <a:t>uitgewerkt</a:t>
            </a:r>
            <a:r>
              <a:rPr lang="en-GB" dirty="0"/>
              <a:t> (C)</a:t>
            </a:r>
            <a:endParaRPr lang="nl-NL" dirty="0"/>
          </a:p>
        </p:txBody>
      </p:sp>
    </p:spTree>
    <p:extLst>
      <p:ext uri="{BB962C8B-B14F-4D97-AF65-F5344CB8AC3E}">
        <p14:creationId xmlns:p14="http://schemas.microsoft.com/office/powerpoint/2010/main" val="3558312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7200" y="365125"/>
            <a:ext cx="9626600" cy="1325563"/>
          </a:xfrm>
        </p:spPr>
        <p:txBody>
          <a:bodyPr/>
          <a:lstStyle/>
          <a:p>
            <a:r>
              <a:rPr lang="nl-NL" dirty="0"/>
              <a:t>Progressie leerlijn 	 </a:t>
            </a:r>
          </a:p>
        </p:txBody>
      </p:sp>
      <p:sp>
        <p:nvSpPr>
          <p:cNvPr id="4" name="Tijdelijke aanduiding voor inhoud 3"/>
          <p:cNvSpPr>
            <a:spLocks noGrp="1"/>
          </p:cNvSpPr>
          <p:nvPr>
            <p:ph sz="half" idx="1"/>
          </p:nvPr>
        </p:nvSpPr>
        <p:spPr>
          <a:xfrm>
            <a:off x="2152650" y="1825625"/>
            <a:ext cx="7943850" cy="4351338"/>
          </a:xfrm>
        </p:spPr>
        <p:txBody>
          <a:bodyPr>
            <a:noAutofit/>
          </a:bodyPr>
          <a:lstStyle/>
          <a:p>
            <a:r>
              <a:rPr lang="en-GB" sz="2400" dirty="0" err="1"/>
              <a:t>opbouw</a:t>
            </a:r>
            <a:r>
              <a:rPr lang="en-GB" sz="2400" dirty="0"/>
              <a:t> van </a:t>
            </a:r>
            <a:r>
              <a:rPr lang="en-GB" sz="2400" dirty="0" err="1"/>
              <a:t>kennis</a:t>
            </a:r>
            <a:r>
              <a:rPr lang="en-GB" sz="2400" dirty="0"/>
              <a:t> </a:t>
            </a:r>
            <a:r>
              <a:rPr lang="en-GB" sz="2400" dirty="0" err="1"/>
              <a:t>en</a:t>
            </a:r>
            <a:r>
              <a:rPr lang="en-GB" sz="2400" dirty="0"/>
              <a:t> </a:t>
            </a:r>
            <a:r>
              <a:rPr lang="en-GB" sz="2400" dirty="0" err="1"/>
              <a:t>vaardigheden</a:t>
            </a:r>
            <a:r>
              <a:rPr lang="en-GB" sz="2400" dirty="0"/>
              <a:t> in het hele curriculum</a:t>
            </a:r>
          </a:p>
          <a:p>
            <a:r>
              <a:rPr lang="en-GB" sz="2400" dirty="0" err="1"/>
              <a:t>weerspiegelen</a:t>
            </a:r>
            <a:r>
              <a:rPr lang="en-GB" sz="2400" dirty="0"/>
              <a:t> </a:t>
            </a:r>
            <a:r>
              <a:rPr lang="en-GB" sz="2400" dirty="0" err="1"/>
              <a:t>een</a:t>
            </a:r>
            <a:r>
              <a:rPr lang="en-GB" sz="2400" dirty="0"/>
              <a:t> </a:t>
            </a:r>
            <a:r>
              <a:rPr lang="en-GB" sz="2400" dirty="0" err="1"/>
              <a:t>toenemende</a:t>
            </a:r>
            <a:r>
              <a:rPr lang="en-GB" sz="2400" dirty="0"/>
              <a:t> mate van </a:t>
            </a:r>
            <a:r>
              <a:rPr lang="en-GB" sz="2400" dirty="0" err="1"/>
              <a:t>complexiteit</a:t>
            </a:r>
            <a:r>
              <a:rPr lang="en-GB" sz="2400" dirty="0"/>
              <a:t>, </a:t>
            </a:r>
            <a:r>
              <a:rPr lang="en-GB" sz="2400" dirty="0" err="1"/>
              <a:t>gaande</a:t>
            </a:r>
            <a:r>
              <a:rPr lang="en-GB" sz="2400" dirty="0"/>
              <a:t> van </a:t>
            </a:r>
            <a:r>
              <a:rPr lang="en-GB" sz="2400" dirty="0" err="1"/>
              <a:t>eenvoudig</a:t>
            </a:r>
            <a:r>
              <a:rPr lang="en-GB" sz="2400" dirty="0"/>
              <a:t> tot </a:t>
            </a:r>
            <a:r>
              <a:rPr lang="en-GB" sz="2400" dirty="0" err="1"/>
              <a:t>moeilijk</a:t>
            </a:r>
            <a:endParaRPr lang="nl-NL" sz="2400" dirty="0"/>
          </a:p>
        </p:txBody>
      </p:sp>
      <p:pic>
        <p:nvPicPr>
          <p:cNvPr id="6" name="Afbeelding 5"/>
          <p:cNvPicPr/>
          <p:nvPr/>
        </p:nvPicPr>
        <p:blipFill>
          <a:blip r:embed="rId2">
            <a:extLst>
              <a:ext uri="{28A0092B-C50C-407E-A947-70E740481C1C}">
                <a14:useLocalDpi xmlns:a14="http://schemas.microsoft.com/office/drawing/2010/main"/>
              </a:ext>
            </a:extLst>
          </a:blip>
          <a:srcRect/>
          <a:stretch>
            <a:fillRect/>
          </a:stretch>
        </p:blipFill>
        <p:spPr bwMode="auto">
          <a:xfrm>
            <a:off x="6096000" y="2743200"/>
            <a:ext cx="4978400" cy="4114800"/>
          </a:xfrm>
          <a:prstGeom prst="rect">
            <a:avLst/>
          </a:prstGeom>
          <a:noFill/>
          <a:ln>
            <a:noFill/>
          </a:ln>
        </p:spPr>
      </p:pic>
    </p:spTree>
    <p:extLst>
      <p:ext uri="{BB962C8B-B14F-4D97-AF65-F5344CB8AC3E}">
        <p14:creationId xmlns:p14="http://schemas.microsoft.com/office/powerpoint/2010/main" val="216697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5314" y="365125"/>
            <a:ext cx="9678486" cy="1325563"/>
          </a:xfrm>
        </p:spPr>
        <p:txBody>
          <a:bodyPr>
            <a:normAutofit/>
          </a:bodyPr>
          <a:lstStyle/>
          <a:p>
            <a:r>
              <a:rPr lang="nl-NL" sz="3200" dirty="0"/>
              <a:t>Progressie leerlijn - voorbeeld</a:t>
            </a:r>
          </a:p>
        </p:txBody>
      </p:sp>
      <p:graphicFrame>
        <p:nvGraphicFramePr>
          <p:cNvPr id="8" name="Tabel 7"/>
          <p:cNvGraphicFramePr>
            <a:graphicFrameLocks noGrp="1"/>
          </p:cNvGraphicFramePr>
          <p:nvPr>
            <p:extLst>
              <p:ext uri="{D42A27DB-BD31-4B8C-83A1-F6EECF244321}">
                <p14:modId xmlns:p14="http://schemas.microsoft.com/office/powerpoint/2010/main" val="775316877"/>
              </p:ext>
            </p:extLst>
          </p:nvPr>
        </p:nvGraphicFramePr>
        <p:xfrm>
          <a:off x="1898650" y="1690688"/>
          <a:ext cx="8821236" cy="4243200"/>
        </p:xfrm>
        <a:graphic>
          <a:graphicData uri="http://schemas.openxmlformats.org/drawingml/2006/table">
            <a:tbl>
              <a:tblPr firstRow="1" firstCol="1" bandRow="1">
                <a:tableStyleId>{5C22544A-7EE6-4342-B048-85BDC9FD1C3A}</a:tableStyleId>
              </a:tblPr>
              <a:tblGrid>
                <a:gridCol w="1406952">
                  <a:extLst>
                    <a:ext uri="{9D8B030D-6E8A-4147-A177-3AD203B41FA5}">
                      <a16:colId xmlns:a16="http://schemas.microsoft.com/office/drawing/2014/main" val="20000"/>
                    </a:ext>
                  </a:extLst>
                </a:gridCol>
                <a:gridCol w="1403855">
                  <a:extLst>
                    <a:ext uri="{9D8B030D-6E8A-4147-A177-3AD203B41FA5}">
                      <a16:colId xmlns:a16="http://schemas.microsoft.com/office/drawing/2014/main" val="20001"/>
                    </a:ext>
                  </a:extLst>
                </a:gridCol>
                <a:gridCol w="1470061">
                  <a:extLst>
                    <a:ext uri="{9D8B030D-6E8A-4147-A177-3AD203B41FA5}">
                      <a16:colId xmlns:a16="http://schemas.microsoft.com/office/drawing/2014/main" val="20002"/>
                    </a:ext>
                  </a:extLst>
                </a:gridCol>
                <a:gridCol w="1324014">
                  <a:extLst>
                    <a:ext uri="{9D8B030D-6E8A-4147-A177-3AD203B41FA5}">
                      <a16:colId xmlns:a16="http://schemas.microsoft.com/office/drawing/2014/main" val="20003"/>
                    </a:ext>
                  </a:extLst>
                </a:gridCol>
                <a:gridCol w="1623020">
                  <a:extLst>
                    <a:ext uri="{9D8B030D-6E8A-4147-A177-3AD203B41FA5}">
                      <a16:colId xmlns:a16="http://schemas.microsoft.com/office/drawing/2014/main" val="20004"/>
                    </a:ext>
                  </a:extLst>
                </a:gridCol>
                <a:gridCol w="1593334">
                  <a:extLst>
                    <a:ext uri="{9D8B030D-6E8A-4147-A177-3AD203B41FA5}">
                      <a16:colId xmlns:a16="http://schemas.microsoft.com/office/drawing/2014/main" val="20005"/>
                    </a:ext>
                  </a:extLst>
                </a:gridCol>
              </a:tblGrid>
              <a:tr h="1219200">
                <a:tc>
                  <a:txBody>
                    <a:bodyPr/>
                    <a:lstStyle/>
                    <a:p>
                      <a:pPr>
                        <a:spcAft>
                          <a:spcPts val="1200"/>
                        </a:spcAft>
                      </a:pPr>
                      <a:r>
                        <a:rPr lang="en-GB" sz="2200" dirty="0" err="1">
                          <a:effectLst/>
                        </a:rPr>
                        <a:t>Leerlijn</a:t>
                      </a:r>
                      <a:endParaRPr lang="en-GB" sz="2200" dirty="0">
                        <a:effectLst/>
                      </a:endParaRPr>
                    </a:p>
                  </a:txBody>
                  <a:tcPr marL="132484" marR="132484" marT="0" marB="0"/>
                </a:tc>
                <a:tc>
                  <a:txBody>
                    <a:bodyPr/>
                    <a:lstStyle/>
                    <a:p>
                      <a:pPr>
                        <a:spcAft>
                          <a:spcPts val="1200"/>
                        </a:spcAft>
                      </a:pPr>
                      <a:r>
                        <a:rPr lang="en-GB" sz="2200" dirty="0" err="1">
                          <a:effectLst/>
                        </a:rPr>
                        <a:t>Veldwerk</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beelden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kaarten</a:t>
                      </a:r>
                      <a:endParaRPr lang="en-GB" sz="2200" dirty="0">
                        <a:effectLst/>
                      </a:endParaRPr>
                    </a:p>
                  </a:txBody>
                  <a:tcPr marL="132484" marR="132484" marT="0" marB="0"/>
                </a:tc>
                <a:tc>
                  <a:txBody>
                    <a:bodyPr/>
                    <a:lstStyle/>
                    <a:p>
                      <a:pPr>
                        <a:spcAft>
                          <a:spcPts val="1200"/>
                        </a:spcAft>
                      </a:pPr>
                      <a:r>
                        <a:rPr lang="en-GB" sz="2200" dirty="0" err="1">
                          <a:effectLst/>
                        </a:rPr>
                        <a:t>Werken</a:t>
                      </a:r>
                      <a:r>
                        <a:rPr lang="en-GB" sz="2200" dirty="0">
                          <a:effectLst/>
                        </a:rPr>
                        <a:t> met </a:t>
                      </a:r>
                      <a:r>
                        <a:rPr lang="en-GB" sz="2200" dirty="0" err="1">
                          <a:effectLst/>
                        </a:rPr>
                        <a:t>statistieken</a:t>
                      </a:r>
                      <a:endParaRPr lang="en-GB" sz="2200" dirty="0">
                        <a:effectLst/>
                      </a:endParaRPr>
                    </a:p>
                  </a:txBody>
                  <a:tcPr marL="132484" marR="132484" marT="0" marB="0"/>
                </a:tc>
                <a:tc>
                  <a:txBody>
                    <a:bodyPr/>
                    <a:lstStyle/>
                    <a:p>
                      <a:pPr>
                        <a:spcAft>
                          <a:spcPts val="1200"/>
                        </a:spcAft>
                      </a:pPr>
                      <a:r>
                        <a:rPr lang="en-GB" sz="2200" dirty="0" err="1">
                          <a:effectLst/>
                        </a:rPr>
                        <a:t>Opbouw</a:t>
                      </a:r>
                      <a:r>
                        <a:rPr lang="en-GB" sz="2200" dirty="0">
                          <a:effectLst/>
                        </a:rPr>
                        <a:t> van </a:t>
                      </a:r>
                      <a:r>
                        <a:rPr lang="en-GB" sz="2200" dirty="0" err="1">
                          <a:effectLst/>
                        </a:rPr>
                        <a:t>kennis</a:t>
                      </a:r>
                      <a:endParaRPr lang="en-GB" sz="2200" dirty="0">
                        <a:effectLst/>
                      </a:endParaRPr>
                    </a:p>
                  </a:txBody>
                  <a:tcPr marL="132484" marR="132484" marT="0" marB="0"/>
                </a:tc>
                <a:extLst>
                  <a:ext uri="{0D108BD9-81ED-4DB2-BD59-A6C34878D82A}">
                    <a16:rowId xmlns:a16="http://schemas.microsoft.com/office/drawing/2014/main" val="10000"/>
                  </a:ext>
                </a:extLst>
              </a:tr>
              <a:tr h="756000">
                <a:tc>
                  <a:txBody>
                    <a:bodyPr/>
                    <a:lstStyle/>
                    <a:p>
                      <a:pPr>
                        <a:spcAft>
                          <a:spcPts val="1200"/>
                        </a:spcAft>
                      </a:pPr>
                      <a:r>
                        <a:rPr lang="en-GB" sz="2200" dirty="0" err="1">
                          <a:effectLst/>
                        </a:rPr>
                        <a:t>Niveau</a:t>
                      </a:r>
                      <a:r>
                        <a:rPr lang="en-GB" sz="2200" dirty="0">
                          <a:effectLst/>
                        </a:rPr>
                        <a:t> 1 </a:t>
                      </a:r>
                    </a:p>
                  </a:txBody>
                  <a:tcPr marL="132484" marR="132484" marT="0" marB="0"/>
                </a:tc>
                <a:tc gridSpan="5">
                  <a:txBody>
                    <a:bodyPr/>
                    <a:lstStyle/>
                    <a:p>
                      <a:pPr>
                        <a:spcAft>
                          <a:spcPts val="1200"/>
                        </a:spcAft>
                      </a:pPr>
                      <a:r>
                        <a:rPr lang="en-GB" sz="2200" dirty="0" err="1">
                          <a:effectLst/>
                        </a:rPr>
                        <a:t>Perceptie</a:t>
                      </a:r>
                      <a:r>
                        <a:rPr lang="en-GB" sz="2200" dirty="0">
                          <a:effectLst/>
                        </a:rPr>
                        <a:t> – </a:t>
                      </a:r>
                      <a:r>
                        <a:rPr lang="en-GB" sz="2200" dirty="0" err="1">
                          <a:effectLst/>
                        </a:rPr>
                        <a:t>feitenkennis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1"/>
                  </a:ext>
                </a:extLst>
              </a:tr>
              <a:tr h="756000">
                <a:tc>
                  <a:txBody>
                    <a:bodyPr/>
                    <a:lstStyle/>
                    <a:p>
                      <a:pPr>
                        <a:spcAft>
                          <a:spcPts val="1200"/>
                        </a:spcAft>
                      </a:pPr>
                      <a:r>
                        <a:rPr lang="en-GB" sz="2200" dirty="0" err="1">
                          <a:effectLst/>
                        </a:rPr>
                        <a:t>Niveau</a:t>
                      </a:r>
                      <a:r>
                        <a:rPr lang="en-GB" sz="2200" dirty="0">
                          <a:effectLst/>
                        </a:rPr>
                        <a:t> 2 </a:t>
                      </a:r>
                    </a:p>
                  </a:txBody>
                  <a:tcPr marL="132484" marR="132484" marT="0" marB="0"/>
                </a:tc>
                <a:tc gridSpan="5">
                  <a:txBody>
                    <a:bodyPr/>
                    <a:lstStyle/>
                    <a:p>
                      <a:pPr>
                        <a:spcAft>
                          <a:spcPts val="1200"/>
                        </a:spcAft>
                      </a:pPr>
                      <a:r>
                        <a:rPr lang="en-GB" sz="2200" dirty="0">
                          <a:effectLst/>
                        </a:rPr>
                        <a:t>Analyse – </a:t>
                      </a:r>
                      <a:r>
                        <a:rPr lang="en-GB" sz="2200" dirty="0" err="1">
                          <a:effectLst/>
                        </a:rPr>
                        <a:t>selectie</a:t>
                      </a:r>
                      <a:r>
                        <a:rPr lang="en-GB" sz="2200" dirty="0">
                          <a:effectLst/>
                        </a:rPr>
                        <a:t> van </a:t>
                      </a:r>
                      <a:r>
                        <a:rPr lang="en-GB" sz="2200" dirty="0" err="1">
                          <a:effectLst/>
                        </a:rPr>
                        <a:t>relevante</a:t>
                      </a:r>
                      <a:r>
                        <a:rPr lang="en-GB" sz="2200" dirty="0">
                          <a:effectLst/>
                        </a:rPr>
                        <a:t> </a:t>
                      </a:r>
                      <a:r>
                        <a:rPr lang="en-GB" sz="2200" dirty="0" err="1">
                          <a:effectLst/>
                        </a:rPr>
                        <a:t>geografische</a:t>
                      </a:r>
                      <a:r>
                        <a:rPr lang="en-GB" sz="2200" dirty="0">
                          <a:effectLst/>
                        </a:rPr>
                        <a:t> </a:t>
                      </a:r>
                      <a:r>
                        <a:rPr lang="en-GB" sz="2200" dirty="0" err="1">
                          <a:effectLst/>
                        </a:rPr>
                        <a:t>informatie</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2"/>
                  </a:ext>
                </a:extLst>
              </a:tr>
              <a:tr h="756000">
                <a:tc>
                  <a:txBody>
                    <a:bodyPr/>
                    <a:lstStyle/>
                    <a:p>
                      <a:pPr>
                        <a:spcAft>
                          <a:spcPts val="1200"/>
                        </a:spcAft>
                      </a:pPr>
                      <a:r>
                        <a:rPr lang="en-GB" sz="2200" dirty="0" err="1">
                          <a:effectLst/>
                        </a:rPr>
                        <a:t>Niveau</a:t>
                      </a:r>
                      <a:r>
                        <a:rPr lang="en-GB" sz="2200" dirty="0">
                          <a:effectLst/>
                        </a:rPr>
                        <a:t> 3 </a:t>
                      </a:r>
                    </a:p>
                  </a:txBody>
                  <a:tcPr marL="132484" marR="132484" marT="0" marB="0"/>
                </a:tc>
                <a:tc gridSpan="5">
                  <a:txBody>
                    <a:bodyPr/>
                    <a:lstStyle/>
                    <a:p>
                      <a:pPr>
                        <a:spcAft>
                          <a:spcPts val="1200"/>
                        </a:spcAft>
                      </a:pPr>
                      <a:r>
                        <a:rPr lang="en-GB" sz="2200" dirty="0" err="1">
                          <a:effectLst/>
                        </a:rPr>
                        <a:t>Structuur</a:t>
                      </a:r>
                      <a:r>
                        <a:rPr lang="en-GB" sz="2200" dirty="0">
                          <a:effectLst/>
                        </a:rPr>
                        <a:t> – </a:t>
                      </a:r>
                      <a:r>
                        <a:rPr lang="en-GB" sz="2200" dirty="0" err="1">
                          <a:effectLst/>
                        </a:rPr>
                        <a:t>zoeken</a:t>
                      </a:r>
                      <a:r>
                        <a:rPr lang="en-GB" sz="2200" dirty="0">
                          <a:effectLst/>
                        </a:rPr>
                        <a:t> </a:t>
                      </a:r>
                      <a:r>
                        <a:rPr lang="en-GB" sz="2200" dirty="0" err="1">
                          <a:effectLst/>
                        </a:rPr>
                        <a:t>naar</a:t>
                      </a:r>
                      <a:r>
                        <a:rPr lang="en-GB" sz="2200" dirty="0">
                          <a:effectLst/>
                        </a:rPr>
                        <a:t> </a:t>
                      </a:r>
                      <a:r>
                        <a:rPr lang="en-GB" sz="2200" dirty="0" err="1">
                          <a:effectLst/>
                        </a:rPr>
                        <a:t>complexe</a:t>
                      </a:r>
                      <a:r>
                        <a:rPr lang="en-GB" sz="2200" dirty="0">
                          <a:effectLst/>
                        </a:rPr>
                        <a:t> </a:t>
                      </a:r>
                      <a:r>
                        <a:rPr lang="en-GB" sz="2200" dirty="0" err="1">
                          <a:effectLst/>
                        </a:rPr>
                        <a:t>connecties</a:t>
                      </a:r>
                      <a:r>
                        <a:rPr lang="en-GB" sz="2200" dirty="0">
                          <a:effectLst/>
                        </a:rPr>
                        <a:t> </a:t>
                      </a:r>
                      <a:r>
                        <a:rPr lang="en-GB" sz="2200" dirty="0" err="1">
                          <a:effectLst/>
                        </a:rPr>
                        <a:t>en</a:t>
                      </a:r>
                      <a:r>
                        <a:rPr lang="en-GB" sz="2200" dirty="0">
                          <a:effectLst/>
                        </a:rPr>
                        <a:t> </a:t>
                      </a:r>
                      <a:r>
                        <a:rPr lang="en-GB" sz="2200" dirty="0" err="1">
                          <a:effectLst/>
                        </a:rPr>
                        <a:t>relaties</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3"/>
                  </a:ext>
                </a:extLst>
              </a:tr>
              <a:tr h="756000">
                <a:tc>
                  <a:txBody>
                    <a:bodyPr/>
                    <a:lstStyle/>
                    <a:p>
                      <a:pPr>
                        <a:spcAft>
                          <a:spcPts val="1200"/>
                        </a:spcAft>
                      </a:pPr>
                      <a:r>
                        <a:rPr lang="en-GB" sz="2200" dirty="0" err="1">
                          <a:effectLst/>
                        </a:rPr>
                        <a:t>Niveau</a:t>
                      </a:r>
                      <a:r>
                        <a:rPr lang="en-GB" sz="2200" dirty="0">
                          <a:effectLst/>
                        </a:rPr>
                        <a:t> 4 </a:t>
                      </a:r>
                    </a:p>
                  </a:txBody>
                  <a:tcPr marL="132484" marR="132484" marT="0" marB="0"/>
                </a:tc>
                <a:tc gridSpan="5">
                  <a:txBody>
                    <a:bodyPr/>
                    <a:lstStyle/>
                    <a:p>
                      <a:pPr>
                        <a:spcAft>
                          <a:spcPts val="1200"/>
                        </a:spcAft>
                      </a:pPr>
                      <a:r>
                        <a:rPr lang="en-GB" sz="2200" dirty="0" err="1">
                          <a:effectLst/>
                        </a:rPr>
                        <a:t>Applicatie</a:t>
                      </a:r>
                      <a:r>
                        <a:rPr lang="en-GB" sz="2200" dirty="0">
                          <a:effectLst/>
                        </a:rPr>
                        <a:t> – problem </a:t>
                      </a:r>
                      <a:r>
                        <a:rPr lang="en-GB" sz="2200" dirty="0" err="1">
                          <a:effectLst/>
                        </a:rPr>
                        <a:t>oplossend</a:t>
                      </a:r>
                      <a:r>
                        <a:rPr lang="en-GB" sz="2200" dirty="0">
                          <a:effectLst/>
                        </a:rPr>
                        <a:t> </a:t>
                      </a:r>
                      <a:r>
                        <a:rPr lang="en-GB" sz="2200" dirty="0" err="1">
                          <a:effectLst/>
                        </a:rPr>
                        <a:t>denken</a:t>
                      </a:r>
                      <a:endParaRPr lang="en-GB" sz="2200" dirty="0">
                        <a:effectLst/>
                      </a:endParaRPr>
                    </a:p>
                  </a:txBody>
                  <a:tcPr marL="132484" marR="132484" marT="0" marB="0"/>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60581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365125"/>
            <a:ext cx="9525000" cy="1325563"/>
          </a:xfrm>
        </p:spPr>
        <p:txBody>
          <a:bodyPr>
            <a:normAutofit/>
          </a:bodyPr>
          <a:lstStyle/>
          <a:p>
            <a:r>
              <a:rPr lang="nl-NL" sz="3200" dirty="0"/>
              <a:t>Progressie leerlijn - voorbeeld</a:t>
            </a:r>
          </a:p>
        </p:txBody>
      </p:sp>
      <p:pic>
        <p:nvPicPr>
          <p:cNvPr id="4" name="Afbeelding 3">
            <a:extLst>
              <a:ext uri="{FF2B5EF4-FFF2-40B4-BE49-F238E27FC236}">
                <a16:creationId xmlns:a16="http://schemas.microsoft.com/office/drawing/2014/main" id="{799E15DE-EDE0-E140-B805-8CFCCF5C3C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1447800"/>
            <a:ext cx="9144000" cy="4635500"/>
          </a:xfrm>
          <a:prstGeom prst="rect">
            <a:avLst/>
          </a:prstGeom>
        </p:spPr>
      </p:pic>
    </p:spTree>
    <p:extLst>
      <p:ext uri="{BB962C8B-B14F-4D97-AF65-F5344CB8AC3E}">
        <p14:creationId xmlns:p14="http://schemas.microsoft.com/office/powerpoint/2010/main" val="2202178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7680" y="365125"/>
            <a:ext cx="9596120" cy="1325563"/>
          </a:xfrm>
        </p:spPr>
        <p:txBody>
          <a:bodyPr/>
          <a:lstStyle/>
          <a:p>
            <a:r>
              <a:rPr lang="nl-NL" dirty="0"/>
              <a:t>Progressie leerlijn	 </a:t>
            </a:r>
          </a:p>
        </p:txBody>
      </p:sp>
      <p:sp>
        <p:nvSpPr>
          <p:cNvPr id="4" name="Tijdelijke aanduiding voor inhoud 3"/>
          <p:cNvSpPr>
            <a:spLocks noGrp="1"/>
          </p:cNvSpPr>
          <p:nvPr>
            <p:ph sz="half" idx="1"/>
          </p:nvPr>
        </p:nvSpPr>
        <p:spPr>
          <a:xfrm>
            <a:off x="1757680" y="1825625"/>
            <a:ext cx="4262120" cy="4351338"/>
          </a:xfrm>
        </p:spPr>
        <p:txBody>
          <a:bodyPr>
            <a:noAutofit/>
          </a:bodyPr>
          <a:lstStyle/>
          <a:p>
            <a:pPr marL="0" indent="0">
              <a:lnSpc>
                <a:spcPct val="100000"/>
              </a:lnSpc>
              <a:spcBef>
                <a:spcPts val="0"/>
              </a:spcBef>
              <a:buNone/>
            </a:pPr>
            <a:r>
              <a:rPr lang="en-GB" sz="2400" dirty="0" err="1"/>
              <a:t>bepaalde</a:t>
            </a:r>
            <a:r>
              <a:rPr lang="en-GB" sz="2400" dirty="0"/>
              <a:t> </a:t>
            </a:r>
            <a:r>
              <a:rPr lang="en-GB" sz="2400" dirty="0" err="1"/>
              <a:t>ruimtelijke</a:t>
            </a:r>
            <a:r>
              <a:rPr lang="en-GB" sz="2400" dirty="0"/>
              <a:t> </a:t>
            </a:r>
            <a:r>
              <a:rPr lang="en-GB" sz="2400" dirty="0" err="1"/>
              <a:t>denkvaardigheden</a:t>
            </a:r>
            <a:r>
              <a:rPr lang="en-GB" sz="2400" dirty="0"/>
              <a:t> </a:t>
            </a:r>
            <a:r>
              <a:rPr lang="en-GB" sz="2400" dirty="0" err="1"/>
              <a:t>zijn</a:t>
            </a:r>
            <a:r>
              <a:rPr lang="en-GB" sz="2400" dirty="0"/>
              <a:t> </a:t>
            </a:r>
            <a:r>
              <a:rPr lang="en-GB" sz="2400" dirty="0" err="1"/>
              <a:t>hoger</a:t>
            </a:r>
            <a:r>
              <a:rPr lang="en-GB" sz="2400" dirty="0"/>
              <a:t> </a:t>
            </a:r>
            <a:r>
              <a:rPr lang="en-GB" sz="2400" dirty="0" err="1"/>
              <a:t>dan</a:t>
            </a:r>
            <a:r>
              <a:rPr lang="en-GB" sz="2400" dirty="0"/>
              <a:t> die van </a:t>
            </a:r>
            <a:r>
              <a:rPr lang="en-GB" sz="2400" dirty="0" err="1"/>
              <a:t>anderen</a:t>
            </a:r>
            <a:r>
              <a:rPr lang="en-GB" sz="2400" dirty="0"/>
              <a:t> </a:t>
            </a:r>
            <a:r>
              <a:rPr lang="en-GB" sz="2400" dirty="0" err="1"/>
              <a:t>en</a:t>
            </a:r>
            <a:r>
              <a:rPr lang="en-GB" sz="2400" dirty="0"/>
              <a:t> </a:t>
            </a:r>
            <a:r>
              <a:rPr lang="en-GB" sz="2400" dirty="0" err="1"/>
              <a:t>bouwen</a:t>
            </a:r>
            <a:r>
              <a:rPr lang="en-GB" sz="2400" dirty="0"/>
              <a:t> </a:t>
            </a:r>
            <a:r>
              <a:rPr lang="en-GB" sz="2400" dirty="0" err="1"/>
              <a:t>voort</a:t>
            </a:r>
            <a:r>
              <a:rPr lang="en-GB" sz="2400" dirty="0"/>
              <a:t> op </a:t>
            </a:r>
            <a:r>
              <a:rPr lang="en-GB" sz="2400" dirty="0" err="1"/>
              <a:t>eerdere</a:t>
            </a:r>
            <a:r>
              <a:rPr lang="en-GB" sz="2400" dirty="0"/>
              <a:t>, minder </a:t>
            </a:r>
            <a:r>
              <a:rPr lang="en-GB" sz="2400" dirty="0" err="1"/>
              <a:t>complexe</a:t>
            </a:r>
            <a:r>
              <a:rPr lang="en-GB" sz="2400" dirty="0"/>
              <a:t> </a:t>
            </a:r>
            <a:r>
              <a:rPr lang="en-GB" sz="2400" dirty="0" err="1"/>
              <a:t>vaardigheden</a:t>
            </a:r>
            <a:endParaRPr lang="en-GB" sz="2400" dirty="0"/>
          </a:p>
        </p:txBody>
      </p:sp>
      <p:pic>
        <p:nvPicPr>
          <p:cNvPr id="7" name="Imagen 4"/>
          <p:cNvPicPr/>
          <p:nvPr/>
        </p:nvPicPr>
        <p:blipFill>
          <a:blip r:embed="rId2">
            <a:extLst>
              <a:ext uri="{28A0092B-C50C-407E-A947-70E740481C1C}">
                <a14:useLocalDpi xmlns:a14="http://schemas.microsoft.com/office/drawing/2010/main"/>
              </a:ext>
            </a:extLst>
          </a:blip>
          <a:stretch>
            <a:fillRect/>
          </a:stretch>
        </p:blipFill>
        <p:spPr>
          <a:xfrm>
            <a:off x="6555740" y="1690688"/>
            <a:ext cx="4395470" cy="460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4658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1800" y="365125"/>
            <a:ext cx="96520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9217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b="1" i="1" dirty="0" err="1"/>
              <a:t>Definieer</a:t>
            </a:r>
            <a:r>
              <a:rPr lang="en-US" sz="2400" b="1" i="1" dirty="0"/>
              <a:t> </a:t>
            </a:r>
            <a:r>
              <a:rPr lang="en-US" sz="2400" b="1" i="1" dirty="0" err="1"/>
              <a:t>georuimtelijk</a:t>
            </a:r>
            <a:r>
              <a:rPr lang="en-US" sz="2400" b="1" i="1" dirty="0"/>
              <a:t> </a:t>
            </a:r>
            <a:r>
              <a:rPr lang="en-US" sz="2400" b="1" i="1" dirty="0" err="1"/>
              <a:t>denken</a:t>
            </a:r>
            <a:r>
              <a:rPr lang="en-US" sz="2400" b="1" i="1" dirty="0"/>
              <a:t> </a:t>
            </a:r>
            <a:r>
              <a:rPr lang="en-US" sz="2400" b="1" i="1" dirty="0" err="1"/>
              <a:t>competenties</a:t>
            </a:r>
            <a:endParaRPr lang="en-US" sz="2400" b="1" i="1"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2269976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995F2175-F3E1-BA4F-81DF-02CB87CE612C}"/>
              </a:ext>
            </a:extLst>
          </p:cNvPr>
          <p:cNvGraphicFramePr>
            <a:graphicFrameLocks noGrp="1"/>
          </p:cNvGraphicFramePr>
          <p:nvPr>
            <p:extLst>
              <p:ext uri="{D42A27DB-BD31-4B8C-83A1-F6EECF244321}">
                <p14:modId xmlns:p14="http://schemas.microsoft.com/office/powerpoint/2010/main" val="2250964795"/>
              </p:ext>
            </p:extLst>
          </p:nvPr>
        </p:nvGraphicFramePr>
        <p:xfrm>
          <a:off x="1864794" y="623312"/>
          <a:ext cx="9158807" cy="5611376"/>
        </p:xfrm>
        <a:graphic>
          <a:graphicData uri="http://schemas.openxmlformats.org/drawingml/2006/table">
            <a:tbl>
              <a:tblPr firstRow="1" firstCol="1" bandRow="1">
                <a:tableStyleId>{5940675A-B579-460E-94D1-54222C63F5DA}</a:tableStyleId>
              </a:tblPr>
              <a:tblGrid>
                <a:gridCol w="217375">
                  <a:extLst>
                    <a:ext uri="{9D8B030D-6E8A-4147-A177-3AD203B41FA5}">
                      <a16:colId xmlns:a16="http://schemas.microsoft.com/office/drawing/2014/main" val="2513456629"/>
                    </a:ext>
                  </a:extLst>
                </a:gridCol>
                <a:gridCol w="3533796">
                  <a:extLst>
                    <a:ext uri="{9D8B030D-6E8A-4147-A177-3AD203B41FA5}">
                      <a16:colId xmlns:a16="http://schemas.microsoft.com/office/drawing/2014/main" val="1621596449"/>
                    </a:ext>
                  </a:extLst>
                </a:gridCol>
                <a:gridCol w="3651025">
                  <a:extLst>
                    <a:ext uri="{9D8B030D-6E8A-4147-A177-3AD203B41FA5}">
                      <a16:colId xmlns:a16="http://schemas.microsoft.com/office/drawing/2014/main" val="937760915"/>
                    </a:ext>
                  </a:extLst>
                </a:gridCol>
                <a:gridCol w="431439">
                  <a:extLst>
                    <a:ext uri="{9D8B030D-6E8A-4147-A177-3AD203B41FA5}">
                      <a16:colId xmlns:a16="http://schemas.microsoft.com/office/drawing/2014/main" val="1042221276"/>
                    </a:ext>
                  </a:extLst>
                </a:gridCol>
                <a:gridCol w="254361">
                  <a:extLst>
                    <a:ext uri="{9D8B030D-6E8A-4147-A177-3AD203B41FA5}">
                      <a16:colId xmlns:a16="http://schemas.microsoft.com/office/drawing/2014/main" val="2147810907"/>
                    </a:ext>
                  </a:extLst>
                </a:gridCol>
                <a:gridCol w="385011">
                  <a:extLst>
                    <a:ext uri="{9D8B030D-6E8A-4147-A177-3AD203B41FA5}">
                      <a16:colId xmlns:a16="http://schemas.microsoft.com/office/drawing/2014/main" val="3309713035"/>
                    </a:ext>
                  </a:extLst>
                </a:gridCol>
                <a:gridCol w="354507">
                  <a:extLst>
                    <a:ext uri="{9D8B030D-6E8A-4147-A177-3AD203B41FA5}">
                      <a16:colId xmlns:a16="http://schemas.microsoft.com/office/drawing/2014/main" val="1480751436"/>
                    </a:ext>
                  </a:extLst>
                </a:gridCol>
                <a:gridCol w="331293">
                  <a:extLst>
                    <a:ext uri="{9D8B030D-6E8A-4147-A177-3AD203B41FA5}">
                      <a16:colId xmlns:a16="http://schemas.microsoft.com/office/drawing/2014/main" val="1316447439"/>
                    </a:ext>
                  </a:extLst>
                </a:gridCol>
              </a:tblGrid>
              <a:tr h="411312">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extLst>
                  <a:ext uri="{0D108BD9-81ED-4DB2-BD59-A6C34878D82A}">
                    <a16:rowId xmlns:a16="http://schemas.microsoft.com/office/drawing/2014/main" val="3534923051"/>
                  </a:ext>
                </a:extLst>
              </a:tr>
              <a:tr h="286812">
                <a:tc>
                  <a:txBody>
                    <a:bodyPr/>
                    <a:lstStyle/>
                    <a:p>
                      <a:pPr>
                        <a:spcAft>
                          <a:spcPts val="0"/>
                        </a:spcAft>
                      </a:pPr>
                      <a:r>
                        <a:rPr lang="nl-NL" sz="1200">
                          <a:effectLst/>
                        </a:rPr>
                        <a:t>1</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Cartografische en andere visualisaties in verschillende media kritisch lezen en interpreteren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Interpretatie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137555801"/>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Kaarten en andere visualisaties kunnen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legende, symbologie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997734702"/>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B: In staat zijn om kaarten en andere visualisaties te interpreteren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gebruik schaal, oriëntatie; Begrijpen betekenis, ruimtelijk patroon en context van een kaart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544999155"/>
                  </a:ext>
                </a:extLst>
              </a:tr>
              <a:tr h="428764">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Kritisch gewaar zijn van informatiebronnen en hun betrouwbaarheid</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kritisch evalueren van kaarten die eigenschappen identificeren, representaties (bijvoorbeeld ongepast gebruik van </a:t>
                      </a:r>
                      <a:r>
                        <a:rPr lang="nl-NL" sz="1200" dirty="0" err="1">
                          <a:effectLst/>
                        </a:rPr>
                        <a:t>symbologie</a:t>
                      </a:r>
                      <a:r>
                        <a:rPr lang="nl-NL" sz="1200" dirty="0">
                          <a:effectLst/>
                        </a:rPr>
                        <a:t> of stereotypen) en metadata van de kaarten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67721371"/>
                  </a:ext>
                </a:extLst>
              </a:tr>
              <a:tr h="279250">
                <a:tc>
                  <a:txBody>
                    <a:bodyPr/>
                    <a:lstStyle/>
                    <a:p>
                      <a:pPr>
                        <a:spcAft>
                          <a:spcPts val="0"/>
                        </a:spcAft>
                      </a:pPr>
                      <a:r>
                        <a:rPr lang="nl-NL" sz="1200">
                          <a:effectLst/>
                        </a:rPr>
                        <a:t>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Bewust zijn van geografische informatie en zijn voorstellingen via GI en GIS.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Leren over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3880232043"/>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Herken geografische (locatie gebaseerde) en niet-geografische informatie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beschrijf gps, GIS, internet interfaces; Geo-gebaseerde informatie kunnen identificeren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2803893364"/>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Aantonen dat geografische informatie op sommige manieren kan worden voorgesteld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dirty="0">
                          <a:effectLst/>
                        </a:rPr>
                        <a:t>Voorbeeld: gebruik een aantal verschillende voorstellingen van informatie (kaarten, grafieken, tabellen, satellietbeelden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5807405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C: Kritisch bewust zijn dat geografische informatie op veel verschillende manieren kan worden vertegenwoordigd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in staat zijn verschillende GI-data voorstellingen te evalueren en 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4100667850"/>
                  </a:ext>
                </a:extLst>
              </a:tr>
              <a:tr h="261927">
                <a:tc>
                  <a:txBody>
                    <a:bodyPr/>
                    <a:lstStyle/>
                    <a:p>
                      <a:pPr>
                        <a:spcAft>
                          <a:spcPts val="0"/>
                        </a:spcAft>
                      </a:pPr>
                      <a:r>
                        <a:rPr lang="nl-NL" sz="1200">
                          <a:effectLst/>
                        </a:rPr>
                        <a:t>3</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Geografisch informatie visueel communiceren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dirty="0">
                          <a:effectLst/>
                        </a:rPr>
                        <a:t>Produceren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tc>
                  <a:txBody>
                    <a:bodyPr/>
                    <a:lstStyle/>
                    <a:p>
                      <a:endParaRPr lang="nl-BE" sz="1200">
                        <a:effectLst/>
                        <a:latin typeface="Calibri" panose="020F0502020204030204" pitchFamily="34" charset="0"/>
                      </a:endParaRPr>
                    </a:p>
                  </a:txBody>
                  <a:tcPr marL="40724" marR="40724"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accent1"/>
                    </a:solidFill>
                  </a:tcPr>
                </a:tc>
                <a:extLst>
                  <a:ext uri="{0D108BD9-81ED-4DB2-BD59-A6C34878D82A}">
                    <a16:rowId xmlns:a16="http://schemas.microsoft.com/office/drawing/2014/main" val="1824736495"/>
                  </a:ext>
                </a:extLst>
              </a:tr>
              <a:tr h="183257">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A: Basic geografische informatie overbrengen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maak een mentale kaart, wees bewust van je eigen positie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598531617"/>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a:effectLst/>
                        </a:rPr>
                        <a:t>B: Communiceer met geografische informatie op een geschikt manier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basiskaartproductie voor een doelgroep - gebruik van oude en nieuwe media, deel resultaten met doelgroep</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1696492808"/>
                  </a:ext>
                </a:extLst>
              </a:tr>
              <a:tr h="279250">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pPr>
                        <a:spcAft>
                          <a:spcPts val="0"/>
                        </a:spcAft>
                      </a:pPr>
                      <a:r>
                        <a:rPr lang="nl-NL" sz="1200" dirty="0">
                          <a:effectLst/>
                        </a:rPr>
                        <a:t>C: GI kunnen gebruiken om in met anderen informatie uit te wisselen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pPr>
                        <a:spcAft>
                          <a:spcPts val="0"/>
                        </a:spcAft>
                      </a:pPr>
                      <a:r>
                        <a:rPr lang="nl-NL" sz="1200">
                          <a:effectLst/>
                        </a:rPr>
                        <a:t>Voorbeeld: bespreek resultaten zoals onderzoeksresultaten / kaarten online of in de klas, verwijzend naar een probleem in eigen omgeving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a:effectLst/>
                        <a:latin typeface="Calibri" panose="020F0502020204030204" pitchFamily="34" charset="0"/>
                      </a:endParaRPr>
                    </a:p>
                  </a:txBody>
                  <a:tcPr marL="40724" marR="40724" marT="0" marB="0" anchor="ctr">
                    <a:solidFill>
                      <a:schemeClr val="bg1"/>
                    </a:solidFill>
                  </a:tcPr>
                </a:tc>
                <a:tc>
                  <a:txBody>
                    <a:bodyPr/>
                    <a:lstStyle/>
                    <a:p>
                      <a:endParaRPr lang="nl-BE" sz="1200" dirty="0">
                        <a:effectLst/>
                        <a:latin typeface="Calibri" panose="020F0502020204030204" pitchFamily="34" charset="0"/>
                      </a:endParaRPr>
                    </a:p>
                  </a:txBody>
                  <a:tcPr marL="40724" marR="40724" marT="0" marB="0" anchor="ctr">
                    <a:solidFill>
                      <a:schemeClr val="bg1"/>
                    </a:solidFill>
                  </a:tcPr>
                </a:tc>
                <a:extLst>
                  <a:ext uri="{0D108BD9-81ED-4DB2-BD59-A6C34878D82A}">
                    <a16:rowId xmlns:a16="http://schemas.microsoft.com/office/drawing/2014/main" val="3389812448"/>
                  </a:ext>
                </a:extLst>
              </a:tr>
            </a:tbl>
          </a:graphicData>
        </a:graphic>
      </p:graphicFrame>
    </p:spTree>
    <p:extLst>
      <p:ext uri="{BB962C8B-B14F-4D97-AF65-F5344CB8AC3E}">
        <p14:creationId xmlns:p14="http://schemas.microsoft.com/office/powerpoint/2010/main" val="3185508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502F1F1A-34E2-5A42-BB98-6522CC6F5626}"/>
              </a:ext>
            </a:extLst>
          </p:cNvPr>
          <p:cNvGraphicFramePr>
            <a:graphicFrameLocks noGrp="1"/>
          </p:cNvGraphicFramePr>
          <p:nvPr>
            <p:extLst>
              <p:ext uri="{D42A27DB-BD31-4B8C-83A1-F6EECF244321}">
                <p14:modId xmlns:p14="http://schemas.microsoft.com/office/powerpoint/2010/main" val="2141724791"/>
              </p:ext>
            </p:extLst>
          </p:nvPr>
        </p:nvGraphicFramePr>
        <p:xfrm>
          <a:off x="1917032" y="-360795"/>
          <a:ext cx="9115928" cy="7218795"/>
        </p:xfrm>
        <a:graphic>
          <a:graphicData uri="http://schemas.openxmlformats.org/drawingml/2006/table">
            <a:tbl>
              <a:tblPr firstRow="1" firstCol="1" bandRow="1">
                <a:tableStyleId>{5940675A-B579-460E-94D1-54222C63F5DA}</a:tableStyleId>
              </a:tblPr>
              <a:tblGrid>
                <a:gridCol w="187922">
                  <a:extLst>
                    <a:ext uri="{9D8B030D-6E8A-4147-A177-3AD203B41FA5}">
                      <a16:colId xmlns:a16="http://schemas.microsoft.com/office/drawing/2014/main" val="166309360"/>
                    </a:ext>
                  </a:extLst>
                </a:gridCol>
                <a:gridCol w="3511370">
                  <a:extLst>
                    <a:ext uri="{9D8B030D-6E8A-4147-A177-3AD203B41FA5}">
                      <a16:colId xmlns:a16="http://schemas.microsoft.com/office/drawing/2014/main" val="727164675"/>
                    </a:ext>
                  </a:extLst>
                </a:gridCol>
                <a:gridCol w="3727366">
                  <a:extLst>
                    <a:ext uri="{9D8B030D-6E8A-4147-A177-3AD203B41FA5}">
                      <a16:colId xmlns:a16="http://schemas.microsoft.com/office/drawing/2014/main" val="190374077"/>
                    </a:ext>
                  </a:extLst>
                </a:gridCol>
                <a:gridCol w="389858">
                  <a:extLst>
                    <a:ext uri="{9D8B030D-6E8A-4147-A177-3AD203B41FA5}">
                      <a16:colId xmlns:a16="http://schemas.microsoft.com/office/drawing/2014/main" val="1714504665"/>
                    </a:ext>
                  </a:extLst>
                </a:gridCol>
                <a:gridCol w="268524">
                  <a:extLst>
                    <a:ext uri="{9D8B030D-6E8A-4147-A177-3AD203B41FA5}">
                      <a16:colId xmlns:a16="http://schemas.microsoft.com/office/drawing/2014/main" val="1581060098"/>
                    </a:ext>
                  </a:extLst>
                </a:gridCol>
                <a:gridCol w="329191">
                  <a:extLst>
                    <a:ext uri="{9D8B030D-6E8A-4147-A177-3AD203B41FA5}">
                      <a16:colId xmlns:a16="http://schemas.microsoft.com/office/drawing/2014/main" val="3980280498"/>
                    </a:ext>
                  </a:extLst>
                </a:gridCol>
                <a:gridCol w="329191">
                  <a:extLst>
                    <a:ext uri="{9D8B030D-6E8A-4147-A177-3AD203B41FA5}">
                      <a16:colId xmlns:a16="http://schemas.microsoft.com/office/drawing/2014/main" val="888346764"/>
                    </a:ext>
                  </a:extLst>
                </a:gridCol>
                <a:gridCol w="372506">
                  <a:extLst>
                    <a:ext uri="{9D8B030D-6E8A-4147-A177-3AD203B41FA5}">
                      <a16:colId xmlns:a16="http://schemas.microsoft.com/office/drawing/2014/main" val="906596260"/>
                    </a:ext>
                  </a:extLst>
                </a:gridCol>
              </a:tblGrid>
              <a:tr h="33972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marL="274320" indent="-274320">
                        <a:spcBef>
                          <a:spcPts val="1200"/>
                        </a:spcBef>
                        <a:spcAft>
                          <a:spcPts val="0"/>
                        </a:spcAft>
                      </a:pPr>
                      <a:r>
                        <a:rPr lang="nl-NL" sz="1200" kern="0" dirty="0">
                          <a:effectLst/>
                        </a:rPr>
                        <a:t>GI-</a:t>
                      </a:r>
                      <a:r>
                        <a:rPr lang="nl-NL" sz="1200" kern="0" dirty="0" err="1">
                          <a:effectLst/>
                        </a:rPr>
                        <a:t>Learner</a:t>
                      </a:r>
                      <a:r>
                        <a:rPr lang="nl-NL" sz="1200" kern="0" dirty="0">
                          <a:effectLst/>
                        </a:rPr>
                        <a:t> competenties</a:t>
                      </a:r>
                      <a:endParaRPr lang="nl-BE" sz="1200" b="1" kern="0" dirty="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extLst>
                  <a:ext uri="{0D108BD9-81ED-4DB2-BD59-A6C34878D82A}">
                    <a16:rowId xmlns:a16="http://schemas.microsoft.com/office/drawing/2014/main" val="2934324538"/>
                  </a:ext>
                </a:extLst>
              </a:tr>
              <a:tr h="230646">
                <a:tc>
                  <a:txBody>
                    <a:bodyPr/>
                    <a:lstStyle/>
                    <a:p>
                      <a:pPr>
                        <a:spcAft>
                          <a:spcPts val="0"/>
                        </a:spcAft>
                      </a:pPr>
                      <a:r>
                        <a:rPr lang="nl-NL" sz="1200">
                          <a:effectLst/>
                        </a:rPr>
                        <a:t>4</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Beschrijf en gebruik voorbeelden van GI-toepassingen in het dagelijks leven en in de maatschappij</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Toepassen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C</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975929629"/>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Op de hoogte zijn van GI-toepassingen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weten over gps-gerelateerde (sociale netwerken) applicaties zoals Google Earth; Maak een lijst van bekende GI-applicaties of zoek ze op internet / cloud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4232723976"/>
                  </a:ext>
                </a:extLst>
              </a:tr>
              <a:tr h="345969">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enkele voorbeelden van (dagelijkse) GI-toepassingen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probleemoplossing georiënteerd met GI-applicatie zoals navigeren; Gebruik een app om het weer, de milieukwaliteit, reisplanner te lezen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455149515"/>
                  </a:ext>
                </a:extLst>
              </a:tr>
              <a:tr h="305287">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Beoordeel hoe en waarom GI-toepassingen nuttig zijn voor de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Beoordeel de functionaliteit en gebruik voor de samenleving van een GI-applicatie (nooddiensten, politie, precisie landbouw, milieuplanning, civiele techniek, transport, onderzoek) en presenteer de resultaten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709363825"/>
                  </a:ext>
                </a:extLst>
              </a:tr>
              <a:tr h="240565">
                <a:tc>
                  <a:txBody>
                    <a:bodyPr/>
                    <a:lstStyle/>
                    <a:p>
                      <a:pPr>
                        <a:spcAft>
                          <a:spcPts val="0"/>
                        </a:spcAft>
                      </a:pPr>
                      <a:r>
                        <a:rPr lang="nl-NL" sz="1200" dirty="0">
                          <a:effectLst/>
                        </a:rPr>
                        <a:t>5</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Gebruik (vrij beschikbaar) GI-interfaces</a:t>
                      </a:r>
                    </a:p>
                  </a:txBody>
                  <a:tcPr marL="33636" marR="33636" marT="0" marB="0" anchor="ctr">
                    <a:solidFill>
                      <a:schemeClr val="accent1"/>
                    </a:solidFill>
                  </a:tcPr>
                </a:tc>
                <a:tc>
                  <a:txBody>
                    <a:bodyPr/>
                    <a:lstStyle/>
                    <a:p>
                      <a:pPr>
                        <a:spcAft>
                          <a:spcPts val="0"/>
                        </a:spcAft>
                      </a:pPr>
                      <a:r>
                        <a:rPr lang="nl-NL" sz="1200" dirty="0">
                          <a:effectLst/>
                        </a:rPr>
                        <a:t>Gebruik</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700124102"/>
                  </a:ext>
                </a:extLst>
              </a:tr>
              <a:tr h="461292">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Voer eenvoudige geografische taken uit met behulp van een GI-interface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Vind jouw huis in een digitale aarde programma; Een bepaalde locatie vinden; Het meten van de afstand tussen twee punten op verschillende manieren; Gebruik applicaties voor mobiele telefoons (bijvoorbeeld gps) om een plaats te vinden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20461513"/>
                  </a:ext>
                </a:extLst>
              </a:tr>
              <a:tr h="230646">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Gebruik meer dan één GI-interface en de functies ervan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en vergelijk de beste route van school naar huis en terug; Krijg een topografische kaart voor een wandeling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92600139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Doeltreffend problemen oplossen met behulp van een breed scala van GI-interfaces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Zoek en gebruik data uit verschillende data portals (SDI) om te zoeken naar de beste faciliteiten van een bepaalde regio of voor de 'beste' plek om te leven met parameters zoals infrastructuur, geluid, open ruimten,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3143673235"/>
                  </a:ext>
                </a:extLst>
              </a:tr>
              <a:tr h="237708">
                <a:tc>
                  <a:txBody>
                    <a:bodyPr/>
                    <a:lstStyle/>
                    <a:p>
                      <a:pPr>
                        <a:spcAft>
                          <a:spcPts val="0"/>
                        </a:spcAft>
                      </a:pPr>
                      <a:r>
                        <a:rPr lang="nl-NL" sz="1200" dirty="0">
                          <a:effectLst/>
                        </a:rPr>
                        <a:t>6</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Verzamel eigen (primaire) data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Produceren / Verzamelen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pPr>
                        <a:spcAft>
                          <a:spcPts val="0"/>
                        </a:spcAft>
                      </a:pPr>
                      <a:r>
                        <a:rPr lang="nl-NL" sz="1200" dirty="0">
                          <a:effectLst/>
                        </a:rPr>
                        <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dirty="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B</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tc>
                  <a:txBody>
                    <a:bodyPr/>
                    <a:lstStyle/>
                    <a:p>
                      <a:endParaRPr lang="nl-BE" sz="1200">
                        <a:effectLst/>
                        <a:latin typeface="Calibri" panose="020F0502020204030204" pitchFamily="34" charset="0"/>
                      </a:endParaRPr>
                    </a:p>
                  </a:txBody>
                  <a:tcPr marL="33636" marR="33636"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accent1"/>
                    </a:solidFill>
                  </a:tcPr>
                </a:tc>
                <a:extLst>
                  <a:ext uri="{0D108BD9-81ED-4DB2-BD59-A6C34878D82A}">
                    <a16:rowId xmlns:a16="http://schemas.microsoft.com/office/drawing/2014/main" val="333879407"/>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dirty="0">
                          <a:effectLst/>
                        </a:rPr>
                        <a:t>A: Verzamel eenvoudige data</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verzamel gegevens tijdens veldwerk (coördinaten, afbeeldingen, opmerkingen ...) b.v. Geluidsdata om de impact van het verkeer te analyseren; Karteer aantrekkelijke plekken voor kinderen in jouw stad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187685655"/>
                  </a:ext>
                </a:extLst>
              </a:tr>
              <a:tr h="345969">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B: Vergelijk verschillende kwalitatieve en kwantitatieve gegevens en selecteer een geschikte methode voor het verzamelen van gegevens, gereedschap, enz.</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bij het onderzoeken van milieufactoren kiezen welke gegevens nodig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340697008"/>
                  </a:ext>
                </a:extLst>
              </a:tr>
              <a:tr h="461292">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pPr>
                        <a:spcAft>
                          <a:spcPts val="0"/>
                        </a:spcAft>
                      </a:pPr>
                      <a:r>
                        <a:rPr lang="nl-NL" sz="1200">
                          <a:effectLst/>
                        </a:rPr>
                        <a:t>C: Los problemen op met het verzamelen van gegevens en selecteer de meest geschikte alternatieve benaderingen voor het verzamelen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pPr>
                        <a:spcAft>
                          <a:spcPts val="0"/>
                        </a:spcAft>
                      </a:pPr>
                      <a:r>
                        <a:rPr lang="nl-NL" sz="1200">
                          <a:effectLst/>
                        </a:rPr>
                        <a:t>Voorbeeld: ontwerp een methodologie die de gegevensverzameling voor de verandering van het landgebruik verklaart, zoals hoe je gegevens verzamelt uit verschillende bronnen en ze adequaat classificeert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a:effectLst/>
                        <a:latin typeface="Calibri" panose="020F0502020204030204" pitchFamily="34" charset="0"/>
                      </a:endParaRPr>
                    </a:p>
                  </a:txBody>
                  <a:tcPr marL="33636" marR="33636" marT="0" marB="0" anchor="ctr">
                    <a:solidFill>
                      <a:schemeClr val="bg1"/>
                    </a:solidFill>
                  </a:tcPr>
                </a:tc>
                <a:tc>
                  <a:txBody>
                    <a:bodyPr/>
                    <a:lstStyle/>
                    <a:p>
                      <a:endParaRPr lang="nl-BE" sz="1200" dirty="0">
                        <a:effectLst/>
                        <a:latin typeface="Calibri" panose="020F0502020204030204" pitchFamily="34" charset="0"/>
                      </a:endParaRPr>
                    </a:p>
                  </a:txBody>
                  <a:tcPr marL="33636" marR="33636" marT="0" marB="0" anchor="ctr">
                    <a:solidFill>
                      <a:schemeClr val="bg1"/>
                    </a:solidFill>
                  </a:tcPr>
                </a:tc>
                <a:extLst>
                  <a:ext uri="{0D108BD9-81ED-4DB2-BD59-A6C34878D82A}">
                    <a16:rowId xmlns:a16="http://schemas.microsoft.com/office/drawing/2014/main" val="101922797"/>
                  </a:ext>
                </a:extLst>
              </a:tr>
            </a:tbl>
          </a:graphicData>
        </a:graphic>
      </p:graphicFrame>
    </p:spTree>
    <p:extLst>
      <p:ext uri="{BB962C8B-B14F-4D97-AF65-F5344CB8AC3E}">
        <p14:creationId xmlns:p14="http://schemas.microsoft.com/office/powerpoint/2010/main" val="3992203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AFBC4-DD9B-5244-81B9-797BF6EEE9BF}"/>
              </a:ext>
            </a:extLst>
          </p:cNvPr>
          <p:cNvSpPr>
            <a:spLocks noGrp="1"/>
          </p:cNvSpPr>
          <p:nvPr>
            <p:ph type="title"/>
          </p:nvPr>
        </p:nvSpPr>
        <p:spPr/>
        <p:txBody>
          <a:bodyPr/>
          <a:lstStyle/>
          <a:p>
            <a:endParaRPr lang="nl-BE"/>
          </a:p>
        </p:txBody>
      </p:sp>
      <p:graphicFrame>
        <p:nvGraphicFramePr>
          <p:cNvPr id="4" name="Tijdelijke aanduiding voor inhoud 3">
            <a:extLst>
              <a:ext uri="{FF2B5EF4-FFF2-40B4-BE49-F238E27FC236}">
                <a16:creationId xmlns:a16="http://schemas.microsoft.com/office/drawing/2014/main" id="{89C63EFF-A941-B045-85FE-ED8A2EA9ABC9}"/>
              </a:ext>
            </a:extLst>
          </p:cNvPr>
          <p:cNvGraphicFramePr>
            <a:graphicFrameLocks noGrp="1"/>
          </p:cNvGraphicFramePr>
          <p:nvPr>
            <p:ph idx="1"/>
            <p:extLst>
              <p:ext uri="{D42A27DB-BD31-4B8C-83A1-F6EECF244321}">
                <p14:modId xmlns:p14="http://schemas.microsoft.com/office/powerpoint/2010/main" val="2705721269"/>
              </p:ext>
            </p:extLst>
          </p:nvPr>
        </p:nvGraphicFramePr>
        <p:xfrm>
          <a:off x="1879601" y="0"/>
          <a:ext cx="9143999" cy="6038811"/>
        </p:xfrm>
        <a:graphic>
          <a:graphicData uri="http://schemas.openxmlformats.org/drawingml/2006/table">
            <a:tbl>
              <a:tblPr firstRow="1" firstCol="1" bandRow="1">
                <a:tableStyleId>{5940675A-B579-460E-94D1-54222C63F5DA}</a:tableStyleId>
              </a:tblPr>
              <a:tblGrid>
                <a:gridCol w="214379">
                  <a:extLst>
                    <a:ext uri="{9D8B030D-6E8A-4147-A177-3AD203B41FA5}">
                      <a16:colId xmlns:a16="http://schemas.microsoft.com/office/drawing/2014/main" val="1186603649"/>
                    </a:ext>
                  </a:extLst>
                </a:gridCol>
                <a:gridCol w="3485097">
                  <a:extLst>
                    <a:ext uri="{9D8B030D-6E8A-4147-A177-3AD203B41FA5}">
                      <a16:colId xmlns:a16="http://schemas.microsoft.com/office/drawing/2014/main" val="132923206"/>
                    </a:ext>
                  </a:extLst>
                </a:gridCol>
                <a:gridCol w="3627756">
                  <a:extLst>
                    <a:ext uri="{9D8B030D-6E8A-4147-A177-3AD203B41FA5}">
                      <a16:colId xmlns:a16="http://schemas.microsoft.com/office/drawing/2014/main" val="3072633757"/>
                    </a:ext>
                  </a:extLst>
                </a:gridCol>
                <a:gridCol w="398447">
                  <a:extLst>
                    <a:ext uri="{9D8B030D-6E8A-4147-A177-3AD203B41FA5}">
                      <a16:colId xmlns:a16="http://schemas.microsoft.com/office/drawing/2014/main" val="3488383497"/>
                    </a:ext>
                  </a:extLst>
                </a:gridCol>
                <a:gridCol w="326727">
                  <a:extLst>
                    <a:ext uri="{9D8B030D-6E8A-4147-A177-3AD203B41FA5}">
                      <a16:colId xmlns:a16="http://schemas.microsoft.com/office/drawing/2014/main" val="1844447022"/>
                    </a:ext>
                  </a:extLst>
                </a:gridCol>
                <a:gridCol w="326727">
                  <a:extLst>
                    <a:ext uri="{9D8B030D-6E8A-4147-A177-3AD203B41FA5}">
                      <a16:colId xmlns:a16="http://schemas.microsoft.com/office/drawing/2014/main" val="37089404"/>
                    </a:ext>
                  </a:extLst>
                </a:gridCol>
                <a:gridCol w="326727">
                  <a:extLst>
                    <a:ext uri="{9D8B030D-6E8A-4147-A177-3AD203B41FA5}">
                      <a16:colId xmlns:a16="http://schemas.microsoft.com/office/drawing/2014/main" val="3664278644"/>
                    </a:ext>
                  </a:extLst>
                </a:gridCol>
                <a:gridCol w="369719">
                  <a:extLst>
                    <a:ext uri="{9D8B030D-6E8A-4147-A177-3AD203B41FA5}">
                      <a16:colId xmlns:a16="http://schemas.microsoft.com/office/drawing/2014/main" val="1734793804"/>
                    </a:ext>
                  </a:extLst>
                </a:gridCol>
                <a:gridCol w="68420">
                  <a:extLst>
                    <a:ext uri="{9D8B030D-6E8A-4147-A177-3AD203B41FA5}">
                      <a16:colId xmlns:a16="http://schemas.microsoft.com/office/drawing/2014/main" val="2037807280"/>
                    </a:ext>
                  </a:extLst>
                </a:gridCol>
              </a:tblGrid>
              <a:tr h="453057">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134894529"/>
                  </a:ext>
                </a:extLst>
              </a:tr>
              <a:tr h="201858">
                <a:tc>
                  <a:txBody>
                    <a:bodyPr/>
                    <a:lstStyle/>
                    <a:p>
                      <a:pPr>
                        <a:spcAft>
                          <a:spcPts val="0"/>
                        </a:spcAft>
                      </a:pPr>
                      <a:r>
                        <a:rPr lang="nl-NL" sz="1200">
                          <a:effectLst/>
                        </a:rPr>
                        <a:t>7</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In staat zijn om (secondaire) data te identificeren en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Gebruiken / Evalueren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3065346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Zoek en verzamel gegevens uit bronkaarten (verschillende visualisaties)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Zoek en download data over migratie en gebruik deze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31908213"/>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Erken dat er verschillende kwaliteiten zijn in gegevens, niet alles is bruikbaar</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Identificeer meerdere gegevensbronnen, bijvoorbeeld over bevolking of vervuiling, en beoordeel hun niveau (schaal), detail, frequentie, nauwkeurigheid en andere overwegingen; Analyseer verschillende bronnen en bepaal welke het meest nuttig is</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70661873"/>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Een volledig oordeel geven over de waarde / bruikbaarheid / kwaliteit van de data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Gebruik gegevens over klimaatverandering van ESA, IPCC in vergelijking met Facebook-grafieken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827961783"/>
                  </a:ext>
                </a:extLst>
              </a:tr>
              <a:tr h="341518">
                <a:tc>
                  <a:txBody>
                    <a:bodyPr/>
                    <a:lstStyle/>
                    <a:p>
                      <a:pPr>
                        <a:spcAft>
                          <a:spcPts val="0"/>
                        </a:spcAft>
                      </a:pPr>
                      <a:r>
                        <a:rPr lang="nl-NL" sz="1200">
                          <a:effectLst/>
                        </a:rPr>
                        <a:t>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Onderzoek onderlinge relaties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Analyse</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608096649"/>
                  </a:ext>
                </a:extLst>
              </a:tr>
              <a:tr h="461388">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Onderken dat items op verschillende manieren op een andere manier kunnen worden gekoppeld (of niet)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herken eenvoudige relaties tussen dingen, vb: hitte en zonneschijn, of stadsgrootte en verkeersknopen // omgekeerde relaties // sommige dingen zijn niet gerelateerd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4787010"/>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Demonstreer onderlinge relaties tussen verschillende factoren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veranderingen in milieu, invloed, verbindingen en hiërarchie van ecosystemen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3351873564"/>
                  </a:ext>
                </a:extLst>
              </a:tr>
              <a:tr h="615184">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dirty="0">
                          <a:effectLst/>
                        </a:rPr>
                        <a:t>C: Evalueer verschillende relaties en beoordeel oorzaken en effecten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Evolutie van ecosystemen over de tijd is complex en is gerelateerd aan veel variabelen; Probleemgerichte verkenning van onderlinge relaties zoals: waar komen mijn jeans of mijn mobiele telefoon vandaan?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928220766"/>
                  </a:ext>
                </a:extLst>
              </a:tr>
              <a:tr h="302895">
                <a:tc>
                  <a:txBody>
                    <a:bodyPr/>
                    <a:lstStyle/>
                    <a:p>
                      <a:pPr>
                        <a:spcAft>
                          <a:spcPts val="0"/>
                        </a:spcAft>
                      </a:pPr>
                      <a:r>
                        <a:rPr lang="nl-NL" sz="1200">
                          <a:effectLst/>
                        </a:rPr>
                        <a:t>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Leid nieuwe inzichten af uit analyse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Produceren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endParaRPr lang="nl-BE" sz="1200">
                        <a:effectLst/>
                        <a:latin typeface="Calibri" panose="020F0502020204030204" pitchFamily="34" charset="0"/>
                      </a:endParaRPr>
                    </a:p>
                  </a:txBody>
                  <a:tcPr marL="36663" marR="36663" marT="0" marB="0" anchor="ctr">
                    <a:solidFill>
                      <a:schemeClr val="accent1"/>
                    </a:solidFill>
                  </a:tcPr>
                </a:tc>
                <a:tc>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accent1"/>
                    </a:solidFill>
                  </a:tcPr>
                </a:tc>
                <a:tc>
                  <a:txBody>
                    <a:bodyPr/>
                    <a:lstStyle/>
                    <a:p>
                      <a:pPr>
                        <a:spcAft>
                          <a:spcPts val="0"/>
                        </a:spcAft>
                      </a:pPr>
                      <a:r>
                        <a:rPr lang="nl-BE" sz="1200" dirty="0">
                          <a:effectLst/>
                        </a:rPr>
                        <a:t> </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499839300"/>
                  </a:ext>
                </a:extLst>
              </a:tr>
              <a:tr h="186461">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A: Lees wat de analyse zegt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begrijp dat er verschillende klimaten zijn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372523575"/>
                  </a:ext>
                </a:extLst>
              </a:tr>
              <a:tr h="307593">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B: Combineer elementen uit de analyse om een zinvolle uitkomsten te bekomen</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vaststellen dat het klimaat verandert</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1583667653"/>
                  </a:ext>
                </a:extLst>
              </a:tr>
              <a:tr h="333225">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pPr>
                        <a:spcAft>
                          <a:spcPts val="0"/>
                        </a:spcAft>
                      </a:pPr>
                      <a:r>
                        <a:rPr lang="nl-NL" sz="1200">
                          <a:effectLst/>
                        </a:rPr>
                        <a:t>C: Beoordeel de analyse grondig, maak nieuwe uitkomsten en maak links naar het groter geheel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a:txBody>
                    <a:bodyPr/>
                    <a:lstStyle/>
                    <a:p>
                      <a:pPr>
                        <a:spcAft>
                          <a:spcPts val="0"/>
                        </a:spcAft>
                      </a:pPr>
                      <a:r>
                        <a:rPr lang="nl-NL" sz="1200">
                          <a:effectLst/>
                        </a:rPr>
                        <a:t>Voorbeeld: reageren en nieuwe oplossingen suggereren voor klimaatverandering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36663" marR="36663" marT="0" marB="0" anchor="ctr">
                    <a:solidFill>
                      <a:schemeClr val="bg1"/>
                    </a:solidFill>
                  </a:tcPr>
                </a:tc>
                <a:tc gridSpan="2">
                  <a:txBody>
                    <a:bodyPr/>
                    <a:lstStyle/>
                    <a:p>
                      <a:endParaRPr lang="nl-BE" sz="120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a:txBody>
                    <a:bodyPr/>
                    <a:lstStyle/>
                    <a:p>
                      <a:endParaRPr lang="nl-BE" sz="1200">
                        <a:effectLst/>
                        <a:latin typeface="Calibri" panose="020F0502020204030204" pitchFamily="34" charset="0"/>
                      </a:endParaRPr>
                    </a:p>
                  </a:txBody>
                  <a:tcPr marL="36663" marR="36663" marT="0" marB="0" anchor="ctr">
                    <a:solidFill>
                      <a:schemeClr val="bg1"/>
                    </a:solidFill>
                  </a:tcPr>
                </a:tc>
                <a:tc gridSpan="2">
                  <a:txBody>
                    <a:bodyPr/>
                    <a:lstStyle/>
                    <a:p>
                      <a:endParaRPr lang="nl-BE" sz="1200" dirty="0">
                        <a:effectLst/>
                        <a:latin typeface="Calibri" panose="020F0502020204030204" pitchFamily="34" charset="0"/>
                      </a:endParaRPr>
                    </a:p>
                  </a:txBody>
                  <a:tcPr marL="36663" marR="36663" marT="0" marB="0" anchor="ctr">
                    <a:solidFill>
                      <a:schemeClr val="bg1"/>
                    </a:solidFill>
                  </a:tcPr>
                </a:tc>
                <a:tc hMerge="1">
                  <a:txBody>
                    <a:bodyPr/>
                    <a:lstStyle/>
                    <a:p>
                      <a:endParaRPr lang="nl-BE"/>
                    </a:p>
                  </a:txBody>
                  <a:tcPr/>
                </a:tc>
                <a:extLst>
                  <a:ext uri="{0D108BD9-81ED-4DB2-BD59-A6C34878D82A}">
                    <a16:rowId xmlns:a16="http://schemas.microsoft.com/office/drawing/2014/main" val="1771191200"/>
                  </a:ext>
                </a:extLst>
              </a:tr>
            </a:tbl>
          </a:graphicData>
        </a:graphic>
      </p:graphicFrame>
    </p:spTree>
    <p:extLst>
      <p:ext uri="{BB962C8B-B14F-4D97-AF65-F5344CB8AC3E}">
        <p14:creationId xmlns:p14="http://schemas.microsoft.com/office/powerpoint/2010/main" val="7713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58057" y="1572574"/>
            <a:ext cx="8262244" cy="4635920"/>
          </a:xfrm>
        </p:spPr>
        <p:txBody>
          <a:bodyPr>
            <a:noAutofit/>
          </a:bodyPr>
          <a:lstStyle/>
          <a:p>
            <a:pPr marL="0" indent="0">
              <a:buNone/>
            </a:pPr>
            <a:r>
              <a:rPr lang="en-GB" dirty="0" err="1"/>
              <a:t>Er</a:t>
            </a:r>
            <a:r>
              <a:rPr lang="en-GB" dirty="0"/>
              <a:t> is reeds </a:t>
            </a:r>
            <a:r>
              <a:rPr lang="en-GB" dirty="0" err="1"/>
              <a:t>veel</a:t>
            </a:r>
            <a:r>
              <a:rPr lang="en-GB" dirty="0"/>
              <a:t> content </a:t>
            </a:r>
            <a:r>
              <a:rPr lang="en-GB" dirty="0" err="1"/>
              <a:t>beschikbaar</a:t>
            </a:r>
            <a:r>
              <a:rPr lang="en-GB" dirty="0"/>
              <a:t> </a:t>
            </a:r>
            <a:r>
              <a:rPr lang="mr-IN" dirty="0"/>
              <a:t>…</a:t>
            </a:r>
            <a:br>
              <a:rPr lang="nl-BE" dirty="0"/>
            </a:br>
            <a:endParaRPr lang="en-GB" sz="2400" dirty="0"/>
          </a:p>
          <a:p>
            <a:pPr lvl="1"/>
            <a:r>
              <a:rPr lang="en-GB" sz="2800" dirty="0" err="1"/>
              <a:t>iGuess</a:t>
            </a:r>
            <a:r>
              <a:rPr lang="en-GB" sz="2800" dirty="0"/>
              <a:t> </a:t>
            </a:r>
            <a:r>
              <a:rPr lang="en-GB" sz="2800" dirty="0">
                <a:sym typeface="Wingdings"/>
              </a:rPr>
              <a:t>  </a:t>
            </a:r>
            <a:r>
              <a:rPr lang="en-GB" sz="2800" dirty="0">
                <a:sym typeface="Wingdings"/>
                <a:hlinkClick r:id="rId2"/>
              </a:rPr>
              <a:t>www.iguess.eu</a:t>
            </a:r>
            <a:endParaRPr lang="en-GB" sz="2800" dirty="0">
              <a:sym typeface="Wingdings"/>
            </a:endParaRPr>
          </a:p>
          <a:p>
            <a:pPr lvl="1"/>
            <a:r>
              <a:rPr lang="en-GB" sz="2800" dirty="0">
                <a:sym typeface="Wingdings"/>
              </a:rPr>
              <a:t>I-Use  </a:t>
            </a:r>
            <a:r>
              <a:rPr lang="en-GB" sz="2800" dirty="0">
                <a:sym typeface="Wingdings"/>
                <a:hlinkClick r:id="rId3"/>
              </a:rPr>
              <a:t>www.i-use.eu</a:t>
            </a:r>
            <a:r>
              <a:rPr lang="en-GB" sz="2800" dirty="0">
                <a:sym typeface="Wingdings"/>
              </a:rPr>
              <a:t> </a:t>
            </a:r>
          </a:p>
          <a:p>
            <a:pPr lvl="1"/>
            <a:r>
              <a:rPr lang="en-GB" sz="2800" dirty="0" err="1">
                <a:sym typeface="Wingdings"/>
              </a:rPr>
              <a:t>EduGIS</a:t>
            </a:r>
            <a:r>
              <a:rPr lang="en-GB" sz="2800" dirty="0">
                <a:sym typeface="Wingdings"/>
              </a:rPr>
              <a:t>  </a:t>
            </a:r>
            <a:r>
              <a:rPr lang="en-GB" sz="2800" dirty="0">
                <a:sym typeface="Wingdings"/>
                <a:hlinkClick r:id="rId4"/>
              </a:rPr>
              <a:t>www.edugis.nl</a:t>
            </a:r>
            <a:r>
              <a:rPr lang="en-GB" sz="2800" dirty="0">
                <a:sym typeface="Wingdings"/>
              </a:rPr>
              <a:t>, </a:t>
            </a:r>
            <a:r>
              <a:rPr lang="en-GB" sz="2800" dirty="0">
                <a:sym typeface="Wingdings"/>
                <a:hlinkClick r:id="rId5"/>
              </a:rPr>
              <a:t>www.edugis.pl</a:t>
            </a:r>
            <a:endParaRPr lang="en-GB" sz="2800" dirty="0"/>
          </a:p>
          <a:p>
            <a:pPr lvl="1"/>
            <a:r>
              <a:rPr lang="en-GB" sz="2800" dirty="0" err="1"/>
              <a:t>PaikkaOppi</a:t>
            </a:r>
            <a:r>
              <a:rPr lang="en-GB" sz="2800" dirty="0"/>
              <a:t> learning environment  </a:t>
            </a:r>
            <a:r>
              <a:rPr lang="en-GB" sz="2800" dirty="0">
                <a:sym typeface="Wingdings"/>
              </a:rPr>
              <a:t> </a:t>
            </a:r>
            <a:r>
              <a:rPr lang="en-GB" sz="2800" dirty="0">
                <a:hlinkClick r:id="rId6"/>
              </a:rPr>
              <a:t>http://www.paikkaoppi.fi/</a:t>
            </a:r>
            <a:br>
              <a:rPr lang="en-GB" sz="2800" dirty="0">
                <a:sym typeface="Wingdings"/>
              </a:rPr>
            </a:br>
            <a:endParaRPr lang="en-GB" sz="2800" dirty="0">
              <a:sym typeface="Wingdings"/>
            </a:endParaRPr>
          </a:p>
          <a:p>
            <a:pPr lvl="1"/>
            <a:endParaRPr lang="en-GB" sz="3200" dirty="0"/>
          </a:p>
          <a:p>
            <a:pPr marL="0" indent="0">
              <a:buNone/>
            </a:pPr>
            <a:r>
              <a:rPr lang="mr-IN" dirty="0"/>
              <a:t>…</a:t>
            </a:r>
            <a:r>
              <a:rPr lang="nl-BE" dirty="0"/>
              <a:t>… maar niet gestructureerd.</a:t>
            </a:r>
            <a:endParaRPr lang="en-GB" sz="2000" dirty="0"/>
          </a:p>
        </p:txBody>
      </p:sp>
      <p:pic>
        <p:nvPicPr>
          <p:cNvPr id="2" name="Afbeelding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42540" y="1954916"/>
            <a:ext cx="1962150" cy="1030129"/>
          </a:xfrm>
          <a:prstGeom prst="rect">
            <a:avLst/>
          </a:prstGeom>
        </p:spPr>
      </p:pic>
      <p:pic>
        <p:nvPicPr>
          <p:cNvPr id="5" name="Afbeelding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18658" y="1980302"/>
            <a:ext cx="1251161" cy="1108171"/>
          </a:xfrm>
          <a:prstGeom prst="rect">
            <a:avLst/>
          </a:prstGeom>
        </p:spPr>
      </p:pic>
      <p:pic>
        <p:nvPicPr>
          <p:cNvPr id="8" name="Picture 7"/>
          <p:cNvPicPr>
            <a:picLocks noChangeAspect="1"/>
          </p:cNvPicPr>
          <p:nvPr/>
        </p:nvPicPr>
        <p:blipFill>
          <a:blip r:embed="rId9"/>
          <a:stretch>
            <a:fillRect/>
          </a:stretch>
        </p:blipFill>
        <p:spPr>
          <a:xfrm>
            <a:off x="9124406" y="3280734"/>
            <a:ext cx="1039662" cy="977900"/>
          </a:xfrm>
          <a:prstGeom prst="rect">
            <a:avLst/>
          </a:prstGeom>
        </p:spPr>
      </p:pic>
      <p:pic>
        <p:nvPicPr>
          <p:cNvPr id="9" name="Picture 8"/>
          <p:cNvPicPr>
            <a:picLocks noChangeAspect="1"/>
          </p:cNvPicPr>
          <p:nvPr/>
        </p:nvPicPr>
        <p:blipFill>
          <a:blip r:embed="rId10"/>
          <a:stretch>
            <a:fillRect/>
          </a:stretch>
        </p:blipFill>
        <p:spPr>
          <a:xfrm>
            <a:off x="7431144" y="4482976"/>
            <a:ext cx="2730289" cy="772313"/>
          </a:xfrm>
          <a:prstGeom prst="rect">
            <a:avLst/>
          </a:prstGeom>
        </p:spPr>
      </p:pic>
      <p:sp>
        <p:nvSpPr>
          <p:cNvPr id="12"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14" name="Title 1"/>
          <p:cNvSpPr>
            <a:spLocks noGrp="1"/>
          </p:cNvSpPr>
          <p:nvPr>
            <p:ph type="title"/>
          </p:nvPr>
        </p:nvSpPr>
        <p:spPr>
          <a:xfrm>
            <a:off x="1745890" y="438182"/>
            <a:ext cx="6650181" cy="1325563"/>
          </a:xfrm>
        </p:spPr>
        <p:txBody>
          <a:bodyPr>
            <a:normAutofit/>
          </a:bodyPr>
          <a:lstStyle/>
          <a:p>
            <a:r>
              <a:rPr lang="en-GB" sz="3600" dirty="0"/>
              <a:t>De </a:t>
            </a:r>
            <a:r>
              <a:rPr lang="en-GB" sz="3600" dirty="0" err="1"/>
              <a:t>situatie</a:t>
            </a:r>
            <a:r>
              <a:rPr lang="en-GB" sz="3600" dirty="0"/>
              <a:t>	</a:t>
            </a:r>
            <a:endParaRPr lang="en-US" sz="3200" dirty="0"/>
          </a:p>
        </p:txBody>
      </p:sp>
    </p:spTree>
    <p:extLst>
      <p:ext uri="{BB962C8B-B14F-4D97-AF65-F5344CB8AC3E}">
        <p14:creationId xmlns:p14="http://schemas.microsoft.com/office/powerpoint/2010/main" val="41664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49C9C0BE-D67C-394F-A3B1-584C7B949133}"/>
              </a:ext>
            </a:extLst>
          </p:cNvPr>
          <p:cNvGraphicFramePr>
            <a:graphicFrameLocks noGrp="1"/>
          </p:cNvGraphicFramePr>
          <p:nvPr>
            <p:extLst>
              <p:ext uri="{D42A27DB-BD31-4B8C-83A1-F6EECF244321}">
                <p14:modId xmlns:p14="http://schemas.microsoft.com/office/powerpoint/2010/main" val="1760679997"/>
              </p:ext>
            </p:extLst>
          </p:nvPr>
        </p:nvGraphicFramePr>
        <p:xfrm>
          <a:off x="1930400" y="223059"/>
          <a:ext cx="9300410" cy="2395308"/>
        </p:xfrm>
        <a:graphic>
          <a:graphicData uri="http://schemas.openxmlformats.org/drawingml/2006/table">
            <a:tbl>
              <a:tblPr firstRow="1" firstCol="1" bandRow="1">
                <a:tableStyleId>{5940675A-B579-460E-94D1-54222C63F5DA}</a:tableStyleId>
              </a:tblPr>
              <a:tblGrid>
                <a:gridCol w="288756">
                  <a:extLst>
                    <a:ext uri="{9D8B030D-6E8A-4147-A177-3AD203B41FA5}">
                      <a16:colId xmlns:a16="http://schemas.microsoft.com/office/drawing/2014/main" val="3931695825"/>
                    </a:ext>
                  </a:extLst>
                </a:gridCol>
                <a:gridCol w="3450107">
                  <a:extLst>
                    <a:ext uri="{9D8B030D-6E8A-4147-A177-3AD203B41FA5}">
                      <a16:colId xmlns:a16="http://schemas.microsoft.com/office/drawing/2014/main" val="1908692884"/>
                    </a:ext>
                  </a:extLst>
                </a:gridCol>
                <a:gridCol w="3092353">
                  <a:extLst>
                    <a:ext uri="{9D8B030D-6E8A-4147-A177-3AD203B41FA5}">
                      <a16:colId xmlns:a16="http://schemas.microsoft.com/office/drawing/2014/main" val="1561286632"/>
                    </a:ext>
                  </a:extLst>
                </a:gridCol>
                <a:gridCol w="646509">
                  <a:extLst>
                    <a:ext uri="{9D8B030D-6E8A-4147-A177-3AD203B41FA5}">
                      <a16:colId xmlns:a16="http://schemas.microsoft.com/office/drawing/2014/main" val="3433535673"/>
                    </a:ext>
                  </a:extLst>
                </a:gridCol>
                <a:gridCol w="330206">
                  <a:extLst>
                    <a:ext uri="{9D8B030D-6E8A-4147-A177-3AD203B41FA5}">
                      <a16:colId xmlns:a16="http://schemas.microsoft.com/office/drawing/2014/main" val="842502867"/>
                    </a:ext>
                  </a:extLst>
                </a:gridCol>
                <a:gridCol w="330206">
                  <a:extLst>
                    <a:ext uri="{9D8B030D-6E8A-4147-A177-3AD203B41FA5}">
                      <a16:colId xmlns:a16="http://schemas.microsoft.com/office/drawing/2014/main" val="1625758359"/>
                    </a:ext>
                  </a:extLst>
                </a:gridCol>
                <a:gridCol w="330206">
                  <a:extLst>
                    <a:ext uri="{9D8B030D-6E8A-4147-A177-3AD203B41FA5}">
                      <a16:colId xmlns:a16="http://schemas.microsoft.com/office/drawing/2014/main" val="2599442238"/>
                    </a:ext>
                  </a:extLst>
                </a:gridCol>
                <a:gridCol w="378694">
                  <a:extLst>
                    <a:ext uri="{9D8B030D-6E8A-4147-A177-3AD203B41FA5}">
                      <a16:colId xmlns:a16="http://schemas.microsoft.com/office/drawing/2014/main" val="2374421980"/>
                    </a:ext>
                  </a:extLst>
                </a:gridCol>
                <a:gridCol w="325168">
                  <a:extLst>
                    <a:ext uri="{9D8B030D-6E8A-4147-A177-3AD203B41FA5}">
                      <a16:colId xmlns:a16="http://schemas.microsoft.com/office/drawing/2014/main" val="127877041"/>
                    </a:ext>
                  </a:extLst>
                </a:gridCol>
                <a:gridCol w="128205">
                  <a:extLst>
                    <a:ext uri="{9D8B030D-6E8A-4147-A177-3AD203B41FA5}">
                      <a16:colId xmlns:a16="http://schemas.microsoft.com/office/drawing/2014/main" val="2547606752"/>
                    </a:ext>
                  </a:extLst>
                </a:gridCol>
              </a:tblGrid>
              <a:tr h="407625">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marL="274320" indent="-274320">
                        <a:spcBef>
                          <a:spcPts val="1200"/>
                        </a:spcBef>
                        <a:spcAft>
                          <a:spcPts val="0"/>
                        </a:spcAft>
                      </a:pPr>
                      <a:r>
                        <a:rPr lang="nl-NL" sz="1200" kern="0">
                          <a:effectLst/>
                        </a:rPr>
                        <a:t>GI-Learner competenties</a:t>
                      </a:r>
                      <a:endParaRPr lang="nl-BE" sz="1200" b="1" kern="0">
                        <a:solidFill>
                          <a:srgbClr val="2F5496"/>
                        </a:solidFill>
                        <a:effectLst/>
                        <a:latin typeface="Calibri" panose="020F0502020204030204" pitchFamily="34" charset="0"/>
                        <a:ea typeface="MS Gothic" panose="020B0609070205080204" pitchFamily="49" charset="-128"/>
                        <a:cs typeface="Times New Roman" panose="02020603050405020304" pitchFamily="18"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pPr>
                        <a:spcAft>
                          <a:spcPts val="0"/>
                        </a:spcAft>
                      </a:pPr>
                      <a:r>
                        <a:rPr lang="nl-NL" sz="1200">
                          <a:effectLst/>
                        </a:rPr>
                        <a:t>K7-8</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K9</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K10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marL="0" indent="11113">
                        <a:spcAft>
                          <a:spcPts val="0"/>
                        </a:spcAft>
                        <a:tabLst/>
                      </a:pPr>
                      <a:r>
                        <a:rPr lang="nl-NL" sz="1200" dirty="0">
                          <a:effectLst/>
                        </a:rPr>
                        <a:t>K11</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K12</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BE" sz="1200">
                          <a:effectLst/>
                        </a:rPr>
                        <a:t> </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582686832"/>
                  </a:ext>
                </a:extLst>
              </a:tr>
              <a:tr h="341763">
                <a:tc>
                  <a:txBody>
                    <a:bodyPr/>
                    <a:lstStyle/>
                    <a:p>
                      <a:pPr>
                        <a:spcAft>
                          <a:spcPts val="0"/>
                        </a:spcAft>
                      </a:pPr>
                      <a:r>
                        <a:rPr lang="nl-NL" sz="1200">
                          <a:effectLst/>
                        </a:rPr>
                        <a:t>10</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pPr>
                        <a:spcAft>
                          <a:spcPts val="0"/>
                        </a:spcAft>
                      </a:pPr>
                      <a:r>
                        <a:rPr lang="nl-NL" sz="1200" dirty="0">
                          <a:effectLst/>
                        </a:rPr>
                        <a:t>Reflecteer en handelen met kennis</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gridSpan="2">
                  <a:txBody>
                    <a:bodyPr/>
                    <a:lstStyle/>
                    <a:p>
                      <a:pPr>
                        <a:spcAft>
                          <a:spcPts val="0"/>
                        </a:spcAft>
                      </a:pPr>
                      <a:r>
                        <a:rPr lang="nl-NL" sz="1200">
                          <a:effectLst/>
                        </a:rPr>
                        <a:t>Actie: besluitvorming / toepassing in de echte wereld</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gridSpan="2">
                  <a:txBody>
                    <a:bodyPr/>
                    <a:lstStyle/>
                    <a:p>
                      <a:pPr>
                        <a:spcAft>
                          <a:spcPts val="0"/>
                        </a:spcAft>
                      </a:pPr>
                      <a:r>
                        <a:rPr lang="nl-NL" sz="1200">
                          <a:effectLst/>
                        </a:rPr>
                        <a:t>A</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tc>
                  <a:txBody>
                    <a:bodyPr/>
                    <a:lstStyle/>
                    <a:p>
                      <a:pPr>
                        <a:spcAft>
                          <a:spcPts val="0"/>
                        </a:spcAft>
                      </a:pPr>
                      <a:r>
                        <a:rPr lang="nl-NL" sz="1200">
                          <a:effectLst/>
                        </a:rPr>
                        <a:t>B</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accent1"/>
                    </a:solidFill>
                  </a:tcPr>
                </a:tc>
                <a:tc>
                  <a:txBody>
                    <a:bodyPr/>
                    <a:lstStyle/>
                    <a:p>
                      <a:endParaRPr lang="nl-BE" sz="1200">
                        <a:effectLst/>
                        <a:latin typeface="Calibri" panose="020F0502020204030204" pitchFamily="34" charset="0"/>
                      </a:endParaRPr>
                    </a:p>
                  </a:txBody>
                  <a:tcPr marL="40359" marR="40359" marT="0" marB="0" anchor="ctr">
                    <a:solidFill>
                      <a:schemeClr val="accent1"/>
                    </a:solidFill>
                  </a:tcPr>
                </a:tc>
                <a:tc gridSpan="2">
                  <a:txBody>
                    <a:bodyPr/>
                    <a:lstStyle/>
                    <a:p>
                      <a:pPr>
                        <a:spcAft>
                          <a:spcPts val="0"/>
                        </a:spcAft>
                      </a:pPr>
                      <a:r>
                        <a:rPr lang="nl-NL" sz="1200" dirty="0">
                          <a:effectLst/>
                        </a:rPr>
                        <a:t>C</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100658" marR="100658" marT="50329" marB="50329" anchor="ctr">
                    <a:solidFill>
                      <a:schemeClr val="accent1"/>
                    </a:solidFill>
                  </a:tcPr>
                </a:tc>
                <a:tc hMerge="1">
                  <a:txBody>
                    <a:bodyPr/>
                    <a:lstStyle/>
                    <a:p>
                      <a:endParaRPr lang="nl-BE"/>
                    </a:p>
                  </a:txBody>
                  <a:tcPr/>
                </a:tc>
                <a:extLst>
                  <a:ext uri="{0D108BD9-81ED-4DB2-BD59-A6C34878D82A}">
                    <a16:rowId xmlns:a16="http://schemas.microsoft.com/office/drawing/2014/main" val="1651457226"/>
                  </a:ext>
                </a:extLst>
              </a:tr>
              <a:tr h="299810">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dirty="0">
                          <a:effectLst/>
                        </a:rPr>
                        <a:t>A: Erken de beslissingen die moesten worden genomen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Gebruik </a:t>
                      </a:r>
                      <a:r>
                        <a:rPr lang="nl-NL" sz="1200" dirty="0" err="1">
                          <a:effectLst/>
                        </a:rPr>
                        <a:t>geodata</a:t>
                      </a:r>
                      <a:r>
                        <a:rPr lang="nl-NL" sz="1200" dirty="0">
                          <a:effectLst/>
                        </a:rPr>
                        <a:t> om te beoordelen welk nieuw wegsysteem de gemeente zou moeten bouwen</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2665334318"/>
                  </a:ext>
                </a:extLst>
              </a:tr>
              <a:tr h="27674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B: Beoordeel implicaties voor individuen en samenleving</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pPr>
                        <a:spcAft>
                          <a:spcPts val="0"/>
                        </a:spcAft>
                      </a:pPr>
                      <a:r>
                        <a:rPr lang="nl-NL" sz="1200">
                          <a:effectLst/>
                        </a:rPr>
                        <a:t>Voorbeeld: concluderen dat er winnaars en verliezers zijn voor elk wegenvoorstel</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4134955502"/>
                  </a:ext>
                </a:extLst>
              </a:tr>
              <a:tr h="691868">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pPr>
                        <a:spcAft>
                          <a:spcPts val="0"/>
                        </a:spcAft>
                      </a:pPr>
                      <a:r>
                        <a:rPr lang="nl-NL" sz="1200">
                          <a:effectLst/>
                        </a:rPr>
                        <a:t>C: Ontwerp toekomstige acties aan belanghebbenden - inclusief jezelf</a:t>
                      </a:r>
                      <a:endParaRPr lang="nl-BE" sz="120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gridSpan="2">
                  <a:txBody>
                    <a:bodyPr/>
                    <a:lstStyle/>
                    <a:p>
                      <a:pPr>
                        <a:spcAft>
                          <a:spcPts val="0"/>
                        </a:spcAft>
                      </a:pPr>
                      <a:r>
                        <a:rPr lang="nl-NL" sz="1200" dirty="0">
                          <a:effectLst/>
                        </a:rPr>
                        <a:t>Voorbeeld: Ontwikkel een campagne om beslissers over de verkeersplanning te overtuigen; Maak een blog of een website met verzamelde en gevisualiseerde data; Schrijf een gedocumenteerd artikel in een tijdschrift met behulp van GI-informatie</a:t>
                      </a:r>
                      <a:endParaRPr lang="nl-BE" sz="1200" dirty="0">
                        <a:effectLst/>
                        <a:latin typeface="Arial" panose="020B0604020202020204" pitchFamily="34" charset="0"/>
                        <a:ea typeface="Calibri" panose="020F0502020204030204" pitchFamily="34" charset="0"/>
                        <a:cs typeface="Times New Roman" panose="02020603050405020304" pitchFamily="18" charset="0"/>
                      </a:endParaRPr>
                    </a:p>
                  </a:txBody>
                  <a:tcPr marL="40359" marR="40359" marT="0" marB="0" anchor="ctr">
                    <a:solidFill>
                      <a:schemeClr val="bg1"/>
                    </a:solidFill>
                  </a:tcPr>
                </a:tc>
                <a:tc hMerge="1">
                  <a:txBody>
                    <a:bodyPr/>
                    <a:lstStyle/>
                    <a:p>
                      <a:endParaRPr lang="nl-BE" sz="1200" dirty="0">
                        <a:effectLst/>
                        <a:latin typeface="Calibri" panose="020F0502020204030204" pitchFamily="34" charset="0"/>
                      </a:endParaRPr>
                    </a:p>
                  </a:txBody>
                  <a:tcPr marL="40359" marR="40359" marT="0" marB="0" anchor="ctr">
                    <a:solidFill>
                      <a:schemeClr val="bg1"/>
                    </a:solidFill>
                  </a:tcPr>
                </a:tc>
                <a:tc gridSpan="2">
                  <a:txBody>
                    <a:bodyPr/>
                    <a:lstStyle/>
                    <a:p>
                      <a:endParaRPr lang="nl-BE" sz="120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a:txBody>
                    <a:bodyPr/>
                    <a:lstStyle/>
                    <a:p>
                      <a:endParaRPr lang="nl-BE" sz="1200">
                        <a:effectLst/>
                        <a:latin typeface="Calibri" panose="020F0502020204030204" pitchFamily="34" charset="0"/>
                      </a:endParaRPr>
                    </a:p>
                  </a:txBody>
                  <a:tcPr marL="40359" marR="40359" marT="0" marB="0" anchor="ctr">
                    <a:solidFill>
                      <a:schemeClr val="bg1"/>
                    </a:solidFill>
                  </a:tcPr>
                </a:tc>
                <a:tc gridSpan="2">
                  <a:txBody>
                    <a:bodyPr/>
                    <a:lstStyle/>
                    <a:p>
                      <a:endParaRPr lang="nl-BE" sz="1200" dirty="0">
                        <a:effectLst/>
                        <a:latin typeface="Calibri" panose="020F0502020204030204" pitchFamily="34" charset="0"/>
                      </a:endParaRPr>
                    </a:p>
                  </a:txBody>
                  <a:tcPr marL="100658" marR="100658" marT="50329" marB="50329" anchor="ctr">
                    <a:solidFill>
                      <a:schemeClr val="bg1"/>
                    </a:solidFill>
                  </a:tcPr>
                </a:tc>
                <a:tc hMerge="1">
                  <a:txBody>
                    <a:bodyPr/>
                    <a:lstStyle/>
                    <a:p>
                      <a:endParaRPr lang="nl-BE"/>
                    </a:p>
                  </a:txBody>
                  <a:tcPr/>
                </a:tc>
                <a:extLst>
                  <a:ext uri="{0D108BD9-81ED-4DB2-BD59-A6C34878D82A}">
                    <a16:rowId xmlns:a16="http://schemas.microsoft.com/office/drawing/2014/main" val="581931688"/>
                  </a:ext>
                </a:extLst>
              </a:tr>
            </a:tbl>
          </a:graphicData>
        </a:graphic>
      </p:graphicFrame>
      <p:pic>
        <p:nvPicPr>
          <p:cNvPr id="7" name="Afbeelding 6">
            <a:extLst>
              <a:ext uri="{FF2B5EF4-FFF2-40B4-BE49-F238E27FC236}">
                <a16:creationId xmlns:a16="http://schemas.microsoft.com/office/drawing/2014/main" id="{81DA698B-D883-714E-A12F-2474CB94CD55}"/>
              </a:ext>
            </a:extLst>
          </p:cNvPr>
          <p:cNvPicPr>
            <a:picLocks noChangeAspect="1"/>
          </p:cNvPicPr>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3405754" y="3007644"/>
            <a:ext cx="5380491" cy="3627297"/>
          </a:xfrm>
          <a:prstGeom prst="rect">
            <a:avLst/>
          </a:prstGeom>
        </p:spPr>
      </p:pic>
    </p:spTree>
    <p:extLst>
      <p:ext uri="{BB962C8B-B14F-4D97-AF65-F5344CB8AC3E}">
        <p14:creationId xmlns:p14="http://schemas.microsoft.com/office/powerpoint/2010/main" val="276861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000" y="365125"/>
            <a:ext cx="95758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89217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b="1" i="1" dirty="0" err="1"/>
              <a:t>Maak</a:t>
            </a:r>
            <a:r>
              <a:rPr lang="en-US" sz="2400" b="1" i="1" dirty="0"/>
              <a:t> </a:t>
            </a:r>
            <a:r>
              <a:rPr lang="en-US" sz="2400" b="1" i="1" dirty="0" err="1"/>
              <a:t>leerlijnen</a:t>
            </a:r>
            <a:r>
              <a:rPr lang="en-US" sz="2400" b="1" i="1" dirty="0"/>
              <a:t> </a:t>
            </a:r>
            <a:r>
              <a:rPr lang="en-US" sz="2400" b="1" i="1" dirty="0" err="1"/>
              <a:t>en</a:t>
            </a:r>
            <a:r>
              <a:rPr lang="en-US" sz="2400" b="1" i="1" dirty="0"/>
              <a:t> </a:t>
            </a:r>
            <a:r>
              <a:rPr lang="en-US" sz="2400" b="1" i="1" dirty="0" err="1"/>
              <a:t>vertaal</a:t>
            </a:r>
            <a:r>
              <a:rPr lang="en-US" sz="2400" b="1" i="1" dirty="0"/>
              <a:t> die </a:t>
            </a:r>
            <a:r>
              <a:rPr lang="en-US" sz="2400" b="1" i="1" dirty="0" err="1"/>
              <a:t>naar</a:t>
            </a:r>
            <a:r>
              <a:rPr lang="en-US" sz="2400" b="1" i="1" dirty="0"/>
              <a:t> </a:t>
            </a:r>
            <a:r>
              <a:rPr lang="en-US" sz="2400" b="1" i="1" dirty="0" err="1"/>
              <a:t>leerdoelen</a:t>
            </a:r>
            <a:r>
              <a:rPr lang="en-US" sz="2400" b="1" i="1" dirty="0"/>
              <a:t>, </a:t>
            </a:r>
            <a:r>
              <a:rPr lang="en-US" sz="2400" b="1" i="1" dirty="0" err="1"/>
              <a:t>lesmateriaal</a:t>
            </a:r>
            <a:r>
              <a:rPr lang="en-US" sz="2400" b="1" i="1" dirty="0"/>
              <a:t> </a:t>
            </a:r>
            <a:r>
              <a:rPr lang="en-US" sz="2400" b="1" i="1" dirty="0" err="1"/>
              <a:t>en</a:t>
            </a:r>
            <a:r>
              <a:rPr lang="en-US" sz="2400" b="1" i="1" dirty="0"/>
              <a:t> </a:t>
            </a:r>
            <a:r>
              <a:rPr lang="en-US" sz="2400" b="1" i="1" dirty="0" err="1"/>
              <a:t>leermateriaal</a:t>
            </a:r>
            <a:r>
              <a:rPr lang="en-US" sz="2400" b="1" i="1" dirty="0"/>
              <a:t> </a:t>
            </a:r>
            <a:r>
              <a:rPr lang="en-US" sz="2400" b="1" i="1" dirty="0" err="1"/>
              <a:t>voor</a:t>
            </a:r>
            <a:r>
              <a:rPr lang="en-US" sz="2400" b="1" i="1" dirty="0"/>
              <a:t> het hele </a:t>
            </a:r>
            <a:r>
              <a:rPr lang="en-US" sz="2400" b="1" i="1" dirty="0" err="1"/>
              <a:t>leerplan</a:t>
            </a:r>
            <a:r>
              <a:rPr lang="en-US" sz="2400" b="1" i="1" dirty="0"/>
              <a:t> (K7 tot K12)</a:t>
            </a:r>
          </a:p>
          <a:p>
            <a:pPr marL="457200" indent="-457200">
              <a:lnSpc>
                <a:spcPct val="150000"/>
              </a:lnSpc>
              <a:buFont typeface="+mj-lt"/>
              <a:buAutoNum type="arabicPeriod"/>
            </a:pPr>
            <a:r>
              <a:rPr lang="en-US" sz="2400" dirty="0" err="1"/>
              <a:t>Ontwikkel</a:t>
            </a:r>
            <a:r>
              <a:rPr lang="en-US" sz="2400" dirty="0"/>
              <a:t> </a:t>
            </a:r>
            <a:r>
              <a:rPr lang="en-US" sz="2400" dirty="0" err="1"/>
              <a:t>een</a:t>
            </a:r>
            <a:r>
              <a:rPr lang="en-US" sz="2400" dirty="0"/>
              <a:t> </a:t>
            </a:r>
            <a:r>
              <a:rPr lang="en-US" sz="2400" dirty="0" err="1"/>
              <a:t>evaluatie</a:t>
            </a:r>
            <a:r>
              <a:rPr lang="en-US" sz="2400" dirty="0"/>
              <a:t>-instrument om de impact </a:t>
            </a:r>
            <a:r>
              <a:rPr lang="en-US" sz="2400" dirty="0" err="1"/>
              <a:t>te</a:t>
            </a:r>
            <a:r>
              <a:rPr lang="en-US" sz="2400" dirty="0"/>
              <a:t> </a:t>
            </a:r>
            <a:r>
              <a:rPr lang="en-US" sz="2400" dirty="0" err="1"/>
              <a:t>analyseren</a:t>
            </a:r>
            <a:endParaRPr lang="en-US" sz="2400"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1738134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F408AC6B-8EC5-FA40-A852-8DB3DEB638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584" y="3704840"/>
            <a:ext cx="5347193" cy="3052762"/>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748766" y="257518"/>
            <a:ext cx="10515600" cy="1325563"/>
          </a:xfrm>
        </p:spPr>
        <p:txBody>
          <a:bodyPr/>
          <a:lstStyle/>
          <a:p>
            <a:r>
              <a:rPr lang="de-AT" dirty="0"/>
              <a:t>Learning outcomes</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2152650" y="1555745"/>
            <a:ext cx="8290584" cy="4635920"/>
          </a:xfrm>
        </p:spPr>
        <p:txBody>
          <a:bodyPr>
            <a:normAutofit/>
          </a:bodyPr>
          <a:lstStyle/>
          <a:p>
            <a:r>
              <a:rPr lang="de-AT" dirty="0"/>
              <a:t>Course </a:t>
            </a:r>
            <a:r>
              <a:rPr lang="de-AT" dirty="0" err="1"/>
              <a:t>materials</a:t>
            </a:r>
            <a:r>
              <a:rPr lang="de-AT" dirty="0"/>
              <a:t> on </a:t>
            </a:r>
            <a:br>
              <a:rPr lang="de-AT" dirty="0"/>
            </a:br>
            <a:r>
              <a:rPr lang="de-AT" dirty="0">
                <a:hlinkClick r:id="rId3"/>
              </a:rPr>
              <a:t>www.gilearner.eu</a:t>
            </a:r>
            <a:endParaRPr lang="de-AT" dirty="0"/>
          </a:p>
          <a:p>
            <a:endParaRPr lang="de-AT" dirty="0"/>
          </a:p>
          <a:p>
            <a:pPr marL="0" indent="0">
              <a:buNone/>
            </a:pPr>
            <a:br>
              <a:rPr lang="de-AT" dirty="0"/>
            </a:br>
            <a:endParaRPr lang="de-AT" dirty="0"/>
          </a:p>
        </p:txBody>
      </p:sp>
      <p:pic>
        <p:nvPicPr>
          <p:cNvPr id="5" name="Afbeelding 4">
            <a:extLst>
              <a:ext uri="{FF2B5EF4-FFF2-40B4-BE49-F238E27FC236}">
                <a16:creationId xmlns:a16="http://schemas.microsoft.com/office/drawing/2014/main" id="{B06D0459-F3F8-2C4F-85FC-31CD3BD7F3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8656" y="0"/>
            <a:ext cx="5347193" cy="3043089"/>
          </a:xfrm>
          <a:prstGeom prst="rect">
            <a:avLst/>
          </a:prstGeom>
        </p:spPr>
      </p:pic>
      <p:pic>
        <p:nvPicPr>
          <p:cNvPr id="15" name="Afbeelding 14">
            <a:extLst>
              <a:ext uri="{FF2B5EF4-FFF2-40B4-BE49-F238E27FC236}">
                <a16:creationId xmlns:a16="http://schemas.microsoft.com/office/drawing/2014/main" id="{96AE44B9-8F42-F041-A124-C284788BB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799" y="2965607"/>
            <a:ext cx="4559796" cy="3791995"/>
          </a:xfrm>
          <a:prstGeom prst="rect">
            <a:avLst/>
          </a:prstGeom>
          <a:ln>
            <a:noFill/>
          </a:ln>
          <a:effectLst>
            <a:outerShdw blurRad="292100" dist="139700" dir="2700000" algn="tl" rotWithShape="0">
              <a:srgbClr val="333333">
                <a:alpha val="65000"/>
              </a:srgbClr>
            </a:outerShdw>
          </a:effectLst>
        </p:spPr>
      </p:pic>
      <p:pic>
        <p:nvPicPr>
          <p:cNvPr id="13" name="Afbeelding 12">
            <a:extLst>
              <a:ext uri="{FF2B5EF4-FFF2-40B4-BE49-F238E27FC236}">
                <a16:creationId xmlns:a16="http://schemas.microsoft.com/office/drawing/2014/main" id="{3924AA22-49C5-6E4A-8E62-D70515B529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91" y="2520186"/>
            <a:ext cx="4014205" cy="1817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956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EA6AA461-50CC-624E-B928-5D8139790F6F}"/>
              </a:ext>
            </a:extLst>
          </p:cNvPr>
          <p:cNvGrpSpPr/>
          <p:nvPr/>
        </p:nvGrpSpPr>
        <p:grpSpPr>
          <a:xfrm>
            <a:off x="1527203" y="5446740"/>
            <a:ext cx="1944778" cy="1411260"/>
            <a:chOff x="3203" y="5446740"/>
            <a:chExt cx="1944778" cy="1411260"/>
          </a:xfrm>
        </p:grpSpPr>
        <p:pic>
          <p:nvPicPr>
            <p:cNvPr id="11" name="Afbeelding 10">
              <a:extLst>
                <a:ext uri="{FF2B5EF4-FFF2-40B4-BE49-F238E27FC236}">
                  <a16:creationId xmlns:a16="http://schemas.microsoft.com/office/drawing/2014/main" id="{BFCBDE1C-4667-864E-B673-8C3E9E35C6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12" name="Tekstvak 11">
              <a:extLst>
                <a:ext uri="{FF2B5EF4-FFF2-40B4-BE49-F238E27FC236}">
                  <a16:creationId xmlns:a16="http://schemas.microsoft.com/office/drawing/2014/main" id="{51009E9B-1CF0-F24F-89B9-41EC4DDC007A}"/>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51638" y="365125"/>
            <a:ext cx="9502161"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2152650" y="1555745"/>
            <a:ext cx="8515350" cy="4635920"/>
          </a:xfrm>
        </p:spPr>
        <p:txBody>
          <a:bodyPr>
            <a:normAutofit/>
          </a:bodyPr>
          <a:lstStyle/>
          <a:p>
            <a:r>
              <a:rPr lang="de-AT" dirty="0" err="1"/>
              <a:t>Beschrijvingen</a:t>
            </a:r>
            <a:r>
              <a:rPr lang="de-AT" dirty="0"/>
              <a:t>, </a:t>
            </a:r>
            <a:r>
              <a:rPr lang="de-AT" dirty="0" err="1"/>
              <a:t>interpretaties</a:t>
            </a:r>
            <a:r>
              <a:rPr lang="de-AT" dirty="0"/>
              <a:t>, </a:t>
            </a:r>
            <a:r>
              <a:rPr lang="de-AT" dirty="0" err="1"/>
              <a:t>artikelen</a:t>
            </a:r>
            <a:r>
              <a:rPr lang="de-AT" dirty="0"/>
              <a:t>, </a:t>
            </a:r>
            <a:r>
              <a:rPr lang="de-AT" dirty="0" err="1"/>
              <a:t>essays</a:t>
            </a:r>
            <a:r>
              <a:rPr lang="de-AT" dirty="0"/>
              <a:t>, </a:t>
            </a:r>
            <a:r>
              <a:rPr lang="de-AT" dirty="0" err="1"/>
              <a:t>posters</a:t>
            </a:r>
            <a:r>
              <a:rPr lang="de-AT" dirty="0"/>
              <a:t>, </a:t>
            </a:r>
            <a:r>
              <a:rPr lang="de-AT" dirty="0" err="1"/>
              <a:t>presentaties</a:t>
            </a:r>
            <a:r>
              <a:rPr lang="de-AT" dirty="0"/>
              <a:t> </a:t>
            </a:r>
            <a:r>
              <a:rPr lang="de-AT" dirty="0" err="1"/>
              <a:t>op</a:t>
            </a:r>
            <a:r>
              <a:rPr lang="de-AT" dirty="0"/>
              <a:t> </a:t>
            </a:r>
            <a:r>
              <a:rPr lang="de-AT" dirty="0" err="1"/>
              <a:t>basis</a:t>
            </a:r>
            <a:r>
              <a:rPr lang="de-AT" dirty="0"/>
              <a:t> van online </a:t>
            </a:r>
            <a:r>
              <a:rPr lang="de-AT" dirty="0" err="1"/>
              <a:t>nieuws</a:t>
            </a:r>
            <a:r>
              <a:rPr lang="de-AT" dirty="0"/>
              <a:t>, </a:t>
            </a:r>
            <a:r>
              <a:rPr lang="de-AT" dirty="0" err="1"/>
              <a:t>gegevens</a:t>
            </a:r>
            <a:r>
              <a:rPr lang="de-AT" dirty="0"/>
              <a:t>, </a:t>
            </a:r>
            <a:r>
              <a:rPr lang="de-AT" dirty="0" err="1"/>
              <a:t>kaartdiensten</a:t>
            </a:r>
            <a:br>
              <a:rPr lang="de-AT" dirty="0"/>
            </a:br>
            <a:endParaRPr lang="de-AT" dirty="0"/>
          </a:p>
        </p:txBody>
      </p:sp>
      <p:pic>
        <p:nvPicPr>
          <p:cNvPr id="7" name="Grafik 6">
            <a:extLst>
              <a:ext uri="{FF2B5EF4-FFF2-40B4-BE49-F238E27FC236}">
                <a16:creationId xmlns:a16="http://schemas.microsoft.com/office/drawing/2014/main" id="{90C58C14-0879-437A-8083-B3CE59F2C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332029">
            <a:off x="1947678" y="3290583"/>
            <a:ext cx="3524517" cy="2604052"/>
          </a:xfrm>
          <a:prstGeom prst="rect">
            <a:avLst/>
          </a:prstGeom>
          <a:ln>
            <a:solidFill>
              <a:schemeClr val="tx1"/>
            </a:solidFill>
          </a:ln>
        </p:spPr>
      </p:pic>
      <p:pic>
        <p:nvPicPr>
          <p:cNvPr id="8" name="Grafik 7">
            <a:extLst>
              <a:ext uri="{FF2B5EF4-FFF2-40B4-BE49-F238E27FC236}">
                <a16:creationId xmlns:a16="http://schemas.microsoft.com/office/drawing/2014/main" id="{C6A61EED-A6E7-4E4F-858F-7713A5C924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324145">
            <a:off x="6943758" y="3290612"/>
            <a:ext cx="3716595" cy="2732162"/>
          </a:xfrm>
          <a:prstGeom prst="rect">
            <a:avLst/>
          </a:prstGeom>
        </p:spPr>
      </p:pic>
      <p:pic>
        <p:nvPicPr>
          <p:cNvPr id="9" name="Grafik 8">
            <a:extLst>
              <a:ext uri="{FF2B5EF4-FFF2-40B4-BE49-F238E27FC236}">
                <a16:creationId xmlns:a16="http://schemas.microsoft.com/office/drawing/2014/main" id="{781289B2-7523-40FA-A882-FFC23DFE15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77650" y="2532174"/>
            <a:ext cx="2815643" cy="1756932"/>
          </a:xfrm>
          <a:prstGeom prst="rect">
            <a:avLst/>
          </a:prstGeom>
          <a:ln>
            <a:solidFill>
              <a:schemeClr val="tx1"/>
            </a:solidFill>
          </a:ln>
        </p:spPr>
      </p:pic>
    </p:spTree>
    <p:extLst>
      <p:ext uri="{BB962C8B-B14F-4D97-AF65-F5344CB8AC3E}">
        <p14:creationId xmlns:p14="http://schemas.microsoft.com/office/powerpoint/2010/main" val="1330502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D0AA01BF-E341-244D-85CE-9AF3453F599F}"/>
              </a:ext>
            </a:extLst>
          </p:cNvPr>
          <p:cNvGrpSpPr/>
          <p:nvPr/>
        </p:nvGrpSpPr>
        <p:grpSpPr>
          <a:xfrm>
            <a:off x="1527203" y="5446740"/>
            <a:ext cx="1944778" cy="1411260"/>
            <a:chOff x="3203" y="5446740"/>
            <a:chExt cx="1944778" cy="1411260"/>
          </a:xfrm>
        </p:grpSpPr>
        <p:pic>
          <p:nvPicPr>
            <p:cNvPr id="7" name="Afbeelding 6">
              <a:extLst>
                <a:ext uri="{FF2B5EF4-FFF2-40B4-BE49-F238E27FC236}">
                  <a16:creationId xmlns:a16="http://schemas.microsoft.com/office/drawing/2014/main" id="{62D22BF5-EFDD-CC4D-881A-C593ED625C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0CC8D3F1-0195-C142-9E6F-54930123586B}"/>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79600" y="365125"/>
            <a:ext cx="9474200"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1879600" y="1825625"/>
            <a:ext cx="9474200" cy="4351338"/>
          </a:xfrm>
        </p:spPr>
        <p:txBody>
          <a:bodyPr>
            <a:normAutofit/>
          </a:bodyPr>
          <a:lstStyle/>
          <a:p>
            <a:r>
              <a:rPr lang="de-AT" dirty="0"/>
              <a:t>Online-</a:t>
            </a:r>
            <a:r>
              <a:rPr lang="de-AT" dirty="0" err="1"/>
              <a:t>maps</a:t>
            </a:r>
            <a:r>
              <a:rPr lang="de-AT" dirty="0"/>
              <a:t> </a:t>
            </a:r>
            <a:r>
              <a:rPr lang="de-AT" dirty="0" err="1"/>
              <a:t>met</a:t>
            </a:r>
            <a:r>
              <a:rPr lang="de-AT" dirty="0"/>
              <a:t> </a:t>
            </a:r>
            <a:r>
              <a:rPr lang="de-AT" dirty="0" err="1"/>
              <a:t>gebruik</a:t>
            </a:r>
            <a:r>
              <a:rPr lang="de-AT" dirty="0"/>
              <a:t> van </a:t>
            </a:r>
            <a:r>
              <a:rPr lang="de-AT" dirty="0" err="1"/>
              <a:t>primaire</a:t>
            </a:r>
            <a:r>
              <a:rPr lang="de-AT" dirty="0"/>
              <a:t> en </a:t>
            </a:r>
            <a:r>
              <a:rPr lang="de-AT" dirty="0" err="1"/>
              <a:t>secundaire</a:t>
            </a:r>
            <a:r>
              <a:rPr lang="de-AT" dirty="0"/>
              <a:t> </a:t>
            </a:r>
            <a:r>
              <a:rPr lang="de-AT" dirty="0" err="1"/>
              <a:t>data</a:t>
            </a:r>
            <a:endParaRPr lang="de-AT" dirty="0"/>
          </a:p>
          <a:p>
            <a:endParaRPr lang="de-AT" dirty="0"/>
          </a:p>
          <a:p>
            <a:endParaRPr lang="de-AT" dirty="0"/>
          </a:p>
        </p:txBody>
      </p:sp>
      <p:pic>
        <p:nvPicPr>
          <p:cNvPr id="6" name="Grafik 5">
            <a:extLst>
              <a:ext uri="{FF2B5EF4-FFF2-40B4-BE49-F238E27FC236}">
                <a16:creationId xmlns:a16="http://schemas.microsoft.com/office/drawing/2014/main" id="{AC8108AE-EB9C-45F0-B43D-2264C13C7B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1862" y="2459559"/>
            <a:ext cx="7506601" cy="3484043"/>
          </a:xfrm>
          <a:prstGeom prst="rect">
            <a:avLst/>
          </a:prstGeom>
        </p:spPr>
      </p:pic>
    </p:spTree>
    <p:extLst>
      <p:ext uri="{BB962C8B-B14F-4D97-AF65-F5344CB8AC3E}">
        <p14:creationId xmlns:p14="http://schemas.microsoft.com/office/powerpoint/2010/main" val="2149156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B70A60-27C0-4EAA-9919-3869BA9DAAC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284740">
            <a:off x="7066336" y="-806537"/>
            <a:ext cx="3695033" cy="5264322"/>
          </a:xfrm>
          <a:prstGeom prst="rect">
            <a:avLst/>
          </a:prstGeom>
        </p:spPr>
      </p:pic>
      <p:sp>
        <p:nvSpPr>
          <p:cNvPr id="2" name="Titel 1">
            <a:extLst>
              <a:ext uri="{FF2B5EF4-FFF2-40B4-BE49-F238E27FC236}">
                <a16:creationId xmlns:a16="http://schemas.microsoft.com/office/drawing/2014/main" id="{7235C10A-B2BA-4486-BA12-506C33C704BB}"/>
              </a:ext>
            </a:extLst>
          </p:cNvPr>
          <p:cNvSpPr>
            <a:spLocks noGrp="1"/>
          </p:cNvSpPr>
          <p:nvPr>
            <p:ph type="title"/>
          </p:nvPr>
        </p:nvSpPr>
        <p:spPr>
          <a:xfrm>
            <a:off x="1854200" y="365125"/>
            <a:ext cx="9499600" cy="1325563"/>
          </a:xfrm>
        </p:spPr>
        <p:txBody>
          <a:bodyPr/>
          <a:lstStyle/>
          <a:p>
            <a:r>
              <a:rPr lang="de-AT" dirty="0"/>
              <a:t>Resultaten</a:t>
            </a:r>
          </a:p>
        </p:txBody>
      </p:sp>
      <p:sp>
        <p:nvSpPr>
          <p:cNvPr id="3" name="Inhaltsplatzhalter 2">
            <a:extLst>
              <a:ext uri="{FF2B5EF4-FFF2-40B4-BE49-F238E27FC236}">
                <a16:creationId xmlns:a16="http://schemas.microsoft.com/office/drawing/2014/main" id="{2F9DB88F-50EC-4BC9-A36B-678343C22FF6}"/>
              </a:ext>
            </a:extLst>
          </p:cNvPr>
          <p:cNvSpPr>
            <a:spLocks noGrp="1"/>
          </p:cNvSpPr>
          <p:nvPr>
            <p:ph idx="1"/>
          </p:nvPr>
        </p:nvSpPr>
        <p:spPr>
          <a:xfrm>
            <a:off x="1854200" y="1825625"/>
            <a:ext cx="4241800" cy="4351338"/>
          </a:xfrm>
        </p:spPr>
        <p:txBody>
          <a:bodyPr>
            <a:normAutofit/>
          </a:bodyPr>
          <a:lstStyle/>
          <a:p>
            <a:r>
              <a:rPr lang="de-AT" dirty="0"/>
              <a:t>City </a:t>
            </a:r>
            <a:r>
              <a:rPr lang="de-AT" dirty="0" err="1"/>
              <a:t>tours</a:t>
            </a:r>
            <a:r>
              <a:rPr lang="de-AT" dirty="0"/>
              <a:t> </a:t>
            </a:r>
            <a:r>
              <a:rPr lang="de-AT" dirty="0" err="1"/>
              <a:t>gebruik</a:t>
            </a:r>
            <a:r>
              <a:rPr lang="de-AT" dirty="0"/>
              <a:t> </a:t>
            </a:r>
            <a:r>
              <a:rPr lang="de-AT" dirty="0" err="1"/>
              <a:t>makend</a:t>
            </a:r>
            <a:r>
              <a:rPr lang="de-AT" dirty="0"/>
              <a:t> </a:t>
            </a:r>
            <a:br>
              <a:rPr lang="de-AT" dirty="0"/>
            </a:br>
            <a:r>
              <a:rPr lang="de-AT" dirty="0"/>
              <a:t>van online-</a:t>
            </a:r>
            <a:r>
              <a:rPr lang="de-AT" dirty="0" err="1"/>
              <a:t>mapping</a:t>
            </a:r>
            <a:endParaRPr lang="de-AT" dirty="0"/>
          </a:p>
          <a:p>
            <a:endParaRPr lang="de-AT" dirty="0"/>
          </a:p>
          <a:p>
            <a:endParaRPr lang="de-AT" dirty="0"/>
          </a:p>
          <a:p>
            <a:endParaRPr lang="de-AT" dirty="0"/>
          </a:p>
          <a:p>
            <a:r>
              <a:rPr lang="de-AT" dirty="0"/>
              <a:t>Story-</a:t>
            </a:r>
            <a:r>
              <a:rPr lang="de-AT" dirty="0" err="1"/>
              <a:t>maps</a:t>
            </a:r>
            <a:r>
              <a:rPr lang="de-AT" dirty="0"/>
              <a:t> </a:t>
            </a:r>
            <a:r>
              <a:rPr lang="de-AT" dirty="0" err="1"/>
              <a:t>over</a:t>
            </a:r>
            <a:r>
              <a:rPr lang="de-AT" dirty="0"/>
              <a:t> </a:t>
            </a:r>
            <a:r>
              <a:rPr lang="de-AT" dirty="0" err="1"/>
              <a:t>het</a:t>
            </a:r>
            <a:r>
              <a:rPr lang="de-AT" dirty="0"/>
              <a:t> </a:t>
            </a:r>
            <a:r>
              <a:rPr lang="de-AT" dirty="0" err="1"/>
              <a:t>project</a:t>
            </a:r>
            <a:r>
              <a:rPr lang="de-AT" dirty="0"/>
              <a:t> &amp; </a:t>
            </a:r>
            <a:r>
              <a:rPr lang="de-AT" dirty="0" err="1"/>
              <a:t>outcomes</a:t>
            </a:r>
            <a:endParaRPr lang="de-AT" dirty="0"/>
          </a:p>
          <a:p>
            <a:endParaRPr lang="de-AT" dirty="0"/>
          </a:p>
        </p:txBody>
      </p:sp>
      <p:grpSp>
        <p:nvGrpSpPr>
          <p:cNvPr id="5" name="Groep 4">
            <a:extLst>
              <a:ext uri="{FF2B5EF4-FFF2-40B4-BE49-F238E27FC236}">
                <a16:creationId xmlns:a16="http://schemas.microsoft.com/office/drawing/2014/main" id="{058564C6-94E0-0948-BEB3-D497D348EFDF}"/>
              </a:ext>
            </a:extLst>
          </p:cNvPr>
          <p:cNvGrpSpPr/>
          <p:nvPr/>
        </p:nvGrpSpPr>
        <p:grpSpPr>
          <a:xfrm>
            <a:off x="1527203" y="5446740"/>
            <a:ext cx="1944778" cy="1411260"/>
            <a:chOff x="3203" y="5446740"/>
            <a:chExt cx="1944778" cy="1411260"/>
          </a:xfrm>
        </p:grpSpPr>
        <p:pic>
          <p:nvPicPr>
            <p:cNvPr id="6" name="Afbeelding 5">
              <a:extLst>
                <a:ext uri="{FF2B5EF4-FFF2-40B4-BE49-F238E27FC236}">
                  <a16:creationId xmlns:a16="http://schemas.microsoft.com/office/drawing/2014/main" id="{5A05DC88-B17C-044F-ADEB-E59A219C26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7" name="Tekstvak 6">
              <a:extLst>
                <a:ext uri="{FF2B5EF4-FFF2-40B4-BE49-F238E27FC236}">
                  <a16:creationId xmlns:a16="http://schemas.microsoft.com/office/drawing/2014/main" id="{A61EEC10-77B2-3F41-BF3D-6FE90B7558C8}"/>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pic>
        <p:nvPicPr>
          <p:cNvPr id="8" name="Grafik 4">
            <a:extLst>
              <a:ext uri="{FF2B5EF4-FFF2-40B4-BE49-F238E27FC236}">
                <a16:creationId xmlns:a16="http://schemas.microsoft.com/office/drawing/2014/main" id="{6683AFCA-3248-1342-BCBC-50CD6C0DEE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5531" y="3835400"/>
            <a:ext cx="5424342" cy="3022600"/>
          </a:xfrm>
          <a:prstGeom prst="rect">
            <a:avLst/>
          </a:prstGeom>
        </p:spPr>
      </p:pic>
    </p:spTree>
    <p:extLst>
      <p:ext uri="{BB962C8B-B14F-4D97-AF65-F5344CB8AC3E}">
        <p14:creationId xmlns:p14="http://schemas.microsoft.com/office/powerpoint/2010/main" val="2343419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894CD924-1914-154D-A1A6-742169401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9973" y="4268829"/>
            <a:ext cx="3452227" cy="2589171"/>
          </a:xfrm>
          <a:prstGeom prst="rect">
            <a:avLst/>
          </a:prstGeom>
        </p:spPr>
      </p:pic>
      <p:pic>
        <p:nvPicPr>
          <p:cNvPr id="9" name="Afbeelding 8">
            <a:extLst>
              <a:ext uri="{FF2B5EF4-FFF2-40B4-BE49-F238E27FC236}">
                <a16:creationId xmlns:a16="http://schemas.microsoft.com/office/drawing/2014/main" id="{C6063C6E-D7B6-684E-BB8B-7EC8D4AD581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131184" y="1348234"/>
            <a:ext cx="5358348" cy="2920595"/>
          </a:xfrm>
          <a:prstGeom prst="rect">
            <a:avLst/>
          </a:prstGeom>
        </p:spPr>
      </p:pic>
      <p:sp>
        <p:nvSpPr>
          <p:cNvPr id="2" name="Titel 1">
            <a:extLst>
              <a:ext uri="{FF2B5EF4-FFF2-40B4-BE49-F238E27FC236}">
                <a16:creationId xmlns:a16="http://schemas.microsoft.com/office/drawing/2014/main" id="{CA8D57EA-F083-974E-98E5-32327CA6FCA3}"/>
              </a:ext>
            </a:extLst>
          </p:cNvPr>
          <p:cNvSpPr>
            <a:spLocks noGrp="1"/>
          </p:cNvSpPr>
          <p:nvPr>
            <p:ph type="title"/>
          </p:nvPr>
        </p:nvSpPr>
        <p:spPr>
          <a:xfrm>
            <a:off x="1778000" y="365125"/>
            <a:ext cx="9575800" cy="1325563"/>
          </a:xfrm>
        </p:spPr>
        <p:txBody>
          <a:bodyPr/>
          <a:lstStyle/>
          <a:p>
            <a:r>
              <a:rPr lang="nl-BE" dirty="0"/>
              <a:t>Met de steun van de leerlingen</a:t>
            </a:r>
          </a:p>
        </p:txBody>
      </p:sp>
      <p:pic>
        <p:nvPicPr>
          <p:cNvPr id="7" name="Tijdelijke aanduiding voor inhoud 6">
            <a:extLst>
              <a:ext uri="{FF2B5EF4-FFF2-40B4-BE49-F238E27FC236}">
                <a16:creationId xmlns:a16="http://schemas.microsoft.com/office/drawing/2014/main" id="{8DB9C103-5BA3-7A4B-9C0A-D12289559EA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7452562" y="1348234"/>
            <a:ext cx="3799638" cy="2849729"/>
          </a:xfrm>
        </p:spPr>
      </p:pic>
      <p:pic>
        <p:nvPicPr>
          <p:cNvPr id="5" name="Afbeelding 4">
            <a:extLst>
              <a:ext uri="{FF2B5EF4-FFF2-40B4-BE49-F238E27FC236}">
                <a16:creationId xmlns:a16="http://schemas.microsoft.com/office/drawing/2014/main" id="{58F054AC-4EF5-564D-877F-5FE4BC05DD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8200" y="3642020"/>
            <a:ext cx="2411986" cy="3215980"/>
          </a:xfrm>
          <a:prstGeom prst="rect">
            <a:avLst/>
          </a:prstGeom>
        </p:spPr>
      </p:pic>
      <p:pic>
        <p:nvPicPr>
          <p:cNvPr id="8" name="Afbeelding 7">
            <a:extLst>
              <a:ext uri="{FF2B5EF4-FFF2-40B4-BE49-F238E27FC236}">
                <a16:creationId xmlns:a16="http://schemas.microsoft.com/office/drawing/2014/main" id="{ED3110F8-C541-E04B-BE65-6937162D47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7659" y="4197963"/>
            <a:ext cx="3729318" cy="2796989"/>
          </a:xfrm>
          <a:prstGeom prst="rect">
            <a:avLst/>
          </a:prstGeom>
        </p:spPr>
      </p:pic>
      <p:pic>
        <p:nvPicPr>
          <p:cNvPr id="6" name="Afbeelding 5">
            <a:extLst>
              <a:ext uri="{FF2B5EF4-FFF2-40B4-BE49-F238E27FC236}">
                <a16:creationId xmlns:a16="http://schemas.microsoft.com/office/drawing/2014/main" id="{20EBAAE8-544B-B642-92B9-67E288F516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06190" y="2673797"/>
            <a:ext cx="5299655" cy="2078313"/>
          </a:xfrm>
          <a:prstGeom prst="rect">
            <a:avLst/>
          </a:prstGeom>
        </p:spPr>
      </p:pic>
    </p:spTree>
    <p:extLst>
      <p:ext uri="{BB962C8B-B14F-4D97-AF65-F5344CB8AC3E}">
        <p14:creationId xmlns:p14="http://schemas.microsoft.com/office/powerpoint/2010/main" val="1460827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8000" y="365125"/>
            <a:ext cx="9575800" cy="1325563"/>
          </a:xfrm>
        </p:spPr>
        <p:txBody>
          <a:bodyPr/>
          <a:lstStyle/>
          <a:p>
            <a:r>
              <a:rPr lang="nl-NL" dirty="0"/>
              <a:t>Actiestappen	 	</a:t>
            </a:r>
          </a:p>
        </p:txBody>
      </p:sp>
      <p:sp>
        <p:nvSpPr>
          <p:cNvPr id="4" name="Tijdelijke aanduiding voor inhoud 3"/>
          <p:cNvSpPr>
            <a:spLocks noGrp="1"/>
          </p:cNvSpPr>
          <p:nvPr>
            <p:ph sz="half" idx="1"/>
          </p:nvPr>
        </p:nvSpPr>
        <p:spPr>
          <a:xfrm>
            <a:off x="2152650" y="1825625"/>
            <a:ext cx="9023350" cy="4351338"/>
          </a:xfrm>
        </p:spPr>
        <p:txBody>
          <a:bodyPr>
            <a:noAutofit/>
          </a:bodyPr>
          <a:lstStyle/>
          <a:p>
            <a:pPr marL="457200" indent="-457200">
              <a:lnSpc>
                <a:spcPct val="150000"/>
              </a:lnSpc>
              <a:buFont typeface="+mj-lt"/>
              <a:buAutoNum type="arabicPeriod"/>
            </a:pPr>
            <a:r>
              <a:rPr lang="en-US" sz="2400" dirty="0" err="1"/>
              <a:t>Samenvatting</a:t>
            </a:r>
            <a:r>
              <a:rPr lang="en-US" sz="2400" dirty="0"/>
              <a:t> </a:t>
            </a:r>
            <a:r>
              <a:rPr lang="en-US" sz="2400" dirty="0" err="1"/>
              <a:t>literatuur</a:t>
            </a:r>
            <a:r>
              <a:rPr lang="en-US" sz="2400" dirty="0"/>
              <a:t>  </a:t>
            </a:r>
            <a:r>
              <a:rPr lang="en-US" sz="2400" dirty="0">
                <a:sym typeface="Wingdings" pitchFamily="2" charset="2"/>
              </a:rPr>
              <a:t></a:t>
            </a:r>
            <a:r>
              <a:rPr lang="en-US" sz="2400" dirty="0"/>
              <a:t> rapport</a:t>
            </a:r>
          </a:p>
          <a:p>
            <a:pPr marL="457200" indent="-457200">
              <a:lnSpc>
                <a:spcPct val="150000"/>
              </a:lnSpc>
              <a:buFont typeface="+mj-lt"/>
              <a:buAutoNum type="arabicPeriod"/>
            </a:pPr>
            <a:r>
              <a:rPr lang="en-US" sz="2400" dirty="0" err="1"/>
              <a:t>Definieer</a:t>
            </a:r>
            <a:r>
              <a:rPr lang="en-US" sz="2400" dirty="0"/>
              <a:t> </a:t>
            </a:r>
            <a:r>
              <a:rPr lang="en-US" sz="2400" dirty="0" err="1"/>
              <a:t>georuimtelijk</a:t>
            </a:r>
            <a:r>
              <a:rPr lang="en-US" sz="2400" dirty="0"/>
              <a:t> </a:t>
            </a:r>
            <a:r>
              <a:rPr lang="en-US" sz="2400" dirty="0" err="1"/>
              <a:t>denken</a:t>
            </a:r>
            <a:r>
              <a:rPr lang="en-US" sz="2400" dirty="0"/>
              <a:t> </a:t>
            </a:r>
            <a:r>
              <a:rPr lang="en-US" sz="2400" dirty="0" err="1"/>
              <a:t>competenties</a:t>
            </a:r>
            <a:endParaRPr lang="en-US" sz="2400" dirty="0"/>
          </a:p>
          <a:p>
            <a:pPr marL="457200" indent="-457200">
              <a:lnSpc>
                <a:spcPct val="150000"/>
              </a:lnSpc>
              <a:buFont typeface="+mj-lt"/>
              <a:buAutoNum type="arabicPeriod"/>
            </a:pPr>
            <a:r>
              <a:rPr lang="en-US" sz="2400" dirty="0" err="1"/>
              <a:t>Maak</a:t>
            </a:r>
            <a:r>
              <a:rPr lang="en-US" sz="2400" dirty="0"/>
              <a:t> </a:t>
            </a:r>
            <a:r>
              <a:rPr lang="en-US" sz="2400" dirty="0" err="1"/>
              <a:t>leerlijnen</a:t>
            </a:r>
            <a:r>
              <a:rPr lang="en-US" sz="2400" dirty="0"/>
              <a:t> </a:t>
            </a:r>
            <a:r>
              <a:rPr lang="en-US" sz="2400" dirty="0" err="1"/>
              <a:t>en</a:t>
            </a:r>
            <a:r>
              <a:rPr lang="en-US" sz="2400" dirty="0"/>
              <a:t> </a:t>
            </a:r>
            <a:r>
              <a:rPr lang="en-US" sz="2400" dirty="0" err="1"/>
              <a:t>vertaal</a:t>
            </a:r>
            <a:r>
              <a:rPr lang="en-US" sz="2400" dirty="0"/>
              <a:t> die </a:t>
            </a:r>
            <a:r>
              <a:rPr lang="en-US" sz="2400" dirty="0" err="1"/>
              <a:t>naar</a:t>
            </a:r>
            <a:r>
              <a:rPr lang="en-US" sz="2400" dirty="0"/>
              <a:t> </a:t>
            </a:r>
            <a:r>
              <a:rPr lang="en-US" sz="2400" dirty="0" err="1"/>
              <a:t>leerdoelen</a:t>
            </a:r>
            <a:r>
              <a:rPr lang="en-US" sz="2400" dirty="0"/>
              <a:t>, </a:t>
            </a:r>
            <a:r>
              <a:rPr lang="en-US" sz="2400" dirty="0" err="1"/>
              <a:t>lesmateriaal</a:t>
            </a:r>
            <a:r>
              <a:rPr lang="en-US" sz="2400" dirty="0"/>
              <a:t> </a:t>
            </a:r>
            <a:r>
              <a:rPr lang="en-US" sz="2400" dirty="0" err="1"/>
              <a:t>en</a:t>
            </a:r>
            <a:r>
              <a:rPr lang="en-US" sz="2400" dirty="0"/>
              <a:t> </a:t>
            </a:r>
            <a:r>
              <a:rPr lang="en-US" sz="2400" dirty="0" err="1"/>
              <a:t>leermateriaal</a:t>
            </a:r>
            <a:r>
              <a:rPr lang="en-US" sz="2400" dirty="0"/>
              <a:t> </a:t>
            </a:r>
            <a:r>
              <a:rPr lang="en-US" sz="2400" dirty="0" err="1"/>
              <a:t>voor</a:t>
            </a:r>
            <a:r>
              <a:rPr lang="en-US" sz="2400" dirty="0"/>
              <a:t> het hele </a:t>
            </a:r>
            <a:r>
              <a:rPr lang="en-US" sz="2400" dirty="0" err="1"/>
              <a:t>leerplan</a:t>
            </a:r>
            <a:r>
              <a:rPr lang="en-US" sz="2400" dirty="0"/>
              <a:t> (K7 tot K12)</a:t>
            </a:r>
          </a:p>
          <a:p>
            <a:pPr marL="457200" indent="-457200">
              <a:lnSpc>
                <a:spcPct val="150000"/>
              </a:lnSpc>
              <a:buFont typeface="+mj-lt"/>
              <a:buAutoNum type="arabicPeriod"/>
            </a:pPr>
            <a:r>
              <a:rPr lang="en-US" sz="2400" b="1" i="1" dirty="0" err="1"/>
              <a:t>Ontwikkel</a:t>
            </a:r>
            <a:r>
              <a:rPr lang="en-US" sz="2400" b="1" i="1" dirty="0"/>
              <a:t> </a:t>
            </a:r>
            <a:r>
              <a:rPr lang="en-US" sz="2400" b="1" i="1" dirty="0" err="1"/>
              <a:t>een</a:t>
            </a:r>
            <a:r>
              <a:rPr lang="en-US" sz="2400" b="1" i="1" dirty="0"/>
              <a:t> </a:t>
            </a:r>
            <a:r>
              <a:rPr lang="en-US" sz="2400" b="1" i="1" dirty="0" err="1"/>
              <a:t>evaluatie</a:t>
            </a:r>
            <a:r>
              <a:rPr lang="en-US" sz="2400" b="1" i="1" dirty="0"/>
              <a:t>-instrument om de impact </a:t>
            </a:r>
            <a:r>
              <a:rPr lang="en-US" sz="2400" b="1" i="1" dirty="0" err="1"/>
              <a:t>te</a:t>
            </a:r>
            <a:r>
              <a:rPr lang="en-US" sz="2400" b="1" i="1" dirty="0"/>
              <a:t> </a:t>
            </a:r>
            <a:r>
              <a:rPr lang="en-US" sz="2400" b="1" i="1" dirty="0" err="1"/>
              <a:t>analyseren</a:t>
            </a:r>
            <a:endParaRPr lang="en-US" sz="2400" b="1" i="1" dirty="0"/>
          </a:p>
          <a:p>
            <a:pPr marL="457200" indent="-457200">
              <a:lnSpc>
                <a:spcPct val="150000"/>
              </a:lnSpc>
              <a:buFont typeface="+mj-lt"/>
              <a:buAutoNum type="arabicPeriod"/>
            </a:pPr>
            <a:endParaRPr lang="nl-NL" sz="2400" dirty="0"/>
          </a:p>
        </p:txBody>
      </p:sp>
    </p:spTree>
    <p:extLst>
      <p:ext uri="{BB962C8B-B14F-4D97-AF65-F5344CB8AC3E}">
        <p14:creationId xmlns:p14="http://schemas.microsoft.com/office/powerpoint/2010/main" val="901370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0AF9F0-7A59-2049-80F7-0E8062D12E3A}"/>
              </a:ext>
            </a:extLst>
          </p:cNvPr>
          <p:cNvSpPr>
            <a:spLocks noGrp="1"/>
          </p:cNvSpPr>
          <p:nvPr>
            <p:ph type="title"/>
          </p:nvPr>
        </p:nvSpPr>
        <p:spPr>
          <a:xfrm>
            <a:off x="1930400" y="582707"/>
            <a:ext cx="8512835" cy="765527"/>
          </a:xfrm>
        </p:spPr>
        <p:txBody>
          <a:bodyPr>
            <a:normAutofit/>
          </a:bodyPr>
          <a:lstStyle/>
          <a:p>
            <a:r>
              <a:rPr lang="nl-BE" dirty="0"/>
              <a:t>Studenten feedback &amp; zelfevaluatie</a:t>
            </a:r>
          </a:p>
        </p:txBody>
      </p:sp>
      <p:pic>
        <p:nvPicPr>
          <p:cNvPr id="7" name="Afbeelding 6">
            <a:extLst>
              <a:ext uri="{FF2B5EF4-FFF2-40B4-BE49-F238E27FC236}">
                <a16:creationId xmlns:a16="http://schemas.microsoft.com/office/drawing/2014/main" id="{59285992-DF74-B54D-8E9E-D172E8490A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433" y="3831619"/>
            <a:ext cx="5558118" cy="2869730"/>
          </a:xfrm>
          <a:prstGeom prst="rect">
            <a:avLst/>
          </a:prstGeom>
        </p:spPr>
      </p:pic>
      <p:pic>
        <p:nvPicPr>
          <p:cNvPr id="5" name="Tijdelijke aanduiding voor inhoud 4">
            <a:extLst>
              <a:ext uri="{FF2B5EF4-FFF2-40B4-BE49-F238E27FC236}">
                <a16:creationId xmlns:a16="http://schemas.microsoft.com/office/drawing/2014/main" id="{424AE3E2-6603-F94A-9074-DDBAE4F419B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96000" y="1591516"/>
            <a:ext cx="5777075" cy="3058170"/>
          </a:xfrm>
        </p:spPr>
      </p:pic>
      <p:sp>
        <p:nvSpPr>
          <p:cNvPr id="3" name="TextBox 4">
            <a:extLst>
              <a:ext uri="{FF2B5EF4-FFF2-40B4-BE49-F238E27FC236}">
                <a16:creationId xmlns:a16="http://schemas.microsoft.com/office/drawing/2014/main" id="{CF613B99-5064-2D41-82D9-05206AABE3BC}"/>
              </a:ext>
            </a:extLst>
          </p:cNvPr>
          <p:cNvSpPr txBox="1"/>
          <p:nvPr/>
        </p:nvSpPr>
        <p:spPr>
          <a:xfrm>
            <a:off x="3783776" y="82833"/>
            <a:ext cx="3569525" cy="369332"/>
          </a:xfrm>
          <a:prstGeom prst="rect">
            <a:avLst/>
          </a:prstGeom>
          <a:noFill/>
        </p:spPr>
        <p:txBody>
          <a:bodyPr wrap="square" rtlCol="0">
            <a:spAutoFit/>
          </a:bodyPr>
          <a:lstStyle/>
          <a:p>
            <a:r>
              <a:rPr lang="nl-BE" dirty="0"/>
              <a:t>Evaluation tool</a:t>
            </a:r>
            <a:endParaRPr lang="en-US" dirty="0"/>
          </a:p>
        </p:txBody>
      </p:sp>
    </p:spTree>
    <p:extLst>
      <p:ext uri="{BB962C8B-B14F-4D97-AF65-F5344CB8AC3E}">
        <p14:creationId xmlns:p14="http://schemas.microsoft.com/office/powerpoint/2010/main" val="3923652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6" name="Groep 5">
            <a:extLst>
              <a:ext uri="{FF2B5EF4-FFF2-40B4-BE49-F238E27FC236}">
                <a16:creationId xmlns:a16="http://schemas.microsoft.com/office/drawing/2014/main" id="{A4CED643-6E63-114A-AB02-2BB3FFBFA018}"/>
              </a:ext>
            </a:extLst>
          </p:cNvPr>
          <p:cNvGrpSpPr/>
          <p:nvPr/>
        </p:nvGrpSpPr>
        <p:grpSpPr>
          <a:xfrm>
            <a:off x="1527203" y="5446740"/>
            <a:ext cx="1944778" cy="1411260"/>
            <a:chOff x="3203" y="5446740"/>
            <a:chExt cx="1944778" cy="1411260"/>
          </a:xfrm>
        </p:grpSpPr>
        <p:pic>
          <p:nvPicPr>
            <p:cNvPr id="7" name="Afbeelding 6">
              <a:extLst>
                <a:ext uri="{FF2B5EF4-FFF2-40B4-BE49-F238E27FC236}">
                  <a16:creationId xmlns:a16="http://schemas.microsoft.com/office/drawing/2014/main" id="{1A952987-7A21-5C4F-A07F-C8D486CF38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2A7B0C0B-A779-4043-B712-BC9B8FFB4D49}"/>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114" name="Shape 114"/>
          <p:cNvSpPr txBox="1"/>
          <p:nvPr/>
        </p:nvSpPr>
        <p:spPr>
          <a:xfrm>
            <a:off x="7398327" y="203200"/>
            <a:ext cx="2857500" cy="369332"/>
          </a:xfrm>
          <a:prstGeom prst="rect">
            <a:avLst/>
          </a:prstGeom>
          <a:noFill/>
          <a:ln>
            <a:noFill/>
          </a:ln>
        </p:spPr>
        <p:txBody>
          <a:bodyPr spcFirstLastPara="1" wrap="square" lIns="91425" tIns="45700" rIns="91425" bIns="45700" anchor="t" anchorCtr="0">
            <a:noAutofit/>
          </a:bodyPr>
          <a:lstStyle/>
          <a:p>
            <a:r>
              <a:rPr lang="es-ES">
                <a:solidFill>
                  <a:schemeClr val="dk1"/>
                </a:solidFill>
                <a:latin typeface="Calibri"/>
                <a:ea typeface="Calibri"/>
                <a:cs typeface="Calibri"/>
                <a:sym typeface="Calibri"/>
              </a:rPr>
              <a:t>All participants (5 countries)</a:t>
            </a:r>
            <a:endParaRPr/>
          </a:p>
        </p:txBody>
      </p:sp>
      <p:pic>
        <p:nvPicPr>
          <p:cNvPr id="115" name="Shape 115"/>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986075" y="753063"/>
            <a:ext cx="8269752" cy="5564611"/>
          </a:xfrm>
          <a:prstGeom prst="rect">
            <a:avLst/>
          </a:prstGeom>
          <a:noFill/>
          <a:ln>
            <a:noFill/>
          </a:ln>
        </p:spPr>
      </p:pic>
      <p:sp>
        <p:nvSpPr>
          <p:cNvPr id="5" name="Titel 1">
            <a:extLst>
              <a:ext uri="{FF2B5EF4-FFF2-40B4-BE49-F238E27FC236}">
                <a16:creationId xmlns:a16="http://schemas.microsoft.com/office/drawing/2014/main" id="{AB1312F7-A2D5-4CCC-BD74-0AD8279136FA}"/>
              </a:ext>
            </a:extLst>
          </p:cNvPr>
          <p:cNvSpPr>
            <a:spLocks noGrp="1"/>
          </p:cNvSpPr>
          <p:nvPr>
            <p:ph type="title"/>
          </p:nvPr>
        </p:nvSpPr>
        <p:spPr>
          <a:xfrm>
            <a:off x="3793054" y="22671"/>
            <a:ext cx="6650181" cy="1199843"/>
          </a:xfrm>
        </p:spPr>
        <p:txBody>
          <a:bodyPr/>
          <a:lstStyle/>
          <a:p>
            <a:r>
              <a:rPr lang="nl-BE" dirty="0"/>
              <a:t>Learning success</a:t>
            </a:r>
          </a:p>
        </p:txBody>
      </p:sp>
    </p:spTree>
    <p:extLst>
      <p:ext uri="{BB962C8B-B14F-4D97-AF65-F5344CB8AC3E}">
        <p14:creationId xmlns:p14="http://schemas.microsoft.com/office/powerpoint/2010/main" val="2288013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0" y="-819837"/>
            <a:ext cx="12192000" cy="8457514"/>
          </a:xfrm>
          <a:prstGeom prst="rect">
            <a:avLst/>
          </a:prstGeom>
        </p:spPr>
      </p:pic>
      <p:sp>
        <p:nvSpPr>
          <p:cNvPr id="2" name="Tijdelijke aanduiding voor inhoud 1"/>
          <p:cNvSpPr>
            <a:spLocks noGrp="1"/>
          </p:cNvSpPr>
          <p:nvPr>
            <p:ph idx="1"/>
          </p:nvPr>
        </p:nvSpPr>
        <p:spPr>
          <a:xfrm>
            <a:off x="2038350" y="1595884"/>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dirty="0"/>
          </a:p>
        </p:txBody>
      </p:sp>
      <p:sp>
        <p:nvSpPr>
          <p:cNvPr id="8" name="Title 1"/>
          <p:cNvSpPr txBox="1">
            <a:spLocks/>
          </p:cNvSpPr>
          <p:nvPr/>
        </p:nvSpPr>
        <p:spPr>
          <a:xfrm>
            <a:off x="1761812" y="361243"/>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Tree>
    <p:extLst>
      <p:ext uri="{BB962C8B-B14F-4D97-AF65-F5344CB8AC3E}">
        <p14:creationId xmlns:p14="http://schemas.microsoft.com/office/powerpoint/2010/main" val="1427453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97EEC80D-2A83-EF4E-A1AD-F6CA2C969318}"/>
              </a:ext>
            </a:extLst>
          </p:cNvPr>
          <p:cNvGrpSpPr/>
          <p:nvPr/>
        </p:nvGrpSpPr>
        <p:grpSpPr>
          <a:xfrm>
            <a:off x="1527203" y="5446740"/>
            <a:ext cx="1944778" cy="1411260"/>
            <a:chOff x="3203" y="5446740"/>
            <a:chExt cx="1944778" cy="1411260"/>
          </a:xfrm>
        </p:grpSpPr>
        <p:pic>
          <p:nvPicPr>
            <p:cNvPr id="7" name="Afbeelding 6">
              <a:extLst>
                <a:ext uri="{FF2B5EF4-FFF2-40B4-BE49-F238E27FC236}">
                  <a16:creationId xmlns:a16="http://schemas.microsoft.com/office/drawing/2014/main" id="{FEE98769-F9A3-B54D-997B-FFBAF03D78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A0CF1CA7-813D-AB4E-962C-C0A21CAA0A14}"/>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3562BFE7-4C90-4223-9FB5-E185CABE3CF0}"/>
              </a:ext>
            </a:extLst>
          </p:cNvPr>
          <p:cNvSpPr>
            <a:spLocks noGrp="1"/>
          </p:cNvSpPr>
          <p:nvPr>
            <p:ph type="title"/>
          </p:nvPr>
        </p:nvSpPr>
        <p:spPr>
          <a:xfrm>
            <a:off x="1748764" y="365125"/>
            <a:ext cx="9605035"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2ED40DF0-9484-4BAA-87BE-115FBFD43675}"/>
              </a:ext>
            </a:extLst>
          </p:cNvPr>
          <p:cNvSpPr>
            <a:spLocks noGrp="1"/>
          </p:cNvSpPr>
          <p:nvPr>
            <p:ph idx="1"/>
          </p:nvPr>
        </p:nvSpPr>
        <p:spPr>
          <a:xfrm>
            <a:off x="1748764" y="1825625"/>
            <a:ext cx="9605036" cy="4351338"/>
          </a:xfrm>
        </p:spPr>
        <p:txBody>
          <a:bodyPr>
            <a:normAutofit fontScale="92500" lnSpcReduction="10000"/>
          </a:bodyPr>
          <a:lstStyle/>
          <a:p>
            <a:pPr marL="0" indent="0">
              <a:buNone/>
            </a:pPr>
            <a:r>
              <a:rPr lang="en-US" sz="3300" b="1" dirty="0">
                <a:latin typeface="Bradley Hand ITC" panose="03070402050302030203" pitchFamily="66" charset="0"/>
              </a:rPr>
              <a:t>The project gave me the opportunity to get in contact with peers from other countries, which I liked a lot!</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It was new to me to test learning materials - a very interesting way of learning!</a:t>
            </a:r>
            <a:br>
              <a:rPr lang="en-US" sz="3300" b="1" dirty="0">
                <a:latin typeface="Bradley Hand ITC" panose="03070402050302030203" pitchFamily="66" charset="0"/>
              </a:rPr>
            </a:br>
            <a:endParaRPr lang="en-US" sz="3300" b="1" dirty="0">
              <a:latin typeface="Bradley Hand ITC" panose="03070402050302030203" pitchFamily="66" charset="0"/>
            </a:endParaRPr>
          </a:p>
          <a:p>
            <a:pPr marL="0" indent="0">
              <a:buNone/>
            </a:pPr>
            <a:r>
              <a:rPr lang="en-US" sz="3300" b="1" dirty="0">
                <a:latin typeface="Bradley Hand ITC" panose="03070402050302030203" pitchFamily="66" charset="0"/>
              </a:rPr>
              <a:t>We did not only discover Madrid in our final meeting, we also met people from all over Europe. This was a very important experience for me and made me more open towards other people.</a:t>
            </a:r>
          </a:p>
          <a:p>
            <a:endParaRPr lang="de-AT" dirty="0"/>
          </a:p>
        </p:txBody>
      </p:sp>
      <p:pic>
        <p:nvPicPr>
          <p:cNvPr id="5" name="Grafik 4">
            <a:extLst>
              <a:ext uri="{FF2B5EF4-FFF2-40B4-BE49-F238E27FC236}">
                <a16:creationId xmlns:a16="http://schemas.microsoft.com/office/drawing/2014/main" id="{20985D3A-7D7E-46B7-89B1-130E9CE986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09974" y="28137"/>
            <a:ext cx="2733261" cy="1512906"/>
          </a:xfrm>
          <a:prstGeom prst="rect">
            <a:avLst/>
          </a:prstGeom>
        </p:spPr>
      </p:pic>
    </p:spTree>
    <p:extLst>
      <p:ext uri="{BB962C8B-B14F-4D97-AF65-F5344CB8AC3E}">
        <p14:creationId xmlns:p14="http://schemas.microsoft.com/office/powerpoint/2010/main" val="6655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CE53F2F1-1147-6749-B06E-D87EDB5D1A0F}"/>
              </a:ext>
            </a:extLst>
          </p:cNvPr>
          <p:cNvGrpSpPr/>
          <p:nvPr/>
        </p:nvGrpSpPr>
        <p:grpSpPr>
          <a:xfrm>
            <a:off x="1527203" y="5446740"/>
            <a:ext cx="1944778" cy="1411260"/>
            <a:chOff x="3203" y="5446740"/>
            <a:chExt cx="1944778" cy="1411260"/>
          </a:xfrm>
        </p:grpSpPr>
        <p:pic>
          <p:nvPicPr>
            <p:cNvPr id="7" name="Afbeelding 6">
              <a:extLst>
                <a:ext uri="{FF2B5EF4-FFF2-40B4-BE49-F238E27FC236}">
                  <a16:creationId xmlns:a16="http://schemas.microsoft.com/office/drawing/2014/main" id="{1D442691-12B1-AE49-91D9-2F85702600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3" y="5446740"/>
              <a:ext cx="1411260" cy="1411260"/>
            </a:xfrm>
            <a:prstGeom prst="rect">
              <a:avLst/>
            </a:prstGeom>
          </p:spPr>
        </p:pic>
        <p:sp>
          <p:nvSpPr>
            <p:cNvPr id="8" name="Tekstvak 7">
              <a:extLst>
                <a:ext uri="{FF2B5EF4-FFF2-40B4-BE49-F238E27FC236}">
                  <a16:creationId xmlns:a16="http://schemas.microsoft.com/office/drawing/2014/main" id="{58F34ACA-7CB9-E440-83FE-BC62BBC7E532}"/>
                </a:ext>
              </a:extLst>
            </p:cNvPr>
            <p:cNvSpPr txBox="1"/>
            <p:nvPr/>
          </p:nvSpPr>
          <p:spPr>
            <a:xfrm>
              <a:off x="47744" y="6550223"/>
              <a:ext cx="1900237" cy="307777"/>
            </a:xfrm>
            <a:prstGeom prst="rect">
              <a:avLst/>
            </a:prstGeom>
            <a:noFill/>
          </p:spPr>
          <p:txBody>
            <a:bodyPr wrap="square" rtlCol="0">
              <a:spAutoFit/>
            </a:bodyPr>
            <a:lstStyle/>
            <a:p>
              <a:r>
                <a:rPr lang="nl-BE" sz="1400" dirty="0"/>
                <a:t>7 August 2018</a:t>
              </a:r>
            </a:p>
          </p:txBody>
        </p:sp>
      </p:grpSp>
      <p:sp>
        <p:nvSpPr>
          <p:cNvPr id="2" name="Titel 1">
            <a:extLst>
              <a:ext uri="{FF2B5EF4-FFF2-40B4-BE49-F238E27FC236}">
                <a16:creationId xmlns:a16="http://schemas.microsoft.com/office/drawing/2014/main" id="{FA0FFC83-4C7C-4B17-9211-4D46D251B63B}"/>
              </a:ext>
            </a:extLst>
          </p:cNvPr>
          <p:cNvSpPr>
            <a:spLocks noGrp="1"/>
          </p:cNvSpPr>
          <p:nvPr>
            <p:ph type="title"/>
          </p:nvPr>
        </p:nvSpPr>
        <p:spPr>
          <a:xfrm>
            <a:off x="1803400" y="365125"/>
            <a:ext cx="9550400"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sp>
        <p:nvSpPr>
          <p:cNvPr id="3" name="Inhaltsplatzhalter 2">
            <a:extLst>
              <a:ext uri="{FF2B5EF4-FFF2-40B4-BE49-F238E27FC236}">
                <a16:creationId xmlns:a16="http://schemas.microsoft.com/office/drawing/2014/main" id="{3BF058F9-A597-47A2-831C-664DE94A6C5B}"/>
              </a:ext>
            </a:extLst>
          </p:cNvPr>
          <p:cNvSpPr>
            <a:spLocks noGrp="1"/>
          </p:cNvSpPr>
          <p:nvPr>
            <p:ph idx="1"/>
          </p:nvPr>
        </p:nvSpPr>
        <p:spPr>
          <a:xfrm>
            <a:off x="1803400" y="1825625"/>
            <a:ext cx="9550400" cy="4351338"/>
          </a:xfrm>
        </p:spPr>
        <p:txBody>
          <a:bodyPr>
            <a:normAutofit fontScale="92500" lnSpcReduction="10000"/>
          </a:bodyPr>
          <a:lstStyle/>
          <a:p>
            <a:pPr marL="0" indent="0">
              <a:buNone/>
            </a:pPr>
            <a:r>
              <a:rPr lang="en-US" sz="3400" b="1" dirty="0">
                <a:latin typeface="Bradley Hand ITC" panose="03070402050302030203" pitchFamily="66" charset="0"/>
              </a:rPr>
              <a:t>The project was important for my personal development - from active learning to getting into contact with other nationalities. </a:t>
            </a:r>
          </a:p>
          <a:p>
            <a:pPr marL="0" indent="0">
              <a:buNone/>
            </a:pP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A perfect opportunity to practice my English skills!</a:t>
            </a:r>
            <a:br>
              <a:rPr lang="en-US" sz="3400" b="1" dirty="0">
                <a:latin typeface="Bradley Hand ITC" panose="03070402050302030203" pitchFamily="66" charset="0"/>
              </a:rPr>
            </a:br>
            <a:endParaRPr lang="en-US" sz="3400" b="1" dirty="0">
              <a:latin typeface="Bradley Hand ITC" panose="03070402050302030203" pitchFamily="66" charset="0"/>
            </a:endParaRPr>
          </a:p>
          <a:p>
            <a:pPr marL="0" indent="0">
              <a:buNone/>
            </a:pPr>
            <a:r>
              <a:rPr lang="en-US" sz="3400" b="1" dirty="0">
                <a:latin typeface="Bradley Hand ITC" panose="03070402050302030203" pitchFamily="66" charset="0"/>
              </a:rPr>
              <a:t>I gained not only GI-skills, but also my (spatial!) thinking improved. I think it is important that other pupils have the opportunity to participate in projects like this!</a:t>
            </a:r>
          </a:p>
          <a:p>
            <a:pPr marL="0" indent="0">
              <a:buNone/>
            </a:pPr>
            <a:endParaRPr lang="de-AT" dirty="0"/>
          </a:p>
        </p:txBody>
      </p:sp>
      <p:pic>
        <p:nvPicPr>
          <p:cNvPr id="5" name="Grafik 4">
            <a:extLst>
              <a:ext uri="{FF2B5EF4-FFF2-40B4-BE49-F238E27FC236}">
                <a16:creationId xmlns:a16="http://schemas.microsoft.com/office/drawing/2014/main" id="{0E27293E-9989-44E1-A6B7-C3B0F69288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8146" y="171307"/>
            <a:ext cx="2435088" cy="1369737"/>
          </a:xfrm>
          <a:prstGeom prst="rect">
            <a:avLst/>
          </a:prstGeom>
        </p:spPr>
      </p:pic>
    </p:spTree>
    <p:extLst>
      <p:ext uri="{BB962C8B-B14F-4D97-AF65-F5344CB8AC3E}">
        <p14:creationId xmlns:p14="http://schemas.microsoft.com/office/powerpoint/2010/main" val="5219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FFC83-4C7C-4B17-9211-4D46D251B63B}"/>
              </a:ext>
            </a:extLst>
          </p:cNvPr>
          <p:cNvSpPr>
            <a:spLocks noGrp="1"/>
          </p:cNvSpPr>
          <p:nvPr>
            <p:ph type="title"/>
          </p:nvPr>
        </p:nvSpPr>
        <p:spPr>
          <a:xfrm>
            <a:off x="1803400" y="365125"/>
            <a:ext cx="9550400" cy="1325563"/>
          </a:xfrm>
        </p:spPr>
        <p:txBody>
          <a:bodyPr/>
          <a:lstStyle/>
          <a:p>
            <a:r>
              <a:rPr lang="de-AT" dirty="0" err="1"/>
              <a:t>What</a:t>
            </a:r>
            <a:r>
              <a:rPr lang="de-AT" dirty="0"/>
              <a:t> </a:t>
            </a:r>
            <a:r>
              <a:rPr lang="de-AT" dirty="0" err="1"/>
              <a:t>did</a:t>
            </a:r>
            <a:r>
              <a:rPr lang="de-AT" dirty="0"/>
              <a:t> I </a:t>
            </a:r>
            <a:r>
              <a:rPr lang="de-AT" dirty="0" err="1"/>
              <a:t>learn</a:t>
            </a:r>
            <a:r>
              <a:rPr lang="de-AT" dirty="0"/>
              <a:t>?</a:t>
            </a:r>
          </a:p>
        </p:txBody>
      </p:sp>
      <p:pic>
        <p:nvPicPr>
          <p:cNvPr id="10" name="Afbeelding 9">
            <a:extLst>
              <a:ext uri="{FF2B5EF4-FFF2-40B4-BE49-F238E27FC236}">
                <a16:creationId xmlns:a16="http://schemas.microsoft.com/office/drawing/2014/main" id="{832F811F-7A2A-2247-A460-795D03F1C0A5}"/>
              </a:ext>
            </a:extLst>
          </p:cNvPr>
          <p:cNvPicPr/>
          <p:nvPr/>
        </p:nvPicPr>
        <p:blipFill rotWithShape="1">
          <a:blip r:embed="rId2" cstate="print">
            <a:extLst>
              <a:ext uri="{28A0092B-C50C-407E-A947-70E740481C1C}">
                <a14:useLocalDpi xmlns:a14="http://schemas.microsoft.com/office/drawing/2010/main" val="0"/>
              </a:ext>
            </a:extLst>
          </a:blip>
          <a:srcRect t="6619"/>
          <a:stretch/>
        </p:blipFill>
        <p:spPr>
          <a:xfrm>
            <a:off x="2438400" y="1365052"/>
            <a:ext cx="7518400" cy="5492948"/>
          </a:xfrm>
          <a:prstGeom prst="rect">
            <a:avLst/>
          </a:prstGeom>
        </p:spPr>
      </p:pic>
    </p:spTree>
    <p:extLst>
      <p:ext uri="{BB962C8B-B14F-4D97-AF65-F5344CB8AC3E}">
        <p14:creationId xmlns:p14="http://schemas.microsoft.com/office/powerpoint/2010/main" val="202192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9" descr="atan1879l.jpg"/>
          <p:cNvPicPr>
            <a:picLocks noChangeAspect="1"/>
          </p:cNvPicPr>
          <p:nvPr/>
        </p:nvPicPr>
        <p:blipFill rotWithShape="1">
          <a:blip r:embed="rId3" cstate="screen">
            <a:extLst>
              <a:ext uri="{28A0092B-C50C-407E-A947-70E740481C1C}">
                <a14:useLocalDpi xmlns:a14="http://schemas.microsoft.com/office/drawing/2010/main"/>
              </a:ext>
            </a:extLst>
          </a:blip>
          <a:srcRect l="-1049" r="-1566" b="8955"/>
          <a:stretch/>
        </p:blipFill>
        <p:spPr>
          <a:xfrm>
            <a:off x="7509837" y="1481504"/>
            <a:ext cx="4682163" cy="4916223"/>
          </a:xfrm>
          <a:prstGeom prst="rect">
            <a:avLst/>
          </a:prstGeom>
        </p:spPr>
      </p:pic>
      <p:sp>
        <p:nvSpPr>
          <p:cNvPr id="2" name="Titel 1"/>
          <p:cNvSpPr>
            <a:spLocks noGrp="1"/>
          </p:cNvSpPr>
          <p:nvPr>
            <p:ph type="title"/>
          </p:nvPr>
        </p:nvSpPr>
        <p:spPr>
          <a:xfrm>
            <a:off x="1893888" y="1844679"/>
            <a:ext cx="8726486" cy="3727447"/>
          </a:xfrm>
        </p:spPr>
        <p:txBody>
          <a:bodyPr anchor="t">
            <a:noAutofit/>
          </a:bodyPr>
          <a:lstStyle/>
          <a:p>
            <a:r>
              <a:rPr lang="nl-NL" sz="2600" u="sng" dirty="0"/>
              <a:t>Project Timeframe</a:t>
            </a:r>
            <a:r>
              <a:rPr lang="nl-NL" sz="2600" dirty="0"/>
              <a:t>: </a:t>
            </a:r>
            <a:br>
              <a:rPr lang="nl-NL" sz="2600" dirty="0"/>
            </a:br>
            <a:r>
              <a:rPr lang="nl-NL" sz="2600" dirty="0"/>
              <a:t>September 2015 – Augustus 2018</a:t>
            </a:r>
            <a:br>
              <a:rPr lang="nl-NL" sz="2600" dirty="0"/>
            </a:br>
            <a:br>
              <a:rPr lang="nl-NL" sz="2600" dirty="0"/>
            </a:br>
            <a:br>
              <a:rPr lang="nl-NL" sz="2600" dirty="0"/>
            </a:br>
            <a:r>
              <a:rPr lang="nl-NL" sz="2600" dirty="0"/>
              <a:t>More info : </a:t>
            </a:r>
            <a:r>
              <a:rPr lang="nl-NL" sz="2600" dirty="0">
                <a:hlinkClick r:id="rId4"/>
              </a:rPr>
              <a:t>www.gi-learner.eu</a:t>
            </a:r>
            <a:r>
              <a:rPr lang="nl-NL" sz="2600" dirty="0"/>
              <a:t> </a:t>
            </a:r>
            <a:br>
              <a:rPr lang="nl-NL" sz="2600" dirty="0"/>
            </a:br>
            <a:r>
              <a:rPr lang="nl-NL" sz="2600" dirty="0"/>
              <a:t>Twitter: @</a:t>
            </a:r>
            <a:r>
              <a:rPr lang="nl-NL" sz="2600" dirty="0" err="1"/>
              <a:t>GILearner</a:t>
            </a:r>
            <a:r>
              <a:rPr lang="nl-NL" sz="2600" dirty="0"/>
              <a:t> </a:t>
            </a:r>
            <a:br>
              <a:rPr lang="en-US" sz="2600" dirty="0"/>
            </a:br>
            <a:br>
              <a:rPr lang="nl-NL" sz="2600" dirty="0"/>
            </a:br>
            <a:br>
              <a:rPr lang="nl-NL" sz="2600" dirty="0"/>
            </a:br>
            <a:r>
              <a:rPr lang="nl-NL" sz="2600" dirty="0"/>
              <a:t>Project coördinator: </a:t>
            </a:r>
            <a:r>
              <a:rPr lang="nl-NL" sz="2600" dirty="0">
                <a:hlinkClick r:id="rId5"/>
              </a:rPr>
              <a:t>luc.zwartjes@ugent.be</a:t>
            </a:r>
            <a:r>
              <a:rPr lang="nl-NL" sz="2600" dirty="0"/>
              <a:t> </a:t>
            </a:r>
          </a:p>
        </p:txBody>
      </p:sp>
    </p:spTree>
    <p:extLst>
      <p:ext uri="{BB962C8B-B14F-4D97-AF65-F5344CB8AC3E}">
        <p14:creationId xmlns:p14="http://schemas.microsoft.com/office/powerpoint/2010/main" val="1234131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07EFF3-7AF2-1945-9A65-DDC5B6C3D7E7}"/>
              </a:ext>
            </a:extLst>
          </p:cNvPr>
          <p:cNvSpPr>
            <a:spLocks noGrp="1"/>
          </p:cNvSpPr>
          <p:nvPr>
            <p:ph type="title"/>
          </p:nvPr>
        </p:nvSpPr>
        <p:spPr>
          <a:xfrm>
            <a:off x="1748766" y="365125"/>
            <a:ext cx="9605034" cy="1325563"/>
          </a:xfrm>
        </p:spPr>
        <p:txBody>
          <a:bodyPr/>
          <a:lstStyle/>
          <a:p>
            <a:r>
              <a:rPr lang="nl-BE" dirty="0"/>
              <a:t>Aan de slag</a:t>
            </a:r>
          </a:p>
        </p:txBody>
      </p:sp>
      <p:sp>
        <p:nvSpPr>
          <p:cNvPr id="7" name="Tijdelijke aanduiding voor inhoud 6">
            <a:extLst>
              <a:ext uri="{FF2B5EF4-FFF2-40B4-BE49-F238E27FC236}">
                <a16:creationId xmlns:a16="http://schemas.microsoft.com/office/drawing/2014/main" id="{9AEFF9E9-04CF-AF48-B745-9EF4DFD16D1E}"/>
              </a:ext>
            </a:extLst>
          </p:cNvPr>
          <p:cNvSpPr>
            <a:spLocks noGrp="1"/>
          </p:cNvSpPr>
          <p:nvPr>
            <p:ph idx="1"/>
          </p:nvPr>
        </p:nvSpPr>
        <p:spPr>
          <a:xfrm>
            <a:off x="1748766" y="1446662"/>
            <a:ext cx="10008918" cy="5158854"/>
          </a:xfrm>
        </p:spPr>
        <p:txBody>
          <a:bodyPr>
            <a:normAutofit fontScale="85000" lnSpcReduction="20000"/>
          </a:bodyPr>
          <a:lstStyle/>
          <a:p>
            <a:pPr marL="0" indent="0">
              <a:buNone/>
            </a:pPr>
            <a:r>
              <a:rPr lang="nl-BE" dirty="0"/>
              <a:t>Stap 1</a:t>
            </a:r>
          </a:p>
          <a:p>
            <a:r>
              <a:rPr lang="nl-BE" dirty="0"/>
              <a:t>Kies 1 van de onderwerpen/lessenpakketten die je terugvindt op </a:t>
            </a:r>
            <a:r>
              <a:rPr lang="nl-BE" dirty="0">
                <a:hlinkClick r:id="rId2"/>
              </a:rPr>
              <a:t>www.gilearner.eu</a:t>
            </a:r>
            <a:r>
              <a:rPr lang="nl-BE" dirty="0"/>
              <a:t> </a:t>
            </a:r>
            <a:r>
              <a:rPr lang="nl-BE" dirty="0">
                <a:sym typeface="Wingdings" pitchFamily="2" charset="2"/>
              </a:rPr>
              <a:t> Course</a:t>
            </a:r>
          </a:p>
          <a:p>
            <a:r>
              <a:rPr lang="nl-BE" dirty="0">
                <a:sym typeface="Wingdings" pitchFamily="2" charset="2"/>
              </a:rPr>
              <a:t>Voer de oefening volledig uit</a:t>
            </a:r>
          </a:p>
          <a:p>
            <a:r>
              <a:rPr lang="nl-BE" dirty="0">
                <a:sym typeface="Wingdings" pitchFamily="2" charset="2"/>
              </a:rPr>
              <a:t>Feedback nadien</a:t>
            </a:r>
          </a:p>
          <a:p>
            <a:pPr marL="0" indent="0">
              <a:buNone/>
            </a:pPr>
            <a:endParaRPr lang="nl-BE" dirty="0">
              <a:sym typeface="Wingdings" pitchFamily="2" charset="2"/>
            </a:endParaRPr>
          </a:p>
          <a:p>
            <a:pPr marL="0" indent="0">
              <a:buNone/>
            </a:pPr>
            <a:r>
              <a:rPr lang="nl-BE" dirty="0">
                <a:sym typeface="Wingdings" pitchFamily="2" charset="2"/>
              </a:rPr>
              <a:t>Stap 2</a:t>
            </a:r>
          </a:p>
          <a:p>
            <a:r>
              <a:rPr lang="nl-BE" dirty="0">
                <a:sym typeface="Wingdings" pitchFamily="2" charset="2"/>
              </a:rPr>
              <a:t>Meer achtergrond bij ArcGIS Online: doe de oefeningen uit de handleiding</a:t>
            </a:r>
          </a:p>
          <a:p>
            <a:endParaRPr lang="nl-BE" dirty="0">
              <a:sym typeface="Wingdings" pitchFamily="2" charset="2"/>
            </a:endParaRPr>
          </a:p>
          <a:p>
            <a:pPr marL="0" indent="0">
              <a:buNone/>
            </a:pPr>
            <a:r>
              <a:rPr lang="nl-BE" dirty="0">
                <a:sym typeface="Wingdings" pitchFamily="2" charset="2"/>
              </a:rPr>
              <a:t>Stap 3</a:t>
            </a:r>
          </a:p>
          <a:p>
            <a:r>
              <a:rPr lang="nl-BE" dirty="0">
                <a:sym typeface="Wingdings" pitchFamily="2" charset="2"/>
              </a:rPr>
              <a:t>Eigen oefeningen maken: gebruik </a:t>
            </a:r>
          </a:p>
          <a:p>
            <a:pPr lvl="1"/>
            <a:r>
              <a:rPr lang="nl-BE" dirty="0">
                <a:sym typeface="Wingdings" pitchFamily="2" charset="2"/>
              </a:rPr>
              <a:t>het sjabloon </a:t>
            </a:r>
          </a:p>
          <a:p>
            <a:pPr lvl="1"/>
            <a:r>
              <a:rPr lang="nl-BE" dirty="0">
                <a:sym typeface="Wingdings" pitchFamily="2" charset="2"/>
              </a:rPr>
              <a:t>de leerlijn</a:t>
            </a:r>
          </a:p>
          <a:p>
            <a:pPr lvl="1"/>
            <a:r>
              <a:rPr lang="nl-BE" dirty="0">
                <a:sym typeface="Wingdings" pitchFamily="2" charset="2"/>
              </a:rPr>
              <a:t>Ideeën uit de publicatie ‘Curriculum opportunities’ (</a:t>
            </a:r>
            <a:r>
              <a:rPr lang="nl-BE" dirty="0">
                <a:sym typeface="Wingdings" pitchFamily="2" charset="2"/>
                <a:hlinkClick r:id="rId2"/>
              </a:rPr>
              <a:t>www.gilearner.eu</a:t>
            </a:r>
            <a:r>
              <a:rPr lang="nl-BE" dirty="0">
                <a:sym typeface="Wingdings" pitchFamily="2" charset="2"/>
              </a:rPr>
              <a:t>  Publications)</a:t>
            </a:r>
          </a:p>
        </p:txBody>
      </p:sp>
    </p:spTree>
    <p:extLst>
      <p:ext uri="{BB962C8B-B14F-4D97-AF65-F5344CB8AC3E}">
        <p14:creationId xmlns:p14="http://schemas.microsoft.com/office/powerpoint/2010/main" val="97365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alphaModFix amt="14000"/>
            <a:extLst>
              <a:ext uri="{28A0092B-C50C-407E-A947-70E740481C1C}">
                <a14:useLocalDpi xmlns:a14="http://schemas.microsoft.com/office/drawing/2010/main"/>
              </a:ext>
            </a:extLst>
          </a:blip>
          <a:srcRect/>
          <a:stretch/>
        </p:blipFill>
        <p:spPr>
          <a:xfrm>
            <a:off x="0" y="-819837"/>
            <a:ext cx="12192000" cy="8457514"/>
          </a:xfrm>
          <a:prstGeom prst="rect">
            <a:avLst/>
          </a:prstGeom>
        </p:spPr>
      </p:pic>
      <p:sp>
        <p:nvSpPr>
          <p:cNvPr id="2" name="Tijdelijke aanduiding voor inhoud 1"/>
          <p:cNvSpPr>
            <a:spLocks noGrp="1"/>
          </p:cNvSpPr>
          <p:nvPr>
            <p:ph idx="1"/>
          </p:nvPr>
        </p:nvSpPr>
        <p:spPr>
          <a:xfrm>
            <a:off x="2038350" y="1595884"/>
            <a:ext cx="8557284" cy="4759325"/>
          </a:xfrm>
        </p:spPr>
        <p:txBody>
          <a:bodyPr>
            <a:no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r>
              <a:rPr lang="en-GB" sz="1200" dirty="0"/>
              <a:t> </a:t>
            </a:r>
            <a:endParaRPr lang="en-GB" sz="2400" dirty="0"/>
          </a:p>
          <a:p>
            <a:pPr lvl="0">
              <a:lnSpc>
                <a:spcPct val="150000"/>
              </a:lnSpc>
            </a:pPr>
            <a:r>
              <a:rPr lang="en-GB" dirty="0"/>
              <a:t>GIS </a:t>
            </a:r>
            <a:r>
              <a:rPr lang="en-GB" b="1" u="sng" dirty="0"/>
              <a:t>is </a:t>
            </a:r>
            <a:r>
              <a:rPr lang="en-GB" b="1" u="sng" dirty="0" err="1"/>
              <a:t>geen</a:t>
            </a:r>
            <a:r>
              <a:rPr lang="en-GB" b="1" u="sng" dirty="0"/>
              <a:t> </a:t>
            </a:r>
            <a:r>
              <a:rPr lang="en-GB" b="1" u="sng" dirty="0" err="1"/>
              <a:t>verplicht</a:t>
            </a:r>
            <a:r>
              <a:rPr lang="en-GB" b="1" u="sng" dirty="0"/>
              <a:t> </a:t>
            </a:r>
            <a:r>
              <a:rPr lang="en-GB" b="1" u="sng" dirty="0" err="1"/>
              <a:t>onderdeel</a:t>
            </a:r>
            <a:r>
              <a:rPr lang="en-GB" b="1" dirty="0"/>
              <a:t> </a:t>
            </a:r>
            <a:r>
              <a:rPr lang="en-GB" dirty="0"/>
              <a:t>in teacher training</a:t>
            </a:r>
          </a:p>
          <a:p>
            <a:pPr lvl="0">
              <a:lnSpc>
                <a:spcPct val="150000"/>
              </a:lnSpc>
            </a:pPr>
            <a:r>
              <a:rPr lang="en-GB" dirty="0"/>
              <a:t>Les </a:t>
            </a:r>
            <a:r>
              <a:rPr lang="en-GB" dirty="0" err="1"/>
              <a:t>geven</a:t>
            </a:r>
            <a:r>
              <a:rPr lang="en-GB" dirty="0"/>
              <a:t> door </a:t>
            </a:r>
            <a:r>
              <a:rPr lang="en-GB" b="1" u="sng" dirty="0" err="1"/>
              <a:t>niet-specialisten</a:t>
            </a:r>
            <a:endParaRPr lang="en-GB" b="1" u="sng" dirty="0"/>
          </a:p>
          <a:p>
            <a:pPr lvl="0">
              <a:lnSpc>
                <a:spcPct val="150000"/>
              </a:lnSpc>
            </a:pPr>
            <a:r>
              <a:rPr lang="en-GB" b="1" u="sng" dirty="0"/>
              <a:t>Curriculum</a:t>
            </a:r>
            <a:r>
              <a:rPr lang="en-GB" dirty="0"/>
              <a:t> </a:t>
            </a:r>
            <a:r>
              <a:rPr lang="en-GB" dirty="0" err="1"/>
              <a:t>omvat</a:t>
            </a:r>
            <a:r>
              <a:rPr lang="en-GB" dirty="0"/>
              <a:t> </a:t>
            </a:r>
            <a:r>
              <a:rPr lang="en-GB" dirty="0" err="1"/>
              <a:t>geen</a:t>
            </a:r>
            <a:r>
              <a:rPr lang="en-GB" dirty="0"/>
              <a:t> GIS</a:t>
            </a:r>
          </a:p>
          <a:p>
            <a:pPr lvl="0">
              <a:lnSpc>
                <a:spcPct val="150000"/>
              </a:lnSpc>
            </a:pPr>
            <a:r>
              <a:rPr lang="en-GB" dirty="0" err="1"/>
              <a:t>Niet-aanwezigheid</a:t>
            </a:r>
            <a:r>
              <a:rPr lang="en-GB" dirty="0"/>
              <a:t> van </a:t>
            </a:r>
            <a:r>
              <a:rPr lang="en-GB" b="1" u="sng" dirty="0"/>
              <a:t>data </a:t>
            </a:r>
            <a:r>
              <a:rPr lang="en-GB" b="1" dirty="0" err="1"/>
              <a:t>en</a:t>
            </a:r>
            <a:r>
              <a:rPr lang="en-GB" b="1" dirty="0"/>
              <a:t> </a:t>
            </a:r>
            <a:r>
              <a:rPr lang="en-GB" dirty="0" err="1"/>
              <a:t>gebruiksvriendelijke</a:t>
            </a:r>
            <a:r>
              <a:rPr lang="en-GB" b="1" dirty="0"/>
              <a:t> </a:t>
            </a:r>
            <a:r>
              <a:rPr lang="en-GB" dirty="0"/>
              <a:t> </a:t>
            </a:r>
            <a:r>
              <a:rPr lang="en-GB" b="1" u="sng" dirty="0"/>
              <a:t>software</a:t>
            </a:r>
            <a:r>
              <a:rPr lang="en-GB" dirty="0"/>
              <a:t>.</a:t>
            </a:r>
          </a:p>
          <a:p>
            <a:pPr lvl="0">
              <a:lnSpc>
                <a:spcPct val="150000"/>
              </a:lnSpc>
            </a:pPr>
            <a:r>
              <a:rPr lang="en-GB" b="1" u="sng" dirty="0"/>
              <a:t>Attitude van </a:t>
            </a:r>
            <a:r>
              <a:rPr lang="en-GB" b="1" u="sng" dirty="0" err="1"/>
              <a:t>leraars</a:t>
            </a:r>
            <a:r>
              <a:rPr lang="en-GB" b="1" dirty="0"/>
              <a:t> </a:t>
            </a:r>
            <a:r>
              <a:rPr lang="en-GB" dirty="0" err="1"/>
              <a:t>moeilijk</a:t>
            </a:r>
            <a:r>
              <a:rPr lang="en-GB" dirty="0"/>
              <a:t> </a:t>
            </a:r>
            <a:r>
              <a:rPr lang="en-GB" dirty="0" err="1"/>
              <a:t>te</a:t>
            </a:r>
            <a:r>
              <a:rPr lang="en-GB" dirty="0"/>
              <a:t> </a:t>
            </a:r>
            <a:r>
              <a:rPr lang="en-GB" dirty="0" err="1"/>
              <a:t>overtuigen</a:t>
            </a:r>
            <a:br>
              <a:rPr lang="en-GB" dirty="0"/>
            </a:br>
            <a:endParaRPr lang="en-GB" sz="2000" dirty="0"/>
          </a:p>
        </p:txBody>
      </p:sp>
      <p:sp>
        <p:nvSpPr>
          <p:cNvPr id="8" name="Title 1"/>
          <p:cNvSpPr txBox="1">
            <a:spLocks/>
          </p:cNvSpPr>
          <p:nvPr/>
        </p:nvSpPr>
        <p:spPr>
          <a:xfrm>
            <a:off x="1935926" y="270321"/>
            <a:ext cx="6650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dirty="0"/>
              <a:t>Wat </a:t>
            </a:r>
            <a:r>
              <a:rPr lang="en-GB" sz="3600" dirty="0" err="1"/>
              <a:t>blokkeert</a:t>
            </a:r>
            <a:r>
              <a:rPr lang="en-GB" sz="3600" dirty="0"/>
              <a:t> </a:t>
            </a:r>
            <a:r>
              <a:rPr lang="en-GB" sz="3600" dirty="0" err="1"/>
              <a:t>nog</a:t>
            </a:r>
            <a:r>
              <a:rPr lang="en-GB" sz="3600" dirty="0"/>
              <a:t> steeds?</a:t>
            </a:r>
            <a:endParaRPr lang="en-US" sz="2800" b="0" dirty="0"/>
          </a:p>
        </p:txBody>
      </p:sp>
      <p:sp>
        <p:nvSpPr>
          <p:cNvPr id="7"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6" name="Ovaal 5">
            <a:extLst>
              <a:ext uri="{FF2B5EF4-FFF2-40B4-BE49-F238E27FC236}">
                <a16:creationId xmlns:a16="http://schemas.microsoft.com/office/drawing/2014/main" id="{8A2DB4CC-449B-FB4F-8B2D-6A7A08356509}"/>
              </a:ext>
            </a:extLst>
          </p:cNvPr>
          <p:cNvSpPr/>
          <p:nvPr/>
        </p:nvSpPr>
        <p:spPr>
          <a:xfrm>
            <a:off x="1524000" y="3308795"/>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21EAF5D6-3710-8043-8799-327FE856A586}"/>
              </a:ext>
            </a:extLst>
          </p:cNvPr>
          <p:cNvSpPr/>
          <p:nvPr/>
        </p:nvSpPr>
        <p:spPr>
          <a:xfrm>
            <a:off x="1565934" y="5429609"/>
            <a:ext cx="5657850"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77250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6308" y="1468808"/>
            <a:ext cx="3922527" cy="3179392"/>
          </a:xfrm>
          <a:prstGeom prst="rect">
            <a:avLst/>
          </a:prstGeom>
        </p:spPr>
      </p:pic>
      <p:sp>
        <p:nvSpPr>
          <p:cNvPr id="2" name="Title 1"/>
          <p:cNvSpPr>
            <a:spLocks noGrp="1"/>
          </p:cNvSpPr>
          <p:nvPr>
            <p:ph type="title"/>
          </p:nvPr>
        </p:nvSpPr>
        <p:spPr>
          <a:xfrm>
            <a:off x="3889376" y="143246"/>
            <a:ext cx="6553859" cy="1325563"/>
          </a:xfrm>
        </p:spPr>
        <p:txBody>
          <a:bodyPr>
            <a:noAutofit/>
          </a:bodyPr>
          <a:lstStyle/>
          <a:p>
            <a:r>
              <a:rPr lang="en-US" sz="3600" dirty="0" err="1"/>
              <a:t>Aanbevelingen</a:t>
            </a:r>
            <a:r>
              <a:rPr lang="en-US" sz="3600" dirty="0"/>
              <a:t>	</a:t>
            </a:r>
            <a:endParaRPr lang="en-US" sz="3200" dirty="0"/>
          </a:p>
        </p:txBody>
      </p:sp>
      <p:sp>
        <p:nvSpPr>
          <p:cNvPr id="3" name="Content Placeholder 2"/>
          <p:cNvSpPr>
            <a:spLocks noGrp="1"/>
          </p:cNvSpPr>
          <p:nvPr>
            <p:ph idx="1"/>
          </p:nvPr>
        </p:nvSpPr>
        <p:spPr>
          <a:xfrm>
            <a:off x="2152650" y="1541043"/>
            <a:ext cx="6286500" cy="4635920"/>
          </a:xfrm>
        </p:spPr>
        <p:txBody>
          <a:bodyPr>
            <a:normAutofit/>
          </a:bodyPr>
          <a:lstStyle/>
          <a:p>
            <a:pPr marL="0" indent="0">
              <a:buNone/>
            </a:pPr>
            <a:r>
              <a:rPr lang="nl-NL" sz="2400" dirty="0" err="1">
                <a:latin typeface="Calibri" charset="0"/>
                <a:ea typeface="Calibri" charset="0"/>
                <a:cs typeface="Calibri" charset="0"/>
              </a:rPr>
              <a:t>Bednarz</a:t>
            </a:r>
            <a:r>
              <a:rPr lang="nl-NL" sz="2400" dirty="0">
                <a:latin typeface="Calibri" charset="0"/>
                <a:ea typeface="Calibri" charset="0"/>
                <a:cs typeface="Calibri" charset="0"/>
              </a:rPr>
              <a:t> </a:t>
            </a:r>
            <a:r>
              <a:rPr lang="nl-NL" sz="2400" dirty="0" err="1">
                <a:latin typeface="Calibri" charset="0"/>
                <a:ea typeface="Calibri" charset="0"/>
                <a:cs typeface="Calibri" charset="0"/>
              </a:rPr>
              <a:t>and</a:t>
            </a:r>
            <a:r>
              <a:rPr lang="nl-NL" sz="2400" dirty="0">
                <a:latin typeface="Calibri" charset="0"/>
                <a:ea typeface="Calibri" charset="0"/>
                <a:cs typeface="Calibri" charset="0"/>
              </a:rPr>
              <a:t> van der Schee  (2006) </a:t>
            </a:r>
            <a:endParaRPr lang="nl-NL" sz="2400" dirty="0"/>
          </a:p>
          <a:p>
            <a:pPr marL="0" indent="0">
              <a:buNone/>
            </a:pPr>
            <a:endParaRPr lang="en-US" sz="2400" b="1" u="sng" dirty="0"/>
          </a:p>
          <a:p>
            <a:pPr lvl="0"/>
            <a:r>
              <a:rPr lang="en-US" sz="2400" b="1" u="sng" dirty="0"/>
              <a:t>Pak de </a:t>
            </a:r>
            <a:r>
              <a:rPr lang="en-US" sz="2400" b="1" u="sng" dirty="0" err="1"/>
              <a:t>kernproblemen</a:t>
            </a:r>
            <a:r>
              <a:rPr lang="en-US" sz="2400" b="1" u="sng" dirty="0"/>
              <a:t> </a:t>
            </a:r>
            <a:r>
              <a:rPr lang="en-US" sz="2400" b="1" u="sng" dirty="0" err="1"/>
              <a:t>aan</a:t>
            </a:r>
            <a:r>
              <a:rPr lang="en-US" sz="2400" dirty="0"/>
              <a:t>  die </a:t>
            </a:r>
            <a:br>
              <a:rPr lang="en-US" sz="2400" dirty="0"/>
            </a:br>
            <a:r>
              <a:rPr lang="en-US" sz="2400" dirty="0" err="1"/>
              <a:t>linken</a:t>
            </a:r>
            <a:r>
              <a:rPr lang="en-US" sz="2400" dirty="0"/>
              <a:t> </a:t>
            </a:r>
            <a:r>
              <a:rPr lang="en-US" sz="2400" dirty="0" err="1"/>
              <a:t>aan</a:t>
            </a:r>
            <a:r>
              <a:rPr lang="en-US" sz="2400" dirty="0"/>
              <a:t> </a:t>
            </a:r>
            <a:r>
              <a:rPr lang="en-US" sz="2400" dirty="0" err="1"/>
              <a:t>implementatie</a:t>
            </a:r>
            <a:r>
              <a:rPr lang="en-US" sz="2400" dirty="0"/>
              <a:t> GIS</a:t>
            </a:r>
          </a:p>
          <a:p>
            <a:pPr lvl="1"/>
            <a:r>
              <a:rPr lang="en-US" sz="2000" dirty="0" err="1"/>
              <a:t>leraaropleiding</a:t>
            </a:r>
            <a:r>
              <a:rPr lang="en-US" sz="2000" dirty="0"/>
              <a:t>,</a:t>
            </a:r>
          </a:p>
          <a:p>
            <a:pPr lvl="1"/>
            <a:r>
              <a:rPr lang="en-US" sz="2000" dirty="0" err="1"/>
              <a:t>Beschikbaarheid</a:t>
            </a:r>
            <a:r>
              <a:rPr lang="en-US" sz="2000" dirty="0"/>
              <a:t> </a:t>
            </a:r>
            <a:r>
              <a:rPr lang="en-US" sz="2000" dirty="0" err="1"/>
              <a:t>gebruiksvriendelijke</a:t>
            </a:r>
            <a:br>
              <a:rPr lang="en-US" sz="2000" dirty="0"/>
            </a:br>
            <a:r>
              <a:rPr lang="en-US" sz="2000" dirty="0"/>
              <a:t>software,</a:t>
            </a:r>
          </a:p>
          <a:p>
            <a:pPr lvl="1"/>
            <a:r>
              <a:rPr lang="en-US" sz="2000" dirty="0"/>
              <a:t> ICT </a:t>
            </a:r>
            <a:r>
              <a:rPr lang="en-US" sz="2000" dirty="0" err="1"/>
              <a:t>uitrusting</a:t>
            </a:r>
            <a:r>
              <a:rPr lang="en-US" sz="2000" dirty="0"/>
              <a:t> in </a:t>
            </a:r>
            <a:r>
              <a:rPr lang="en-US" sz="2000" dirty="0" err="1"/>
              <a:t>scholen</a:t>
            </a:r>
            <a:endParaRPr lang="en-GB" sz="2000" dirty="0"/>
          </a:p>
          <a:p>
            <a:pPr lvl="0"/>
            <a:r>
              <a:rPr lang="en-US" sz="2400" dirty="0" err="1"/>
              <a:t>Maak</a:t>
            </a:r>
            <a:r>
              <a:rPr lang="en-US" sz="2400" dirty="0"/>
              <a:t> </a:t>
            </a:r>
            <a:r>
              <a:rPr lang="en-US" sz="2400" dirty="0" err="1"/>
              <a:t>gebruik</a:t>
            </a:r>
            <a:r>
              <a:rPr lang="en-US" sz="2400" dirty="0"/>
              <a:t> van </a:t>
            </a:r>
            <a:r>
              <a:rPr lang="en-US" sz="2400" b="1" u="sng" dirty="0" err="1"/>
              <a:t>gebruikerscommunities</a:t>
            </a:r>
            <a:r>
              <a:rPr lang="en-US" sz="2400" b="1" dirty="0"/>
              <a:t> </a:t>
            </a:r>
          </a:p>
          <a:p>
            <a:pPr lvl="0"/>
            <a:r>
              <a:rPr lang="en-US" sz="2400" b="1" u="sng" dirty="0" err="1"/>
              <a:t>institutionaliseer</a:t>
            </a:r>
            <a:r>
              <a:rPr lang="en-US" sz="2400" b="1" u="sng" dirty="0"/>
              <a:t> </a:t>
            </a:r>
            <a:r>
              <a:rPr lang="en-US" sz="2400" b="1" u="sng" dirty="0" err="1"/>
              <a:t>GIScience</a:t>
            </a:r>
            <a:r>
              <a:rPr lang="en-US" sz="2400" b="1" u="sng" dirty="0"/>
              <a:t> in de curricula</a:t>
            </a:r>
            <a:br>
              <a:rPr lang="en-US" sz="2400" dirty="0"/>
            </a:br>
            <a:endParaRPr lang="en-US" sz="2000" dirty="0"/>
          </a:p>
        </p:txBody>
      </p:sp>
      <p:sp>
        <p:nvSpPr>
          <p:cNvPr id="6" name="TextBox 8"/>
          <p:cNvSpPr txBox="1"/>
          <p:nvPr/>
        </p:nvSpPr>
        <p:spPr>
          <a:xfrm>
            <a:off x="3783776" y="82833"/>
            <a:ext cx="3193149" cy="369332"/>
          </a:xfrm>
          <a:prstGeom prst="rect">
            <a:avLst/>
          </a:prstGeom>
          <a:noFill/>
        </p:spPr>
        <p:txBody>
          <a:bodyPr wrap="square" rtlCol="0">
            <a:spAutoFit/>
          </a:bodyPr>
          <a:lstStyle/>
          <a:p>
            <a:r>
              <a:rPr lang="en-US" dirty="0"/>
              <a:t>Literature Review </a:t>
            </a:r>
          </a:p>
        </p:txBody>
      </p:sp>
      <p:sp>
        <p:nvSpPr>
          <p:cNvPr id="9" name="Ovaal 8">
            <a:extLst>
              <a:ext uri="{FF2B5EF4-FFF2-40B4-BE49-F238E27FC236}">
                <a16:creationId xmlns:a16="http://schemas.microsoft.com/office/drawing/2014/main" id="{B48E5BD5-E3EF-BF4A-8ABD-DAB45206B629}"/>
              </a:ext>
            </a:extLst>
          </p:cNvPr>
          <p:cNvSpPr/>
          <p:nvPr/>
        </p:nvSpPr>
        <p:spPr>
          <a:xfrm>
            <a:off x="1589314" y="4558996"/>
            <a:ext cx="6430736" cy="1333500"/>
          </a:xfrm>
          <a:prstGeom prst="ellipse">
            <a:avLst/>
          </a:prstGeom>
          <a:noFill/>
          <a:ln w="76200">
            <a:solidFill>
              <a:srgbClr val="FF000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30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89795-12B7-8D40-9DF6-08611FE0152A}"/>
              </a:ext>
            </a:extLst>
          </p:cNvPr>
          <p:cNvSpPr>
            <a:spLocks noGrp="1"/>
          </p:cNvSpPr>
          <p:nvPr>
            <p:ph type="title"/>
          </p:nvPr>
        </p:nvSpPr>
        <p:spPr>
          <a:xfrm>
            <a:off x="1701800" y="419099"/>
            <a:ext cx="10515600" cy="1325563"/>
          </a:xfrm>
        </p:spPr>
        <p:txBody>
          <a:bodyPr/>
          <a:lstStyle/>
          <a:p>
            <a:r>
              <a:rPr lang="nl-BE" dirty="0"/>
              <a:t>Waarom ruimtelijk denken?</a:t>
            </a:r>
          </a:p>
        </p:txBody>
      </p:sp>
      <p:sp>
        <p:nvSpPr>
          <p:cNvPr id="3" name="Tijdelijke aanduiding voor inhoud 2">
            <a:extLst>
              <a:ext uri="{FF2B5EF4-FFF2-40B4-BE49-F238E27FC236}">
                <a16:creationId xmlns:a16="http://schemas.microsoft.com/office/drawing/2014/main" id="{F2A07FE8-E1AE-2A43-BB79-0D3B077C5C99}"/>
              </a:ext>
            </a:extLst>
          </p:cNvPr>
          <p:cNvSpPr>
            <a:spLocks noGrp="1"/>
          </p:cNvSpPr>
          <p:nvPr>
            <p:ph idx="1"/>
          </p:nvPr>
        </p:nvSpPr>
        <p:spPr>
          <a:xfrm>
            <a:off x="1701800" y="1825625"/>
            <a:ext cx="9652000" cy="4351338"/>
          </a:xfrm>
        </p:spPr>
        <p:txBody>
          <a:bodyPr>
            <a:normAutofit/>
          </a:bodyPr>
          <a:lstStyle/>
          <a:p>
            <a:r>
              <a:rPr lang="en-GB" dirty="0"/>
              <a:t>Geo-ICT </a:t>
            </a:r>
            <a:r>
              <a:rPr lang="en-GB" dirty="0" err="1"/>
              <a:t>maakt</a:t>
            </a:r>
            <a:r>
              <a:rPr lang="en-GB" dirty="0"/>
              <a:t> </a:t>
            </a:r>
            <a:r>
              <a:rPr lang="en-GB" dirty="0" err="1"/>
              <a:t>deel</a:t>
            </a:r>
            <a:r>
              <a:rPr lang="en-GB" dirty="0"/>
              <a:t> </a:t>
            </a:r>
            <a:r>
              <a:rPr lang="en-GB" dirty="0" err="1"/>
              <a:t>uit</a:t>
            </a:r>
            <a:r>
              <a:rPr lang="en-GB" dirty="0"/>
              <a:t> van de </a:t>
            </a:r>
            <a:r>
              <a:rPr lang="en-GB" dirty="0" err="1"/>
              <a:t>digitale</a:t>
            </a:r>
            <a:r>
              <a:rPr lang="en-GB" dirty="0"/>
              <a:t> </a:t>
            </a:r>
            <a:r>
              <a:rPr lang="en-GB" dirty="0" err="1"/>
              <a:t>economie</a:t>
            </a:r>
            <a:r>
              <a:rPr lang="en-GB" dirty="0"/>
              <a:t>: </a:t>
            </a:r>
            <a:r>
              <a:rPr lang="en-GB" dirty="0" err="1"/>
              <a:t>innovatie</a:t>
            </a:r>
            <a:r>
              <a:rPr lang="en-GB" dirty="0"/>
              <a:t>, </a:t>
            </a:r>
            <a:r>
              <a:rPr lang="en-GB" dirty="0" err="1"/>
              <a:t>banen</a:t>
            </a:r>
            <a:r>
              <a:rPr lang="en-GB" dirty="0"/>
              <a:t> </a:t>
            </a:r>
            <a:r>
              <a:rPr lang="en-GB" dirty="0" err="1"/>
              <a:t>Europees</a:t>
            </a:r>
            <a:r>
              <a:rPr lang="en-GB" dirty="0"/>
              <a:t> </a:t>
            </a:r>
            <a:r>
              <a:rPr lang="en-GB" dirty="0" err="1"/>
              <a:t>concurrentievermogen</a:t>
            </a:r>
            <a:r>
              <a:rPr lang="en-GB" dirty="0"/>
              <a:t>.</a:t>
            </a:r>
          </a:p>
          <a:p>
            <a:r>
              <a:rPr lang="en-GB" dirty="0"/>
              <a:t>GI </a:t>
            </a:r>
            <a:r>
              <a:rPr lang="en-GB" dirty="0" err="1"/>
              <a:t>maakt</a:t>
            </a:r>
            <a:r>
              <a:rPr lang="en-GB" dirty="0"/>
              <a:t> </a:t>
            </a:r>
            <a:r>
              <a:rPr lang="en-GB" dirty="0" err="1"/>
              <a:t>deel</a:t>
            </a:r>
            <a:r>
              <a:rPr lang="en-GB" dirty="0"/>
              <a:t> </a:t>
            </a:r>
            <a:r>
              <a:rPr lang="en-GB" dirty="0" err="1"/>
              <a:t>uit</a:t>
            </a:r>
            <a:r>
              <a:rPr lang="en-GB" dirty="0"/>
              <a:t> van het </a:t>
            </a:r>
            <a:r>
              <a:rPr lang="en-GB" dirty="0" err="1"/>
              <a:t>dagelijks</a:t>
            </a:r>
            <a:r>
              <a:rPr lang="en-GB" dirty="0"/>
              <a:t> </a:t>
            </a:r>
            <a:r>
              <a:rPr lang="en-GB" dirty="0" err="1"/>
              <a:t>leven</a:t>
            </a:r>
            <a:r>
              <a:rPr lang="en-GB" dirty="0"/>
              <a:t> (GPS, </a:t>
            </a:r>
            <a:r>
              <a:rPr lang="en-GB" dirty="0" err="1"/>
              <a:t>navigatiesystemen</a:t>
            </a:r>
            <a:r>
              <a:rPr lang="en-GB" dirty="0"/>
              <a:t>, marketing ...).</a:t>
            </a:r>
          </a:p>
          <a:p>
            <a:r>
              <a:rPr lang="en-GB" dirty="0" err="1"/>
              <a:t>Ruimtelijk</a:t>
            </a:r>
            <a:r>
              <a:rPr lang="en-GB" dirty="0"/>
              <a:t> </a:t>
            </a:r>
            <a:r>
              <a:rPr lang="en-GB" dirty="0" err="1"/>
              <a:t>denken</a:t>
            </a:r>
            <a:r>
              <a:rPr lang="en-GB" dirty="0"/>
              <a:t> </a:t>
            </a:r>
            <a:r>
              <a:rPr lang="en-GB" dirty="0" err="1"/>
              <a:t>een</a:t>
            </a:r>
            <a:r>
              <a:rPr lang="en-GB" dirty="0"/>
              <a:t> </a:t>
            </a:r>
            <a:r>
              <a:rPr lang="en-GB" dirty="0" err="1"/>
              <a:t>onderscheidende</a:t>
            </a:r>
            <a:r>
              <a:rPr lang="en-GB" dirty="0"/>
              <a:t>, </a:t>
            </a:r>
            <a:r>
              <a:rPr lang="en-GB" dirty="0" err="1"/>
              <a:t>fundamentele</a:t>
            </a:r>
            <a:r>
              <a:rPr lang="en-GB" dirty="0"/>
              <a:t> </a:t>
            </a:r>
            <a:r>
              <a:rPr lang="en-GB" dirty="0" err="1"/>
              <a:t>en</a:t>
            </a:r>
            <a:r>
              <a:rPr lang="en-GB" dirty="0"/>
              <a:t> </a:t>
            </a:r>
            <a:r>
              <a:rPr lang="en-GB" dirty="0" err="1"/>
              <a:t>essentiële</a:t>
            </a:r>
            <a:r>
              <a:rPr lang="en-GB" dirty="0"/>
              <a:t> </a:t>
            </a:r>
            <a:r>
              <a:rPr lang="en-GB" dirty="0" err="1"/>
              <a:t>vaardigheid</a:t>
            </a:r>
            <a:r>
              <a:rPr lang="en-GB" dirty="0"/>
              <a:t> </a:t>
            </a:r>
            <a:r>
              <a:rPr lang="en-GB" dirty="0" err="1"/>
              <a:t>zoals</a:t>
            </a:r>
            <a:r>
              <a:rPr lang="en-GB" dirty="0"/>
              <a:t> </a:t>
            </a:r>
            <a:r>
              <a:rPr lang="en-GB" dirty="0" err="1"/>
              <a:t>taal</a:t>
            </a:r>
            <a:r>
              <a:rPr lang="en-GB" dirty="0"/>
              <a:t>, </a:t>
            </a:r>
            <a:r>
              <a:rPr lang="en-GB" dirty="0" err="1"/>
              <a:t>wiskunde</a:t>
            </a:r>
            <a:r>
              <a:rPr lang="en-GB" dirty="0"/>
              <a:t> </a:t>
            </a:r>
            <a:r>
              <a:rPr lang="en-GB" dirty="0" err="1"/>
              <a:t>en</a:t>
            </a:r>
            <a:r>
              <a:rPr lang="en-GB" dirty="0"/>
              <a:t> </a:t>
            </a:r>
            <a:r>
              <a:rPr lang="en-GB" dirty="0" err="1"/>
              <a:t>wetenschappen</a:t>
            </a:r>
            <a:r>
              <a:rPr lang="en-GB" dirty="0"/>
              <a:t>.</a:t>
            </a:r>
          </a:p>
          <a:p>
            <a:r>
              <a:rPr lang="en-GB" dirty="0" err="1"/>
              <a:t>Europees</a:t>
            </a:r>
            <a:r>
              <a:rPr lang="en-GB" dirty="0"/>
              <a:t> </a:t>
            </a:r>
            <a:r>
              <a:rPr lang="en-GB" dirty="0" err="1"/>
              <a:t>Referentiekader</a:t>
            </a:r>
            <a:r>
              <a:rPr lang="en-GB" dirty="0"/>
              <a:t>: </a:t>
            </a:r>
            <a:r>
              <a:rPr lang="en-GB" dirty="0" err="1"/>
              <a:t>een</a:t>
            </a:r>
            <a:r>
              <a:rPr lang="en-GB" dirty="0"/>
              <a:t> </a:t>
            </a:r>
            <a:r>
              <a:rPr lang="en-GB" dirty="0" err="1"/>
              <a:t>deel</a:t>
            </a:r>
            <a:r>
              <a:rPr lang="en-GB" dirty="0"/>
              <a:t> van de SLEUTELCOMPETENTIES VOOR LEVENSLANG LEREN</a:t>
            </a:r>
            <a:endParaRPr lang="nl-BE" dirty="0"/>
          </a:p>
        </p:txBody>
      </p:sp>
    </p:spTree>
    <p:extLst>
      <p:ext uri="{BB962C8B-B14F-4D97-AF65-F5344CB8AC3E}">
        <p14:creationId xmlns:p14="http://schemas.microsoft.com/office/powerpoint/2010/main" val="224584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3B31B-6A59-0F47-9104-57A29392D344}"/>
              </a:ext>
            </a:extLst>
          </p:cNvPr>
          <p:cNvSpPr>
            <a:spLocks noGrp="1"/>
          </p:cNvSpPr>
          <p:nvPr>
            <p:ph type="title"/>
          </p:nvPr>
        </p:nvSpPr>
        <p:spPr/>
        <p:txBody>
          <a:bodyPr/>
          <a:lstStyle/>
          <a:p>
            <a:endParaRPr lang="nl-BE"/>
          </a:p>
        </p:txBody>
      </p:sp>
      <p:pic>
        <p:nvPicPr>
          <p:cNvPr id="7" name="Afbeelding 6">
            <a:extLst>
              <a:ext uri="{FF2B5EF4-FFF2-40B4-BE49-F238E27FC236}">
                <a16:creationId xmlns:a16="http://schemas.microsoft.com/office/drawing/2014/main" id="{B520364C-3CFA-0F41-BA87-D1796EDB55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5631" y="11679"/>
            <a:ext cx="7489494" cy="5006974"/>
          </a:xfrm>
          <a:prstGeom prst="rect">
            <a:avLst/>
          </a:prstGeom>
          <a:ln>
            <a:noFill/>
          </a:ln>
          <a:effectLst>
            <a:outerShdw blurRad="292100" dist="139700" dir="2700000" algn="tl" rotWithShape="0">
              <a:srgbClr val="333333">
                <a:alpha val="65000"/>
              </a:srgbClr>
            </a:outerShdw>
          </a:effectLst>
        </p:spPr>
      </p:pic>
      <p:pic>
        <p:nvPicPr>
          <p:cNvPr id="5" name="Tijdelijke aanduiding voor inhoud 4">
            <a:extLst>
              <a:ext uri="{FF2B5EF4-FFF2-40B4-BE49-F238E27FC236}">
                <a16:creationId xmlns:a16="http://schemas.microsoft.com/office/drawing/2014/main" id="{72AF8616-519F-4F4D-939C-6AA87F23728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0714279">
            <a:off x="1740800" y="3371148"/>
            <a:ext cx="2328402" cy="3295010"/>
          </a:xfrm>
          <a:prstGeom prst="rect">
            <a:avLst/>
          </a:prstGeom>
          <a:ln>
            <a:noFill/>
          </a:ln>
          <a:effectLst>
            <a:outerShdw blurRad="292100" dist="139700" dir="2700000" algn="tl" rotWithShape="0">
              <a:srgbClr val="333333">
                <a:alpha val="65000"/>
              </a:srgbClr>
            </a:outerShdw>
          </a:effectLst>
        </p:spPr>
      </p:pic>
      <p:sp>
        <p:nvSpPr>
          <p:cNvPr id="8" name="Rechthoek 7">
            <a:extLst>
              <a:ext uri="{FF2B5EF4-FFF2-40B4-BE49-F238E27FC236}">
                <a16:creationId xmlns:a16="http://schemas.microsoft.com/office/drawing/2014/main" id="{D0803BB8-2DD7-CA49-A91C-75BD5622BD83}"/>
              </a:ext>
            </a:extLst>
          </p:cNvPr>
          <p:cNvSpPr/>
          <p:nvPr/>
        </p:nvSpPr>
        <p:spPr>
          <a:xfrm>
            <a:off x="3938589" y="2843214"/>
            <a:ext cx="3043237" cy="885825"/>
          </a:xfrm>
          <a:prstGeom prst="rect">
            <a:avLst/>
          </a:prstGeom>
          <a:solidFill>
            <a:srgbClr val="FF0000">
              <a:alpha val="24000"/>
            </a:srgbClr>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Rechthoek 2">
            <a:extLst>
              <a:ext uri="{FF2B5EF4-FFF2-40B4-BE49-F238E27FC236}">
                <a16:creationId xmlns:a16="http://schemas.microsoft.com/office/drawing/2014/main" id="{D6EA8AAA-F845-3D48-A69B-BFEB63FA9164}"/>
              </a:ext>
            </a:extLst>
          </p:cNvPr>
          <p:cNvSpPr/>
          <p:nvPr/>
        </p:nvSpPr>
        <p:spPr>
          <a:xfrm>
            <a:off x="4520529" y="5647368"/>
            <a:ext cx="5934635" cy="523220"/>
          </a:xfrm>
          <a:prstGeom prst="rect">
            <a:avLst/>
          </a:prstGeom>
        </p:spPr>
        <p:txBody>
          <a:bodyPr wrap="square">
            <a:spAutoFit/>
          </a:bodyPr>
          <a:lstStyle/>
          <a:p>
            <a:r>
              <a:rPr lang="nl-BE" sz="1400" dirty="0">
                <a:hlinkClick r:id="rId4"/>
              </a:rPr>
              <a:t>https://publications.europa.eu/en/publication-detail/-/publication/5719a044-b659-46de-b58b-606bc5b084c1/language-en/format-PDF/source-71624064</a:t>
            </a:r>
            <a:r>
              <a:rPr lang="nl-BE" sz="1400" dirty="0"/>
              <a:t> </a:t>
            </a:r>
          </a:p>
        </p:txBody>
      </p:sp>
    </p:spTree>
    <p:extLst>
      <p:ext uri="{BB962C8B-B14F-4D97-AF65-F5344CB8AC3E}">
        <p14:creationId xmlns:p14="http://schemas.microsoft.com/office/powerpoint/2010/main" val="187954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EACD07-D086-8B48-A630-108D82793409}"/>
              </a:ext>
            </a:extLst>
          </p:cNvPr>
          <p:cNvSpPr>
            <a:spLocks noGrp="1"/>
          </p:cNvSpPr>
          <p:nvPr>
            <p:ph type="title"/>
          </p:nvPr>
        </p:nvSpPr>
        <p:spPr/>
        <p:txBody>
          <a:bodyPr/>
          <a:lstStyle/>
          <a:p>
            <a:r>
              <a:rPr lang="nl-BE" dirty="0"/>
              <a:t>Het idee</a:t>
            </a:r>
          </a:p>
        </p:txBody>
      </p:sp>
      <p:pic>
        <p:nvPicPr>
          <p:cNvPr id="9" name="Tijdelijke aanduiding voor inhoud 8">
            <a:extLst>
              <a:ext uri="{FF2B5EF4-FFF2-40B4-BE49-F238E27FC236}">
                <a16:creationId xmlns:a16="http://schemas.microsoft.com/office/drawing/2014/main" id="{8B30A1FA-B359-7140-AF1B-A94348680E2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127330">
            <a:off x="6515530" y="743277"/>
            <a:ext cx="3455552" cy="4899311"/>
          </a:xfrm>
          <a:prstGeom prst="rect">
            <a:avLst/>
          </a:prstGeom>
          <a:ln>
            <a:noFill/>
          </a:ln>
          <a:effectLst>
            <a:outerShdw blurRad="292100" dist="139700" dir="2700000" algn="tl" rotWithShape="0">
              <a:srgbClr val="333333">
                <a:alpha val="65000"/>
              </a:srgbClr>
            </a:outerShdw>
          </a:effectLst>
        </p:spPr>
      </p:pic>
      <p:pic>
        <p:nvPicPr>
          <p:cNvPr id="10" name="Afbeelding 9">
            <a:extLst>
              <a:ext uri="{FF2B5EF4-FFF2-40B4-BE49-F238E27FC236}">
                <a16:creationId xmlns:a16="http://schemas.microsoft.com/office/drawing/2014/main" id="{FA626FA7-F67F-9E46-8FE8-9A6A2D74B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054" y="2145845"/>
            <a:ext cx="1125573" cy="1047087"/>
          </a:xfrm>
          <a:prstGeom prst="rect">
            <a:avLst/>
          </a:prstGeom>
        </p:spPr>
      </p:pic>
      <p:pic>
        <p:nvPicPr>
          <p:cNvPr id="11" name="Afbeelding 10">
            <a:extLst>
              <a:ext uri="{FF2B5EF4-FFF2-40B4-BE49-F238E27FC236}">
                <a16:creationId xmlns:a16="http://schemas.microsoft.com/office/drawing/2014/main" id="{FE677AB4-18CC-A44A-8A6B-C62B09E3D8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7286" y="1709724"/>
            <a:ext cx="1364135" cy="1744618"/>
          </a:xfrm>
          <a:prstGeom prst="rect">
            <a:avLst/>
          </a:prstGeom>
        </p:spPr>
      </p:pic>
      <p:pic>
        <p:nvPicPr>
          <p:cNvPr id="13" name="Afbeelding 12">
            <a:extLst>
              <a:ext uri="{FF2B5EF4-FFF2-40B4-BE49-F238E27FC236}">
                <a16:creationId xmlns:a16="http://schemas.microsoft.com/office/drawing/2014/main" id="{00BD62F2-3F7A-4648-9E51-8339DCB8A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8122" y="1635320"/>
            <a:ext cx="682470" cy="1944719"/>
          </a:xfrm>
          <a:prstGeom prst="rect">
            <a:avLst/>
          </a:prstGeom>
        </p:spPr>
      </p:pic>
      <p:pic>
        <p:nvPicPr>
          <p:cNvPr id="14" name="Afbeelding 13">
            <a:extLst>
              <a:ext uri="{FF2B5EF4-FFF2-40B4-BE49-F238E27FC236}">
                <a16:creationId xmlns:a16="http://schemas.microsoft.com/office/drawing/2014/main" id="{5B251DD9-892F-D640-A070-0280D928D1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98807" y="5428347"/>
            <a:ext cx="1493644" cy="856649"/>
          </a:xfrm>
          <a:prstGeom prst="rect">
            <a:avLst/>
          </a:prstGeom>
        </p:spPr>
      </p:pic>
      <p:pic>
        <p:nvPicPr>
          <p:cNvPr id="15" name="Afbeelding 14">
            <a:extLst>
              <a:ext uri="{FF2B5EF4-FFF2-40B4-BE49-F238E27FC236}">
                <a16:creationId xmlns:a16="http://schemas.microsoft.com/office/drawing/2014/main" id="{D5D5E7CE-B4C1-5D40-A519-B02A9E59B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246" y="4622468"/>
            <a:ext cx="998175" cy="831813"/>
          </a:xfrm>
          <a:prstGeom prst="rect">
            <a:avLst/>
          </a:prstGeom>
        </p:spPr>
      </p:pic>
      <p:pic>
        <p:nvPicPr>
          <p:cNvPr id="16" name="Afbeelding 15">
            <a:extLst>
              <a:ext uri="{FF2B5EF4-FFF2-40B4-BE49-F238E27FC236}">
                <a16:creationId xmlns:a16="http://schemas.microsoft.com/office/drawing/2014/main" id="{0BE54FCE-10B7-6344-91BE-FFE19DAF84A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40842" y="3755269"/>
            <a:ext cx="3655684" cy="566273"/>
          </a:xfrm>
          <a:prstGeom prst="rect">
            <a:avLst/>
          </a:prstGeom>
        </p:spPr>
      </p:pic>
      <p:pic>
        <p:nvPicPr>
          <p:cNvPr id="17" name="Grafik 16">
            <a:extLst>
              <a:ext uri="{FF2B5EF4-FFF2-40B4-BE49-F238E27FC236}">
                <a16:creationId xmlns:a16="http://schemas.microsoft.com/office/drawing/2014/main" id="{E1A511E2-9C35-44C8-90ED-271B42158A4C}"/>
              </a:ext>
            </a:extLst>
          </p:cNvPr>
          <p:cNvPicPr/>
          <p:nvPr/>
        </p:nvPicPr>
        <p:blipFill>
          <a:blip r:embed="rId9" cstate="print">
            <a:extLst>
              <a:ext uri="{28A0092B-C50C-407E-A947-70E740481C1C}">
                <a14:useLocalDpi xmlns:a14="http://schemas.microsoft.com/office/drawing/2010/main"/>
              </a:ext>
            </a:extLst>
          </a:blip>
          <a:stretch>
            <a:fillRect/>
          </a:stretch>
        </p:blipFill>
        <p:spPr>
          <a:xfrm>
            <a:off x="3891898" y="4422507"/>
            <a:ext cx="1275080" cy="904875"/>
          </a:xfrm>
          <a:prstGeom prst="rect">
            <a:avLst/>
          </a:prstGeom>
        </p:spPr>
      </p:pic>
    </p:spTree>
    <p:extLst>
      <p:ext uri="{BB962C8B-B14F-4D97-AF65-F5344CB8AC3E}">
        <p14:creationId xmlns:p14="http://schemas.microsoft.com/office/powerpoint/2010/main" val="25091243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2819</Words>
  <Application>Microsoft Macintosh PowerPoint</Application>
  <PresentationFormat>Breedbeeld</PresentationFormat>
  <Paragraphs>380</Paragraphs>
  <Slides>44</Slides>
  <Notes>14</Notes>
  <HiddenSlides>0</HiddenSlides>
  <MMClips>1</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44</vt:i4>
      </vt:variant>
    </vt:vector>
  </HeadingPairs>
  <TitlesOfParts>
    <vt:vector size="54" baseType="lpstr">
      <vt:lpstr>맑은 고딕</vt:lpstr>
      <vt:lpstr>MS Gothic</vt:lpstr>
      <vt:lpstr>Arial</vt:lpstr>
      <vt:lpstr>Bradley Hand ITC</vt:lpstr>
      <vt:lpstr>Calibri</vt:lpstr>
      <vt:lpstr>Calibri Light</vt:lpstr>
      <vt:lpstr>Mangal</vt:lpstr>
      <vt:lpstr>Times New Roman</vt:lpstr>
      <vt:lpstr>Wingdings</vt:lpstr>
      <vt:lpstr>Kantoorthema</vt:lpstr>
      <vt:lpstr>Een project om georuimtelijk denken te ontwikkelen in het curriculum  </vt:lpstr>
      <vt:lpstr>De situatie  </vt:lpstr>
      <vt:lpstr>De situatie </vt:lpstr>
      <vt:lpstr>PowerPoint-presentatie</vt:lpstr>
      <vt:lpstr>PowerPoint-presentatie</vt:lpstr>
      <vt:lpstr>Aanbevelingen </vt:lpstr>
      <vt:lpstr>Waarom ruimtelijk denken?</vt:lpstr>
      <vt:lpstr>PowerPoint-presentatie</vt:lpstr>
      <vt:lpstr>Het idee</vt:lpstr>
      <vt:lpstr>Doel   </vt:lpstr>
      <vt:lpstr>Actiestappen   </vt:lpstr>
      <vt:lpstr>Ruimtelijk denken is...</vt:lpstr>
      <vt:lpstr>Georuimtelijk denken is zelfs meer…</vt:lpstr>
      <vt:lpstr>Georuimtelijk denken is zelfs meer…</vt:lpstr>
      <vt:lpstr>Georuimtelijk denken is zelfs meer…</vt:lpstr>
      <vt:lpstr>GI Science  Ruimtelijk denken</vt:lpstr>
      <vt:lpstr>PowerPoint-presentatie</vt:lpstr>
      <vt:lpstr>PowerPoint-presentatie</vt:lpstr>
      <vt:lpstr>PowerPoint-presentatie</vt:lpstr>
      <vt:lpstr>Hoe invoeren? </vt:lpstr>
      <vt:lpstr>PowerPoint-presentatie</vt:lpstr>
      <vt:lpstr>Progressie leerlijn   </vt:lpstr>
      <vt:lpstr>Progressie leerlijn - voorbeeld</vt:lpstr>
      <vt:lpstr>Progressie leerlijn - voorbeeld</vt:lpstr>
      <vt:lpstr>Progressie leerlijn  </vt:lpstr>
      <vt:lpstr>Actiestappen   </vt:lpstr>
      <vt:lpstr>PowerPoint-presentatie</vt:lpstr>
      <vt:lpstr>PowerPoint-presentatie</vt:lpstr>
      <vt:lpstr>PowerPoint-presentatie</vt:lpstr>
      <vt:lpstr>PowerPoint-presentatie</vt:lpstr>
      <vt:lpstr>Actiestappen   </vt:lpstr>
      <vt:lpstr>Learning outcomes</vt:lpstr>
      <vt:lpstr>Resultaten</vt:lpstr>
      <vt:lpstr>Resultaten</vt:lpstr>
      <vt:lpstr>Resultaten</vt:lpstr>
      <vt:lpstr>Met de steun van de leerlingen</vt:lpstr>
      <vt:lpstr>Actiestappen   </vt:lpstr>
      <vt:lpstr>Studenten feedback &amp; zelfevaluatie</vt:lpstr>
      <vt:lpstr>Learning success</vt:lpstr>
      <vt:lpstr>What did I learn?</vt:lpstr>
      <vt:lpstr>What did I learn?</vt:lpstr>
      <vt:lpstr>What did I learn?</vt:lpstr>
      <vt:lpstr>Project Timeframe:  September 2015 – Augustus 2018   More info : www.gi-learner.eu  Twitter: @GILearner    Project coördinator: luc.zwartjes@ugent.be </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Zwartjes Luc</dc:creator>
  <cp:lastModifiedBy>Zwartjes Luc</cp:lastModifiedBy>
  <cp:revision>6</cp:revision>
  <dcterms:created xsi:type="dcterms:W3CDTF">2018-11-02T08:40:11Z</dcterms:created>
  <dcterms:modified xsi:type="dcterms:W3CDTF">2018-11-09T00:02:06Z</dcterms:modified>
</cp:coreProperties>
</file>