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348" r:id="rId3"/>
    <p:sldId id="349" r:id="rId4"/>
    <p:sldId id="356" r:id="rId5"/>
    <p:sldId id="368" r:id="rId6"/>
    <p:sldId id="259" r:id="rId7"/>
    <p:sldId id="260" r:id="rId8"/>
    <p:sldId id="336" r:id="rId9"/>
    <p:sldId id="337" r:id="rId10"/>
    <p:sldId id="364" r:id="rId11"/>
    <p:sldId id="261" r:id="rId12"/>
    <p:sldId id="262" r:id="rId13"/>
    <p:sldId id="369" r:id="rId14"/>
    <p:sldId id="341" r:id="rId15"/>
    <p:sldId id="269" r:id="rId16"/>
    <p:sldId id="342" r:id="rId17"/>
    <p:sldId id="338" r:id="rId18"/>
    <p:sldId id="340" r:id="rId19"/>
    <p:sldId id="378" r:id="rId20"/>
    <p:sldId id="344" r:id="rId21"/>
    <p:sldId id="345" r:id="rId22"/>
    <p:sldId id="346" r:id="rId23"/>
    <p:sldId id="379" r:id="rId24"/>
    <p:sldId id="381" r:id="rId25"/>
    <p:sldId id="371" r:id="rId26"/>
    <p:sldId id="373" r:id="rId27"/>
    <p:sldId id="374" r:id="rId28"/>
    <p:sldId id="362" r:id="rId29"/>
    <p:sldId id="380" r:id="rId30"/>
    <p:sldId id="365" r:id="rId31"/>
    <p:sldId id="367" r:id="rId32"/>
    <p:sldId id="370" r:id="rId33"/>
    <p:sldId id="372" r:id="rId34"/>
    <p:sldId id="382" r:id="rId35"/>
    <p:sldId id="383" r:id="rId36"/>
    <p:sldId id="280" r:id="rId3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 fally" initials="mf" lastIdx="23" clrIdx="0">
    <p:extLst>
      <p:ext uri="{19B8F6BF-5375-455C-9EA6-DF929625EA0E}">
        <p15:presenceInfo xmlns:p15="http://schemas.microsoft.com/office/powerpoint/2012/main" userId="f6483bc30f2f0b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6"/>
  </p:normalViewPr>
  <p:slideViewPr>
    <p:cSldViewPr snapToGrid="0" snapToObjects="1">
      <p:cViewPr varScale="1">
        <p:scale>
          <a:sx n="62" d="100"/>
          <a:sy n="62" d="100"/>
        </p:scale>
        <p:origin x="22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3T14:33:29.725" idx="21">
    <p:pos x="10" y="10"/>
    <p:text>Bilder: City Tour, Story map, world map globalisation, evtl. migration</p:text>
    <p:extLst mod="1"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3T14:33:29.725" idx="22">
    <p:pos x="10" y="10"/>
    <p:text>Bilder: City Tour, Story map, world map globalisation, evtl. migration</p:text>
    <p:extLst mod="1"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BFFC0-C449-DA49-A458-D850974F9AB3}" type="datetimeFigureOut">
              <a:rPr lang="nl-BE" smtClean="0"/>
              <a:t>2/11/18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A1B18-7CE5-DA49-BF44-22521CB63B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44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6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 thematic topics that are evidently </a:t>
            </a:r>
            <a:r>
              <a:rPr lang="en-US" dirty="0" err="1"/>
              <a:t>thaught</a:t>
            </a:r>
            <a:r>
              <a:rPr lang="en-US" dirty="0"/>
              <a:t> in partner countries (research by GI-Learner!)</a:t>
            </a:r>
          </a:p>
          <a:p>
            <a:r>
              <a:rPr lang="en-US" dirty="0"/>
              <a:t>selected competencies and topics per class (K7-K12)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15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86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86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80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37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25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63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Bednarz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 (2011)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(STAT)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different skills,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whereby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(point, line, area),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operations,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nl-NL" dirty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74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Bednarz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 (2011)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(STAT)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different skills,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whereby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(point, line, area),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operations,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nl-NL" dirty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/>
              <a:t>enables</a:t>
            </a:r>
            <a:r>
              <a:rPr lang="nl-NL" sz="1200" dirty="0"/>
              <a:t> </a:t>
            </a:r>
            <a:r>
              <a:rPr lang="nl-NL" sz="1200" dirty="0" err="1"/>
              <a:t>knowing</a:t>
            </a:r>
            <a:r>
              <a:rPr lang="nl-NL" sz="1200" dirty="0"/>
              <a:t> </a:t>
            </a:r>
            <a:r>
              <a:rPr lang="nl-NL" sz="1200" dirty="0" err="1"/>
              <a:t>about</a:t>
            </a:r>
            <a:endParaRPr lang="nl-NL" sz="1200" dirty="0"/>
          </a:p>
          <a:p>
            <a:r>
              <a:rPr lang="nl-NL" sz="1200" i="1" dirty="0"/>
              <a:t>- Space</a:t>
            </a:r>
            <a:r>
              <a:rPr lang="nl-NL" sz="1200" dirty="0"/>
              <a:t> – e.g. different </a:t>
            </a:r>
            <a:r>
              <a:rPr lang="nl-NL" sz="1200" dirty="0" err="1"/>
              <a:t>ways</a:t>
            </a:r>
            <a:r>
              <a:rPr lang="nl-NL" sz="1200" dirty="0"/>
              <a:t> of </a:t>
            </a:r>
            <a:r>
              <a:rPr lang="nl-NL" sz="1200" dirty="0" err="1"/>
              <a:t>calculating</a:t>
            </a:r>
            <a:r>
              <a:rPr lang="nl-NL" sz="1200" dirty="0"/>
              <a:t> </a:t>
            </a:r>
            <a:r>
              <a:rPr lang="nl-NL" sz="1200" dirty="0" err="1"/>
              <a:t>distance</a:t>
            </a:r>
            <a:r>
              <a:rPr lang="nl-NL" sz="1200" dirty="0"/>
              <a:t>, </a:t>
            </a:r>
            <a:r>
              <a:rPr lang="nl-NL" sz="1200" dirty="0" err="1"/>
              <a:t>coordinate</a:t>
            </a:r>
            <a:r>
              <a:rPr lang="nl-NL" sz="1200" dirty="0"/>
              <a:t>  system </a:t>
            </a:r>
          </a:p>
          <a:p>
            <a:r>
              <a:rPr lang="nl-NL" sz="1200" i="1" dirty="0"/>
              <a:t>- </a:t>
            </a:r>
            <a:r>
              <a:rPr lang="nl-NL" sz="1200" i="1" dirty="0" err="1"/>
              <a:t>Representation</a:t>
            </a:r>
            <a:r>
              <a:rPr lang="nl-NL" sz="1200" dirty="0"/>
              <a:t> – e.g. effect of </a:t>
            </a:r>
            <a:r>
              <a:rPr lang="nl-NL" sz="1200" dirty="0" err="1"/>
              <a:t>projections</a:t>
            </a:r>
            <a:r>
              <a:rPr lang="nl-NL" sz="1200" dirty="0"/>
              <a:t>, </a:t>
            </a:r>
            <a:r>
              <a:rPr lang="nl-NL" sz="1200" dirty="0" err="1"/>
              <a:t>principles</a:t>
            </a:r>
            <a:r>
              <a:rPr lang="nl-NL" sz="1200" dirty="0"/>
              <a:t> of </a:t>
            </a:r>
            <a:r>
              <a:rPr lang="nl-NL" sz="1200" dirty="0" err="1"/>
              <a:t>graphic</a:t>
            </a:r>
            <a:r>
              <a:rPr lang="nl-NL" sz="1200" dirty="0"/>
              <a:t> design (</a:t>
            </a:r>
            <a:r>
              <a:rPr lang="nl-NL" sz="1200" dirty="0" err="1"/>
              <a:t>semiology</a:t>
            </a:r>
            <a:r>
              <a:rPr lang="nl-NL" sz="1200" dirty="0"/>
              <a:t>)</a:t>
            </a:r>
          </a:p>
          <a:p>
            <a:r>
              <a:rPr lang="nl-NL" sz="1200" i="1" dirty="0"/>
              <a:t>- </a:t>
            </a:r>
            <a:r>
              <a:rPr lang="nl-NL" sz="1200" i="1" dirty="0" err="1"/>
              <a:t>Reasoning</a:t>
            </a:r>
            <a:r>
              <a:rPr lang="nl-NL" sz="1200" dirty="0"/>
              <a:t> – e.g. different </a:t>
            </a:r>
            <a:r>
              <a:rPr lang="nl-NL" sz="1200" dirty="0" err="1"/>
              <a:t>ways</a:t>
            </a:r>
            <a:r>
              <a:rPr lang="nl-NL" sz="1200" dirty="0"/>
              <a:t> of thinking </a:t>
            </a:r>
            <a:r>
              <a:rPr lang="nl-NL" sz="1200" dirty="0" err="1"/>
              <a:t>about</a:t>
            </a:r>
            <a:r>
              <a:rPr lang="nl-NL" sz="1200" dirty="0"/>
              <a:t> </a:t>
            </a:r>
            <a:r>
              <a:rPr lang="nl-NL" sz="1200" dirty="0" err="1"/>
              <a:t>shortest</a:t>
            </a:r>
            <a:r>
              <a:rPr lang="nl-NL" sz="1200" dirty="0"/>
              <a:t> </a:t>
            </a:r>
            <a:r>
              <a:rPr lang="nl-NL" sz="1200" dirty="0" err="1"/>
              <a:t>distances</a:t>
            </a:r>
            <a:r>
              <a:rPr lang="nl-NL" sz="1200" dirty="0"/>
              <a:t>, </a:t>
            </a:r>
            <a:r>
              <a:rPr lang="nl-NL" sz="1200" dirty="0" err="1"/>
              <a:t>estimate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</a:t>
            </a:r>
            <a:r>
              <a:rPr lang="nl-NL" sz="1200" dirty="0" err="1"/>
              <a:t>slope</a:t>
            </a:r>
            <a:r>
              <a:rPr lang="nl-NL" sz="1200" dirty="0"/>
              <a:t> of a </a:t>
            </a:r>
            <a:r>
              <a:rPr lang="nl-NL" sz="1200" dirty="0" err="1"/>
              <a:t>hill</a:t>
            </a:r>
            <a:r>
              <a:rPr lang="nl-NL" sz="1200" dirty="0"/>
              <a:t> </a:t>
            </a:r>
            <a:r>
              <a:rPr lang="nl-NL" sz="1200" dirty="0" err="1"/>
              <a:t>fom</a:t>
            </a:r>
            <a:r>
              <a:rPr lang="nl-NL" sz="1200" dirty="0"/>
              <a:t> a map of contour </a:t>
            </a:r>
            <a:r>
              <a:rPr lang="nl-NL" sz="1200" dirty="0" err="1"/>
              <a:t>lines</a:t>
            </a:r>
            <a:endParaRPr 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436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Favier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8). Teaching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on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skills</a:t>
            </a:r>
            <a:r>
              <a:rPr lang="nl-NL" dirty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55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16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3687E-4DF3-6442-8973-47F386CB0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1F6244-1EF7-3042-AB3B-3BDEB70CD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EC39AC-C7C0-FA47-9052-1226CA0D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02BC40-0CFA-CE4A-864C-48DE66DF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096DF1-4574-564E-9316-63105E93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750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90967-D447-B14F-9DD1-E5BCDEFE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6F22BF-5EFC-294E-B3C7-BC96C828A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6A6A6-D690-EF48-BC4B-5F095043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7E5FA4-37A2-DB43-A5DE-6D218CAB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EA9E5E-6315-6346-AFFE-1B5DDD95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788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982F10E-A9B7-604E-9036-808F36F86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A99CE5-C52E-8847-80A1-764E949A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F4B204-10C7-6540-A7D0-884C8760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870930-B2A8-1A48-A876-A0F4B6C7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6FDF88-A704-4347-91A4-B3980B85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346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D7B79-DD80-2549-824B-AF715656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793DB1-2878-804D-B8B5-A48B54361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5BB460-329E-234D-83D1-9EBCD8C4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DEA113-5A49-9146-8B6C-BBA9A0C8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9A1465-893D-1541-9DD6-23F1D5F9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706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92411-EA45-FE41-8F1A-F14579A3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B76F9-05BB-0D44-8C5F-583D7DB4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47CD3B-F03A-0149-8C0E-606D1FF2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0D7914-BE81-4840-AD6B-6C9AAA2E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7AD118-E8B2-034A-B582-3E34BB1F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703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6E594-B02B-3D46-BF9B-9B04BD05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92DF81-E9EA-424C-9BD0-B258CBD90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A3EC88-22A6-8248-8F03-A33EBD094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917FEF-80C0-7347-92E4-87EFA0CB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1EF6BB-0128-5842-8BF3-50618C6B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A2C30D-B5A7-3941-BA82-7BB6385B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833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8824B-0D45-5F46-B429-9569A2E1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98D18-BD27-6041-94A3-45475BE0E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F8C32-AE63-0A4B-8DC1-84904536B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C1B7FA-4091-E04F-A9B8-6FE600E49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FF4E8C3-4849-6745-88D6-96FD5200C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CCDDC45-589C-604A-8AFF-55557A6C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AFBC21-903E-4441-A54A-3EC74609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2BF5D2-FC03-2841-A0B0-6C5B10CF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96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9ECA8-CB88-4944-A1B0-FD7D65A5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1729B7-845E-D34A-81AB-BCD16685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FB6C4C-0005-5749-837D-F936C673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07215E-0974-3645-B060-DBD9B550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59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8DA6A66-5855-CD48-9078-9C17EE4E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E831CC6-52D3-4549-BC6D-2FFD8F9C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3CB99B-0284-2144-8502-6BCD3FDC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546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8A11A-4604-4343-833F-39255A8F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B8127-332E-0C48-B8AD-42DDAFD8D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5A721B-6F68-4C42-933A-D48236BD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62F24A-AF91-CD45-97FE-C4B6E0A0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59A6AB-FF79-E344-BEE5-6D389DD7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B03F81-EC87-0C46-960C-16E8F5D8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91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A0C0C-3645-1A46-8EA0-971B1E9D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22612A-A315-6842-B8DD-72CA0D290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21DD7-94DD-444B-9B3D-A31AA53CF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FEE0E2-3D4F-6E44-9C9B-1106C170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7C0142-4C80-BB49-A757-4BA82020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F745DC-BB62-1E4F-BD04-F60C19C3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729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612BDC-9F31-F342-B9F2-021FF6EE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5EDB2D-9667-064C-9B62-145C546A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391045-F7C4-1143-BD0F-748E107C6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4BDA-088D-6642-8EDB-DD0D676FD538}" type="datetimeFigureOut">
              <a:rPr lang="nl-BE" smtClean="0"/>
              <a:t>2/11/18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3628FC-2E8C-DE49-A1AD-C15A8D6F4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F90D9E-6083-F240-B099-1D3F57F8B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347F-CC18-7C49-828D-076C3E00D7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868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Luc.zwartjes@ugent.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learner.e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i-use.eu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://www.igues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ikkaoppi.fi/" TargetMode="External"/><Relationship Id="rId5" Type="http://schemas.openxmlformats.org/officeDocument/2006/relationships/hyperlink" Target="http://www.edugis.pl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edugis.nl/" TargetMode="Externa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mailto:luc.zwartjes@ugent.be" TargetMode="External"/><Relationship Id="rId4" Type="http://schemas.openxmlformats.org/officeDocument/2006/relationships/hyperlink" Target="http://www.gi-learner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ations.europa.eu/en/publication-detail/-/publication/5719a044-b659-46de-b58b-606bc5b084c1/language-en/format-PDF/source-7162406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5009" y="2012758"/>
            <a:ext cx="8577965" cy="1818177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A project to develop </a:t>
            </a:r>
            <a:r>
              <a:rPr lang="en-GB" sz="4000" i="1" dirty="0"/>
              <a:t>geospatial thinking learning lines</a:t>
            </a:r>
            <a:r>
              <a:rPr lang="en-GB" sz="4000" dirty="0"/>
              <a:t> in secondary schools </a:t>
            </a:r>
            <a:br>
              <a:rPr lang="en-GB" sz="4000" dirty="0"/>
            </a:br>
            <a:br>
              <a:rPr lang="en-GB" sz="4000" dirty="0"/>
            </a:br>
            <a:endParaRPr lang="nl-NL" sz="3600" dirty="0"/>
          </a:p>
        </p:txBody>
      </p:sp>
      <p:sp>
        <p:nvSpPr>
          <p:cNvPr id="5" name="Rectangle 4"/>
          <p:cNvSpPr/>
          <p:nvPr/>
        </p:nvSpPr>
        <p:spPr>
          <a:xfrm>
            <a:off x="3919563" y="11246"/>
            <a:ext cx="4637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GI-Learner </a:t>
            </a:r>
            <a:endParaRPr lang="en-US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40" y="4794711"/>
            <a:ext cx="3632782" cy="562725"/>
          </a:xfrm>
          <a:prstGeom prst="rect">
            <a:avLst/>
          </a:prstGeom>
        </p:spPr>
      </p:pic>
      <p:sp>
        <p:nvSpPr>
          <p:cNvPr id="6" name="Ondertitel 3">
            <a:extLst>
              <a:ext uri="{FF2B5EF4-FFF2-40B4-BE49-F238E27FC236}">
                <a16:creationId xmlns:a16="http://schemas.microsoft.com/office/drawing/2014/main" id="{EF9511C9-520F-400C-BB7C-FA8F8A2064F2}"/>
              </a:ext>
            </a:extLst>
          </p:cNvPr>
          <p:cNvSpPr txBox="1">
            <a:spLocks/>
          </p:cNvSpPr>
          <p:nvPr/>
        </p:nvSpPr>
        <p:spPr>
          <a:xfrm>
            <a:off x="4759459" y="3480306"/>
            <a:ext cx="3345744" cy="1162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Luc Zwartjes</a:t>
            </a:r>
          </a:p>
          <a:p>
            <a:r>
              <a:rPr lang="nl-NL" sz="1800" dirty="0"/>
              <a:t>Teacher </a:t>
            </a:r>
            <a:r>
              <a:rPr lang="nl-NL" sz="1800" dirty="0" err="1"/>
              <a:t>geography</a:t>
            </a:r>
            <a:r>
              <a:rPr lang="nl-NL" sz="1800" dirty="0"/>
              <a:t> – Sint-Lodewijkscollege Brugge</a:t>
            </a:r>
          </a:p>
          <a:p>
            <a:r>
              <a:rPr lang="nl-NL" sz="1800" dirty="0" err="1"/>
              <a:t>Lecturer</a:t>
            </a:r>
            <a:r>
              <a:rPr lang="nl-NL" sz="1800" dirty="0"/>
              <a:t> </a:t>
            </a:r>
            <a:r>
              <a:rPr lang="nl-NL" sz="1800" dirty="0" err="1"/>
              <a:t>Ghent</a:t>
            </a:r>
            <a:r>
              <a:rPr lang="nl-NL" sz="1800" dirty="0"/>
              <a:t> University, </a:t>
            </a:r>
            <a:r>
              <a:rPr lang="nl-NL" sz="1800" dirty="0" err="1"/>
              <a:t>Geography</a:t>
            </a:r>
            <a:r>
              <a:rPr lang="nl-NL" sz="1800" dirty="0"/>
              <a:t> </a:t>
            </a:r>
            <a:r>
              <a:rPr lang="nl-NL" sz="1800" dirty="0" err="1"/>
              <a:t>Department</a:t>
            </a:r>
            <a:endParaRPr lang="nl-NL" sz="1800" dirty="0"/>
          </a:p>
          <a:p>
            <a:r>
              <a:rPr lang="nl-NL" sz="1800" dirty="0" err="1"/>
              <a:t>Pedagogic</a:t>
            </a:r>
            <a:r>
              <a:rPr lang="nl-NL" sz="1800" dirty="0"/>
              <a:t> </a:t>
            </a:r>
            <a:r>
              <a:rPr lang="nl-NL" sz="1800" dirty="0" err="1"/>
              <a:t>advisor</a:t>
            </a:r>
            <a:r>
              <a:rPr lang="nl-NL" sz="1800" dirty="0"/>
              <a:t> </a:t>
            </a:r>
            <a:r>
              <a:rPr lang="nl-NL" sz="1800" dirty="0" err="1"/>
              <a:t>geography</a:t>
            </a:r>
            <a:r>
              <a:rPr lang="nl-NL" sz="1800" dirty="0"/>
              <a:t> West-</a:t>
            </a:r>
            <a:r>
              <a:rPr lang="nl-NL" sz="1800" dirty="0" err="1"/>
              <a:t>Flanders</a:t>
            </a:r>
            <a:endParaRPr lang="nl-NL" sz="1800" dirty="0"/>
          </a:p>
          <a:p>
            <a:r>
              <a:rPr lang="nl-NL" sz="1800" dirty="0">
                <a:hlinkClick r:id="rId4"/>
              </a:rPr>
              <a:t>Luc.zwartjes@ugent.be</a:t>
            </a:r>
            <a:r>
              <a:rPr lang="nl-NL" sz="1800" dirty="0"/>
              <a:t> 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F20A760-3C28-FC4E-A182-9240998B16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39" y="5810614"/>
            <a:ext cx="3091940" cy="10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6611" y="237650"/>
            <a:ext cx="6356350" cy="1325563"/>
          </a:xfrm>
        </p:spPr>
        <p:txBody>
          <a:bodyPr>
            <a:normAutofit/>
          </a:bodyPr>
          <a:lstStyle/>
          <a:p>
            <a:r>
              <a:rPr lang="nl-NL" sz="4800" dirty="0" err="1"/>
              <a:t>Spatial</a:t>
            </a:r>
            <a:r>
              <a:rPr lang="nl-NL" sz="4800" dirty="0"/>
              <a:t> thinking is …..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611" y="2936673"/>
            <a:ext cx="9855282" cy="2653636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45674" y="1825625"/>
            <a:ext cx="9608126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traditionally linked to spatial visualization, orientation, spatial perception and mental rotation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</p:spTree>
    <p:extLst>
      <p:ext uri="{BB962C8B-B14F-4D97-AF65-F5344CB8AC3E}">
        <p14:creationId xmlns:p14="http://schemas.microsoft.com/office/powerpoint/2010/main" val="381616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0314" y="308720"/>
            <a:ext cx="8963886" cy="1325563"/>
          </a:xfrm>
        </p:spPr>
        <p:txBody>
          <a:bodyPr>
            <a:noAutofit/>
          </a:bodyPr>
          <a:lstStyle/>
          <a:p>
            <a:r>
              <a:rPr lang="nl-NL" sz="4800" u="sng" dirty="0"/>
              <a:t>Geo</a:t>
            </a:r>
            <a:r>
              <a:rPr lang="nl-NL" sz="4800" dirty="0"/>
              <a:t>spatial thinking is even more</a:t>
            </a:r>
            <a:r>
              <a:rPr lang="is-IS" sz="4800" dirty="0"/>
              <a:t>…</a:t>
            </a:r>
            <a:endParaRPr lang="nl-NL" sz="4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78827" y="1742211"/>
            <a:ext cx="9152409" cy="463592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Geospatial is not simply about visualization and relationships (Wang et al. 2014), it implies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manipulation </a:t>
            </a:r>
          </a:p>
          <a:p>
            <a:pPr lvl="1">
              <a:lnSpc>
                <a:spcPct val="150000"/>
              </a:lnSpc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pPr lvl="1">
              <a:lnSpc>
                <a:spcPct val="150000"/>
              </a:lnSpc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information (Baker et al. (2015)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.... at different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geographic scales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827" y="5547134"/>
            <a:ext cx="8538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Baker, T.R., </a:t>
            </a:r>
            <a:r>
              <a:rPr lang="en-US" sz="1200" dirty="0" err="1"/>
              <a:t>Battersby</a:t>
            </a:r>
            <a:r>
              <a:rPr lang="en-US" sz="1200" dirty="0"/>
              <a:t>, S., </a:t>
            </a:r>
            <a:r>
              <a:rPr lang="en-US" sz="1200" dirty="0" err="1"/>
              <a:t>Bednarz</a:t>
            </a:r>
            <a:r>
              <a:rPr lang="en-US" sz="1200" dirty="0"/>
              <a:t>, S.W., </a:t>
            </a:r>
            <a:r>
              <a:rPr lang="en-US" sz="1200" dirty="0" err="1"/>
              <a:t>Bodzin</a:t>
            </a:r>
            <a:r>
              <a:rPr lang="en-US" sz="1200" dirty="0"/>
              <a:t>, A.M., </a:t>
            </a:r>
            <a:r>
              <a:rPr lang="en-US" sz="1200" dirty="0" err="1"/>
              <a:t>Kolvoord</a:t>
            </a:r>
            <a:r>
              <a:rPr lang="en-US" sz="1200" dirty="0"/>
              <a:t>, B., Moore, S., Sinton, D. and </a:t>
            </a:r>
            <a:r>
              <a:rPr lang="en-US" sz="1200" dirty="0" err="1"/>
              <a:t>Uttal</a:t>
            </a:r>
            <a:r>
              <a:rPr lang="en-US" sz="1200" dirty="0"/>
              <a:t>, D., 2015. A research agenda for geospatial technologies and learning. Journal of Geography, 114(3), pp.118-130.</a:t>
            </a:r>
          </a:p>
          <a:p>
            <a:r>
              <a:rPr lang="en-US" sz="1200" dirty="0"/>
              <a:t>Wang, H.S., Chen, Y.T. and Lin, C.H., 2014. The learning benefits of using eye trackers to enhance the geospatial abilities of elementary school students. British Journal of Educational Technology, 45(2), pp.340-355.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</p:spTree>
    <p:extLst>
      <p:ext uri="{BB962C8B-B14F-4D97-AF65-F5344CB8AC3E}">
        <p14:creationId xmlns:p14="http://schemas.microsoft.com/office/powerpoint/2010/main" val="35290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936749" y="1870227"/>
            <a:ext cx="9119177" cy="463592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a single ability but comprises of a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collection of different skills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Bednarz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&amp; Lee, 2011)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ability to study the characteristics and the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interconnected processes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nature and human impact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 time and at appropriate scale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Kerski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2008)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6750" y="4790899"/>
            <a:ext cx="850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Bednarz</a:t>
            </a:r>
            <a:r>
              <a:rPr lang="en-US" sz="1200" dirty="0"/>
              <a:t>, R.S. and Lee, J., 2011. The components of spatial thinking: empirical evidence. </a:t>
            </a:r>
            <a:r>
              <a:rPr lang="en-US" sz="1200" dirty="0" err="1"/>
              <a:t>Procedia</a:t>
            </a:r>
            <a:r>
              <a:rPr lang="en-US" sz="1200" dirty="0"/>
              <a:t>-Social and Behavioral Sciences, 21, pp.103-107.</a:t>
            </a:r>
          </a:p>
          <a:p>
            <a:r>
              <a:rPr lang="en-US" sz="1200" dirty="0" err="1"/>
              <a:t>Kerski</a:t>
            </a:r>
            <a:r>
              <a:rPr lang="en-US" sz="1200" dirty="0"/>
              <a:t>, J.J., 2008. The role of GIS in Digital Earth education. International Journal of Digital Earth, 1(4), pp.326-346.</a:t>
            </a:r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D72212E-D828-F942-959B-9C6DE1E79127}"/>
              </a:ext>
            </a:extLst>
          </p:cNvPr>
          <p:cNvSpPr txBox="1">
            <a:spLocks/>
          </p:cNvSpPr>
          <p:nvPr/>
        </p:nvSpPr>
        <p:spPr>
          <a:xfrm>
            <a:off x="1780314" y="308720"/>
            <a:ext cx="89638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u="sng"/>
              <a:t>Geo</a:t>
            </a:r>
            <a:r>
              <a:rPr lang="nl-NL" sz="4800"/>
              <a:t>spatial thinking is even more</a:t>
            </a:r>
            <a:r>
              <a:rPr lang="is-IS" sz="4800"/>
              <a:t>…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419731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936749" y="1723923"/>
            <a:ext cx="9326995" cy="463592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necessary tools and techniques to think spatially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enable students to realise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interprete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patterns, associations, and spatial order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(National Geography Standard, 2012)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 students with skills to respond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crucial scientific and social questions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21st century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Tsou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Yanow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2010).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6750" y="5095452"/>
            <a:ext cx="850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Geography Education Standards Project, 2012, Geography for Life – National Geography</a:t>
            </a:r>
          </a:p>
          <a:p>
            <a:r>
              <a:rPr lang="en-US" sz="1200" dirty="0"/>
              <a:t>Standards, Second edition, National Geographic Society, Washington D.C., 272 p.</a:t>
            </a:r>
          </a:p>
          <a:p>
            <a:r>
              <a:rPr lang="en-US" sz="1200" dirty="0" err="1"/>
              <a:t>Tsou</a:t>
            </a:r>
            <a:r>
              <a:rPr lang="en-US" sz="1200" dirty="0"/>
              <a:t>, M.H. and </a:t>
            </a:r>
            <a:r>
              <a:rPr lang="en-US" sz="1200" dirty="0" err="1"/>
              <a:t>Yanow</a:t>
            </a:r>
            <a:r>
              <a:rPr lang="en-US" sz="1200" dirty="0"/>
              <a:t>, K., 2010. Enhancing general education with geographic information science and spatial literacy. URISA Journal, 22(2), 45-54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70BFE19-504A-964F-BD9A-71C59C13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314" y="308720"/>
            <a:ext cx="8963886" cy="1325563"/>
          </a:xfrm>
        </p:spPr>
        <p:txBody>
          <a:bodyPr>
            <a:noAutofit/>
          </a:bodyPr>
          <a:lstStyle/>
          <a:p>
            <a:r>
              <a:rPr lang="nl-NL" sz="4800" u="sng" dirty="0"/>
              <a:t>Geo</a:t>
            </a:r>
            <a:r>
              <a:rPr lang="nl-NL" sz="4800" dirty="0"/>
              <a:t>spatial thinking is even more</a:t>
            </a:r>
            <a:r>
              <a:rPr lang="is-IS" sz="4800" dirty="0"/>
              <a:t>…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5596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9638" y="1426100"/>
            <a:ext cx="6003916" cy="1143000"/>
          </a:xfrm>
        </p:spPr>
        <p:txBody>
          <a:bodyPr>
            <a:normAutofit/>
          </a:bodyPr>
          <a:lstStyle/>
          <a:p>
            <a:r>
              <a:rPr lang="en-GB" sz="2800" dirty="0"/>
              <a:t>GI Science </a:t>
            </a:r>
            <a:r>
              <a:rPr lang="en-GB" sz="2800" dirty="0">
                <a:sym typeface="Wingdings"/>
              </a:rPr>
              <a:t> Spatial Thinking</a:t>
            </a:r>
            <a:endParaRPr lang="en-GB" sz="2800" dirty="0"/>
          </a:p>
        </p:txBody>
      </p:sp>
      <p:pic>
        <p:nvPicPr>
          <p:cNvPr id="7" name="Afbeelding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895" y="3158683"/>
            <a:ext cx="9367032" cy="3071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0197" y="6229900"/>
            <a:ext cx="7531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Michel, E. &amp; Hof, A., 2013, Promoting Spatial Thinking and Learning with Mobile Field Trips and </a:t>
            </a:r>
            <a:r>
              <a:rPr lang="en-GB" sz="1200" dirty="0" err="1"/>
              <a:t>eGeo</a:t>
            </a:r>
            <a:r>
              <a:rPr lang="en-GB" sz="1200" dirty="0"/>
              <a:t>-Riddles, </a:t>
            </a:r>
            <a:r>
              <a:rPr lang="en-GB" sz="1200" dirty="0" err="1"/>
              <a:t>Jekel</a:t>
            </a:r>
            <a:r>
              <a:rPr lang="en-GB" sz="1200" dirty="0"/>
              <a:t>, T., Car, A., </a:t>
            </a:r>
            <a:r>
              <a:rPr lang="en-GB" sz="1200" dirty="0" err="1"/>
              <a:t>Strobl</a:t>
            </a:r>
            <a:r>
              <a:rPr lang="en-GB" sz="1200" dirty="0"/>
              <a:t>, J., </a:t>
            </a:r>
            <a:r>
              <a:rPr lang="en-GB" sz="1200" dirty="0" err="1"/>
              <a:t>Griesebner</a:t>
            </a:r>
            <a:r>
              <a:rPr lang="en-GB" sz="1200" dirty="0"/>
              <a:t>, G. (eds.), </a:t>
            </a:r>
            <a:r>
              <a:rPr lang="en-GB" sz="1200" dirty="0" err="1"/>
              <a:t>GI_Forum</a:t>
            </a:r>
            <a:r>
              <a:rPr lang="en-GB" sz="1200" dirty="0"/>
              <a:t> 2013: Creating the </a:t>
            </a:r>
            <a:r>
              <a:rPr lang="en-GB" sz="1200" dirty="0" err="1"/>
              <a:t>GISociety</a:t>
            </a:r>
            <a:r>
              <a:rPr lang="en-GB" sz="1200" dirty="0"/>
              <a:t>, 378-387. Berlin, </a:t>
            </a:r>
            <a:r>
              <a:rPr lang="en-GB" sz="1200" dirty="0" err="1"/>
              <a:t>Wichmann</a:t>
            </a:r>
            <a:r>
              <a:rPr lang="en-GB" sz="1200" dirty="0"/>
              <a:t> </a:t>
            </a:r>
            <a:r>
              <a:rPr lang="en-GB" sz="1200" dirty="0" err="1"/>
              <a:t>Verlag</a:t>
            </a:r>
            <a:endParaRPr lang="en-GB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89" y="397267"/>
            <a:ext cx="6585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Key Literature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051" y="0"/>
            <a:ext cx="2680548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3.png" descr="fig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4166" y="2291203"/>
            <a:ext cx="9107184" cy="3705923"/>
          </a:xfrm>
          <a:prstGeom prst="rect">
            <a:avLst/>
          </a:prstGeom>
          <a:ln/>
        </p:spPr>
      </p:pic>
      <p:sp>
        <p:nvSpPr>
          <p:cNvPr id="3" name="Rechthoek 2"/>
          <p:cNvSpPr/>
          <p:nvPr/>
        </p:nvSpPr>
        <p:spPr>
          <a:xfrm>
            <a:off x="1724236" y="1557786"/>
            <a:ext cx="8706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Five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ways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integrating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GIS in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geography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Favier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, 2013)</a:t>
            </a:r>
            <a:endParaRPr lang="nl-NL" sz="24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83316" y="267499"/>
            <a:ext cx="6650181" cy="1325563"/>
          </a:xfrm>
        </p:spPr>
        <p:txBody>
          <a:bodyPr>
            <a:normAutofit/>
          </a:bodyPr>
          <a:lstStyle/>
          <a:p>
            <a:r>
              <a:rPr lang="nl-NL" sz="4000" dirty="0"/>
              <a:t>How </a:t>
            </a:r>
            <a:r>
              <a:rPr lang="nl-NL" sz="4000" dirty="0" err="1"/>
              <a:t>to</a:t>
            </a:r>
            <a:r>
              <a:rPr lang="nl-NL" sz="4000" dirty="0"/>
              <a:t> </a:t>
            </a:r>
            <a:r>
              <a:rPr lang="nl-NL" sz="4000" dirty="0" err="1"/>
              <a:t>implement</a:t>
            </a:r>
            <a:r>
              <a:rPr lang="nl-NL" sz="4000" dirty="0"/>
              <a:t> </a:t>
            </a:r>
            <a:r>
              <a:rPr lang="nl-NL" sz="4000" dirty="0" err="1"/>
              <a:t>this</a:t>
            </a:r>
            <a:r>
              <a:rPr lang="nl-NL" sz="4000" dirty="0"/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6520" y="6132488"/>
            <a:ext cx="87067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Favier</a:t>
            </a:r>
            <a:r>
              <a:rPr lang="en-US" sz="1050" dirty="0"/>
              <a:t>, T.M., 2011, Geographic Information Systems in inquiry-based secondary geography education, </a:t>
            </a:r>
            <a:r>
              <a:rPr lang="en-US" sz="1050" dirty="0" err="1"/>
              <a:t>Vrije</a:t>
            </a:r>
            <a:r>
              <a:rPr lang="en-US" sz="1050" dirty="0"/>
              <a:t> </a:t>
            </a:r>
            <a:r>
              <a:rPr lang="en-US" sz="1050" dirty="0" err="1"/>
              <a:t>Universiteit</a:t>
            </a:r>
            <a:r>
              <a:rPr lang="en-US" sz="1050" dirty="0"/>
              <a:t> Amsterdam, 287 pp.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    </a:t>
            </a:r>
          </a:p>
        </p:txBody>
      </p:sp>
    </p:spTree>
    <p:extLst>
      <p:ext uri="{BB962C8B-B14F-4D97-AF65-F5344CB8AC3E}">
        <p14:creationId xmlns:p14="http://schemas.microsoft.com/office/powerpoint/2010/main" val="146105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6134"/>
            <a:ext cx="12192000" cy="787627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5236">
            <a:off x="7180959" y="1203099"/>
            <a:ext cx="3318881" cy="460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70364" y="194123"/>
            <a:ext cx="8541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Literature Review on spatial thinking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2152650" y="1541043"/>
            <a:ext cx="4824274" cy="463592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Based on the review: </a:t>
            </a:r>
            <a:br>
              <a:rPr lang="en-GB" dirty="0"/>
            </a:br>
            <a:r>
              <a:rPr lang="en-GB" dirty="0"/>
              <a:t>10 GI-Learner geospatial thinking competences, each with a progression inside from easy (A) to advanced(C)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811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5672" y="365125"/>
            <a:ext cx="9608127" cy="1325563"/>
          </a:xfrm>
        </p:spPr>
        <p:txBody>
          <a:bodyPr/>
          <a:lstStyle/>
          <a:p>
            <a:r>
              <a:rPr lang="nl-NL" dirty="0"/>
              <a:t>Learning </a:t>
            </a:r>
            <a:r>
              <a:rPr lang="nl-NL" dirty="0" err="1"/>
              <a:t>progression</a:t>
            </a:r>
            <a:r>
              <a:rPr lang="nl-NL" dirty="0"/>
              <a:t> line	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745672" y="1573358"/>
            <a:ext cx="9268692" cy="4351338"/>
          </a:xfrm>
        </p:spPr>
        <p:txBody>
          <a:bodyPr>
            <a:noAutofit/>
          </a:bodyPr>
          <a:lstStyle/>
          <a:p>
            <a:r>
              <a:rPr lang="en-GB" sz="2400" dirty="0"/>
              <a:t>construction of knowledge and skills throughout the whole curriculum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r>
              <a:rPr lang="en-GB" sz="2400" dirty="0"/>
              <a:t>reflect a growing level of complexity, ranging from easy to difficult</a:t>
            </a:r>
            <a:endParaRPr lang="nl-NL" sz="2400" dirty="0"/>
          </a:p>
        </p:txBody>
      </p:sp>
      <p:pic>
        <p:nvPicPr>
          <p:cNvPr id="6" name="Afbeelding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627" y="2725882"/>
            <a:ext cx="4873336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32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7680" y="365125"/>
            <a:ext cx="9596120" cy="1325563"/>
          </a:xfrm>
        </p:spPr>
        <p:txBody>
          <a:bodyPr/>
          <a:lstStyle/>
          <a:p>
            <a:r>
              <a:rPr lang="nl-NL" dirty="0"/>
              <a:t>Learning </a:t>
            </a:r>
            <a:r>
              <a:rPr lang="nl-NL" dirty="0" err="1"/>
              <a:t>progression</a:t>
            </a:r>
            <a:r>
              <a:rPr lang="nl-NL" dirty="0"/>
              <a:t> line	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757680" y="1825625"/>
            <a:ext cx="426212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Certain spatial thinking skills are higher order than others and build upon previous, less complex skills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  <p:pic>
        <p:nvPicPr>
          <p:cNvPr id="7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709" y="1489450"/>
            <a:ext cx="5216236" cy="5285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923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nl-NL" dirty="0"/>
              <a:t>Action steps	 	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729615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summarize literature  </a:t>
            </a:r>
            <a:r>
              <a:rPr lang="en-US" sz="2400" dirty="0">
                <a:sym typeface="Wingdings"/>
              </a:rPr>
              <a:t> report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/>
              <a:t>define geospatial thinking competencies</a:t>
            </a:r>
            <a:endParaRPr lang="nl-NL" sz="2400" b="1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create learning lines &amp; translating them into learning objectives, teaching and learning materials for the whole curriculum (K7 to K12)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develop an evaluative tool to analyze the impact and pupils’ feedback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1328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365125"/>
            <a:ext cx="9620250" cy="1325563"/>
          </a:xfrm>
        </p:spPr>
        <p:txBody>
          <a:bodyPr>
            <a:normAutofit/>
          </a:bodyPr>
          <a:lstStyle/>
          <a:p>
            <a:r>
              <a:rPr lang="en-GB" dirty="0"/>
              <a:t>The situation 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550" y="1592938"/>
            <a:ext cx="8515350" cy="4635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schools nowadays generally have </a:t>
            </a:r>
            <a:r>
              <a:rPr lang="en-US" b="1" u="sng" dirty="0"/>
              <a:t>better ICT equipment </a:t>
            </a:r>
            <a:br>
              <a:rPr lang="en-US" b="1" u="sng" dirty="0"/>
            </a:br>
            <a:r>
              <a:rPr lang="en-US" b="1" u="sng" dirty="0"/>
              <a:t>  </a:t>
            </a:r>
          </a:p>
          <a:p>
            <a:r>
              <a:rPr lang="en-GB" dirty="0"/>
              <a:t>Cloud-based developments  </a:t>
            </a:r>
            <a:br>
              <a:rPr lang="en-GB" dirty="0"/>
            </a:br>
            <a:endParaRPr lang="en-GB" dirty="0"/>
          </a:p>
          <a:p>
            <a:r>
              <a:rPr lang="en-US" b="1" u="sng" dirty="0"/>
              <a:t>bring their own devices</a:t>
            </a:r>
            <a:r>
              <a:rPr lang="en-GB" b="1" dirty="0"/>
              <a:t>  </a:t>
            </a:r>
            <a:br>
              <a:rPr lang="en-GB" b="1" dirty="0"/>
            </a:br>
            <a:endParaRPr lang="en-GB" sz="2000" b="1" dirty="0"/>
          </a:p>
          <a:p>
            <a:r>
              <a:rPr lang="en-GB" dirty="0"/>
              <a:t>m</a:t>
            </a:r>
            <a:r>
              <a:rPr lang="en-US" dirty="0"/>
              <a:t>ore </a:t>
            </a:r>
            <a:r>
              <a:rPr lang="en-US" b="1" u="sng" dirty="0"/>
              <a:t>openly available data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Web-based platforms </a:t>
            </a:r>
            <a:r>
              <a:rPr lang="en-US" b="1" dirty="0"/>
              <a:t>reduced / </a:t>
            </a:r>
            <a:r>
              <a:rPr lang="en-US" b="1" u="sng" dirty="0"/>
              <a:t>no costs</a:t>
            </a:r>
            <a:r>
              <a:rPr lang="en-GB" b="1" u="sng" dirty="0"/>
              <a:t> </a:t>
            </a:r>
            <a:br>
              <a:rPr lang="en-GB" b="1" u="sng" dirty="0"/>
            </a:br>
            <a:endParaRPr lang="en-GB" b="1" u="sng" dirty="0"/>
          </a:p>
          <a:p>
            <a:r>
              <a:rPr lang="en-GB" b="1" u="sng" dirty="0"/>
              <a:t>networking and communities</a:t>
            </a:r>
            <a:r>
              <a:rPr lang="en-GB" b="1" dirty="0"/>
              <a:t> </a:t>
            </a:r>
            <a:r>
              <a:rPr lang="en-GB" dirty="0"/>
              <a:t>encouraged and available</a:t>
            </a:r>
            <a:br>
              <a:rPr lang="en-GB" dirty="0"/>
            </a:br>
            <a:endParaRPr lang="en-US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	</a:t>
            </a:r>
          </a:p>
        </p:txBody>
      </p:sp>
    </p:spTree>
    <p:extLst>
      <p:ext uri="{BB962C8B-B14F-4D97-AF65-F5344CB8AC3E}">
        <p14:creationId xmlns:p14="http://schemas.microsoft.com/office/powerpoint/2010/main" val="359096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880418" y="363818"/>
            <a:ext cx="843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Based on the review, ten </a:t>
            </a:r>
            <a:r>
              <a:rPr lang="en-GB" sz="2400" b="1" dirty="0"/>
              <a:t>geospatial thinking competences</a:t>
            </a:r>
            <a:r>
              <a:rPr lang="en-GB" sz="2400" dirty="0"/>
              <a:t> are proposed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6F8720-D9B8-A04B-8E3C-16E4AD5D6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075" y="1398494"/>
            <a:ext cx="9840139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F0DE0AD-D74A-604C-AE05-5CD871FFAB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3384" y="1210238"/>
            <a:ext cx="9951518" cy="56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82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E690B2E-CC64-B745-B41B-95E8BE25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6509" y="1255063"/>
            <a:ext cx="10161473" cy="56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1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6454" y="365125"/>
            <a:ext cx="9587345" cy="1325563"/>
          </a:xfrm>
        </p:spPr>
        <p:txBody>
          <a:bodyPr/>
          <a:lstStyle/>
          <a:p>
            <a:r>
              <a:rPr lang="nl-NL" dirty="0"/>
              <a:t>Action steps	 	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729615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summarize literature  </a:t>
            </a:r>
            <a:r>
              <a:rPr lang="en-US" sz="2400" dirty="0">
                <a:sym typeface="Wingdings"/>
              </a:rPr>
              <a:t> report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define geospatial thinking competencies</a:t>
            </a:r>
            <a:endParaRPr lang="nl-NL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/>
              <a:t>create learning lines &amp; translating them into learning objectives, teaching and learning materials for the whole curriculum (K7 to K12)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develop an evaluative tool to analyze the impact and pupils’ feedback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54306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F408AC6B-8EC5-FA40-A852-8DB3DEB63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584" y="3704840"/>
            <a:ext cx="5347193" cy="30527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35C10A-B2BA-4486-BA12-506C33C7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766" y="257518"/>
            <a:ext cx="10515600" cy="1325563"/>
          </a:xfrm>
        </p:spPr>
        <p:txBody>
          <a:bodyPr/>
          <a:lstStyle/>
          <a:p>
            <a:r>
              <a:rPr lang="de-AT" dirty="0"/>
              <a:t>Learning outcomes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9DB88F-50EC-4BC9-A36B-678343C2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55745"/>
            <a:ext cx="8290584" cy="4635920"/>
          </a:xfrm>
        </p:spPr>
        <p:txBody>
          <a:bodyPr>
            <a:normAutofit/>
          </a:bodyPr>
          <a:lstStyle/>
          <a:p>
            <a:r>
              <a:rPr lang="de-AT" dirty="0"/>
              <a:t>Course </a:t>
            </a:r>
            <a:r>
              <a:rPr lang="de-AT" dirty="0" err="1"/>
              <a:t>materials</a:t>
            </a:r>
            <a:r>
              <a:rPr lang="de-AT" dirty="0"/>
              <a:t> on </a:t>
            </a:r>
            <a:br>
              <a:rPr lang="de-AT" dirty="0"/>
            </a:br>
            <a:r>
              <a:rPr lang="de-AT" dirty="0">
                <a:hlinkClick r:id="rId3"/>
              </a:rPr>
              <a:t>www.gilearner.eu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br>
              <a:rPr lang="de-AT" dirty="0"/>
            </a:br>
            <a:endParaRPr lang="de-AT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6D0459-F3F8-2C4F-85FC-31CD3BD7F3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656" y="0"/>
            <a:ext cx="5347193" cy="304308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6AE44B9-8F42-F041-A124-C284788BBF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799" y="2965607"/>
            <a:ext cx="4559796" cy="379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924AA22-49C5-6E4A-8E62-D70515B529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91" y="2520186"/>
            <a:ext cx="4014205" cy="181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264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5C10A-B2BA-4486-BA12-506C33C7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766" y="365125"/>
            <a:ext cx="9605034" cy="1325563"/>
          </a:xfrm>
        </p:spPr>
        <p:txBody>
          <a:bodyPr/>
          <a:lstStyle/>
          <a:p>
            <a:r>
              <a:rPr lang="de-AT" dirty="0"/>
              <a:t>Learning outcomes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9DB88F-50EC-4BC9-A36B-678343C2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766" y="1555745"/>
            <a:ext cx="9605034" cy="4635920"/>
          </a:xfrm>
        </p:spPr>
        <p:txBody>
          <a:bodyPr>
            <a:normAutofit/>
          </a:bodyPr>
          <a:lstStyle/>
          <a:p>
            <a:r>
              <a:rPr lang="de-AT" dirty="0" err="1"/>
              <a:t>Descriptions</a:t>
            </a:r>
            <a:r>
              <a:rPr lang="de-AT" dirty="0"/>
              <a:t>, </a:t>
            </a:r>
            <a:r>
              <a:rPr lang="de-AT" dirty="0" err="1"/>
              <a:t>interpretations</a:t>
            </a:r>
            <a:r>
              <a:rPr lang="de-AT" dirty="0"/>
              <a:t>, </a:t>
            </a:r>
            <a:r>
              <a:rPr lang="de-AT" dirty="0" err="1"/>
              <a:t>articles</a:t>
            </a:r>
            <a:r>
              <a:rPr lang="de-AT" dirty="0"/>
              <a:t>, </a:t>
            </a:r>
            <a:r>
              <a:rPr lang="de-AT" dirty="0" err="1"/>
              <a:t>essays</a:t>
            </a:r>
            <a:r>
              <a:rPr lang="de-AT" dirty="0"/>
              <a:t>, </a:t>
            </a:r>
            <a:r>
              <a:rPr lang="de-AT" dirty="0" err="1"/>
              <a:t>posters</a:t>
            </a:r>
            <a:r>
              <a:rPr lang="de-AT" dirty="0"/>
              <a:t>,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based</a:t>
            </a:r>
            <a:r>
              <a:rPr lang="de-AT" dirty="0"/>
              <a:t> on online </a:t>
            </a:r>
            <a:r>
              <a:rPr lang="de-AT" dirty="0" err="1"/>
              <a:t>news</a:t>
            </a:r>
            <a:r>
              <a:rPr lang="de-AT" dirty="0"/>
              <a:t>, </a:t>
            </a:r>
            <a:r>
              <a:rPr lang="de-AT" dirty="0" err="1"/>
              <a:t>data</a:t>
            </a:r>
            <a:r>
              <a:rPr lang="de-AT" dirty="0"/>
              <a:t>, </a:t>
            </a:r>
            <a:r>
              <a:rPr lang="de-AT" dirty="0" err="1"/>
              <a:t>mapping</a:t>
            </a:r>
            <a:r>
              <a:rPr lang="de-AT" dirty="0"/>
              <a:t>-services</a:t>
            </a:r>
          </a:p>
          <a:p>
            <a:pPr marL="0" indent="0">
              <a:buNone/>
            </a:pPr>
            <a:br>
              <a:rPr lang="de-AT" dirty="0"/>
            </a:b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C58C14-0879-437A-8083-B3CE59F2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32029">
            <a:off x="2095520" y="3454339"/>
            <a:ext cx="3524517" cy="2604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A61EED-A6E7-4E4F-858F-7713A5C92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4145">
            <a:off x="7300354" y="3579532"/>
            <a:ext cx="3716595" cy="27321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1289B2-7523-40FA-A882-FFC23DFE1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944" y="2550534"/>
            <a:ext cx="2815643" cy="1756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2501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5C10A-B2BA-4486-BA12-506C33C7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18" y="365125"/>
            <a:ext cx="9545782" cy="1325563"/>
          </a:xfrm>
        </p:spPr>
        <p:txBody>
          <a:bodyPr/>
          <a:lstStyle/>
          <a:p>
            <a:r>
              <a:rPr lang="de-AT" dirty="0"/>
              <a:t>Learning outcomes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9DB88F-50EC-4BC9-A36B-678343C2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018" y="1690688"/>
            <a:ext cx="9545783" cy="4351338"/>
          </a:xfrm>
        </p:spPr>
        <p:txBody>
          <a:bodyPr>
            <a:normAutofit/>
          </a:bodyPr>
          <a:lstStyle/>
          <a:p>
            <a:r>
              <a:rPr lang="de-AT" dirty="0"/>
              <a:t>Online-</a:t>
            </a:r>
            <a:r>
              <a:rPr lang="de-AT" dirty="0" err="1"/>
              <a:t>maps</a:t>
            </a:r>
            <a:r>
              <a:rPr lang="de-AT" dirty="0"/>
              <a:t> </a:t>
            </a:r>
            <a:r>
              <a:rPr lang="de-AT" dirty="0" err="1"/>
              <a:t>using</a:t>
            </a:r>
            <a:r>
              <a:rPr lang="de-AT" dirty="0"/>
              <a:t> </a:t>
            </a:r>
            <a:r>
              <a:rPr lang="de-AT" dirty="0" err="1"/>
              <a:t>primary</a:t>
            </a:r>
            <a:r>
              <a:rPr lang="de-AT" dirty="0"/>
              <a:t> and </a:t>
            </a:r>
            <a:r>
              <a:rPr lang="de-AT" dirty="0" err="1"/>
              <a:t>secondary</a:t>
            </a:r>
            <a:r>
              <a:rPr lang="de-AT" dirty="0"/>
              <a:t> </a:t>
            </a:r>
            <a:r>
              <a:rPr lang="de-AT" dirty="0" err="1"/>
              <a:t>data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8108AE-EB9C-45F0-B43D-2264C13C7B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702" y="2307161"/>
            <a:ext cx="8380716" cy="38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6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B70A60-27C0-4EAA-9919-3869BA9DA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4740">
            <a:off x="7637063" y="267658"/>
            <a:ext cx="2657217" cy="37857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35C10A-B2BA-4486-BA12-506C33C7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2" y="365125"/>
            <a:ext cx="9608127" cy="1325563"/>
          </a:xfrm>
        </p:spPr>
        <p:txBody>
          <a:bodyPr/>
          <a:lstStyle/>
          <a:p>
            <a:r>
              <a:rPr lang="de-AT" dirty="0"/>
              <a:t>Learning </a:t>
            </a:r>
            <a:r>
              <a:rPr lang="de-AT" dirty="0" err="1"/>
              <a:t>outcomes</a:t>
            </a:r>
            <a:r>
              <a:rPr lang="de-AT" dirty="0"/>
              <a:t> ...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9DB88F-50EC-4BC9-A36B-678343C2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2" y="1786182"/>
            <a:ext cx="5493328" cy="4351338"/>
          </a:xfrm>
        </p:spPr>
        <p:txBody>
          <a:bodyPr>
            <a:normAutofit/>
          </a:bodyPr>
          <a:lstStyle/>
          <a:p>
            <a:r>
              <a:rPr lang="de-AT" dirty="0"/>
              <a:t>City </a:t>
            </a:r>
            <a:r>
              <a:rPr lang="de-AT" dirty="0" err="1"/>
              <a:t>tours</a:t>
            </a:r>
            <a:r>
              <a:rPr lang="de-AT" dirty="0"/>
              <a:t> </a:t>
            </a:r>
            <a:r>
              <a:rPr lang="de-AT" dirty="0" err="1"/>
              <a:t>using</a:t>
            </a:r>
            <a:r>
              <a:rPr lang="de-AT" dirty="0"/>
              <a:t> online-</a:t>
            </a:r>
            <a:r>
              <a:rPr lang="de-AT" dirty="0" err="1"/>
              <a:t>mapping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Story-</a:t>
            </a:r>
            <a:r>
              <a:rPr lang="de-AT" dirty="0" err="1"/>
              <a:t>maps</a:t>
            </a:r>
            <a:r>
              <a:rPr lang="de-AT" dirty="0"/>
              <a:t> on </a:t>
            </a:r>
            <a:r>
              <a:rPr lang="de-AT" dirty="0" err="1"/>
              <a:t>project</a:t>
            </a:r>
            <a:r>
              <a:rPr lang="de-AT" dirty="0"/>
              <a:t> </a:t>
            </a:r>
            <a:r>
              <a:rPr lang="de-AT" dirty="0" err="1"/>
              <a:t>work</a:t>
            </a:r>
            <a:r>
              <a:rPr lang="de-AT" dirty="0"/>
              <a:t> &amp; </a:t>
            </a:r>
            <a:r>
              <a:rPr lang="de-AT" dirty="0" err="1"/>
              <a:t>outcomes</a:t>
            </a:r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FB8884-6A53-774A-B406-5C8127E5A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0" y="4156832"/>
            <a:ext cx="4772890" cy="26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83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94CD924-1914-154D-A1A6-7421694017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487" y="4268831"/>
            <a:ext cx="3611549" cy="27086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063C6E-D7B6-684E-BB8B-7EC8D4AD5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696" y="1348236"/>
            <a:ext cx="5605638" cy="30553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8D57EA-F083-974E-98E5-32327CA6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4" y="365125"/>
            <a:ext cx="9587345" cy="1325563"/>
          </a:xfrm>
        </p:spPr>
        <p:txBody>
          <a:bodyPr/>
          <a:lstStyle/>
          <a:p>
            <a:r>
              <a:rPr lang="nl-BE" dirty="0"/>
              <a:t>… supported by pupils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DB9C103-5BA3-7A4B-9C0A-D12289559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073" y="1348236"/>
            <a:ext cx="3974993" cy="2981245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8F054AC-4EF5-564D-877F-5FE4BC05DD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712" y="3642019"/>
            <a:ext cx="2523300" cy="336439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3110F8-C541-E04B-BE65-6937162D47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171" y="4197965"/>
            <a:ext cx="3901428" cy="29260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EBAAE8-544B-B642-92B9-67E288F516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704" y="2673799"/>
            <a:ext cx="5544237" cy="21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38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7236" y="365125"/>
            <a:ext cx="9566564" cy="1325563"/>
          </a:xfrm>
        </p:spPr>
        <p:txBody>
          <a:bodyPr/>
          <a:lstStyle/>
          <a:p>
            <a:r>
              <a:rPr lang="nl-NL"/>
              <a:t>Action steps	 	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729615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/>
              <a:t>summarize literature  </a:t>
            </a:r>
            <a:r>
              <a:rPr lang="en-US" sz="2400">
                <a:sym typeface="Wingdings"/>
              </a:rPr>
              <a:t> report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/>
              <a:t>define geospatial thinking competencies</a:t>
            </a:r>
            <a:endParaRPr lang="nl-NL" sz="240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/>
              <a:t>create learning lines &amp; translating them into learning objectives, teaching and learning materials for the whole curriculum (K7 to K12)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i="1"/>
              <a:t>develop an evaluative tool to analyze the impact &amp; pupils’ feedback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0331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8057" y="1572574"/>
            <a:ext cx="8262244" cy="463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Content already exists </a:t>
            </a:r>
            <a:r>
              <a:rPr lang="mr-IN" dirty="0"/>
              <a:t>…</a:t>
            </a:r>
            <a:br>
              <a:rPr lang="nl-BE" dirty="0"/>
            </a:br>
            <a:endParaRPr lang="en-GB" sz="2400" dirty="0"/>
          </a:p>
          <a:p>
            <a:pPr lvl="1"/>
            <a:r>
              <a:rPr lang="en-GB" sz="2800" dirty="0" err="1"/>
              <a:t>iGuess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  </a:t>
            </a:r>
            <a:r>
              <a:rPr lang="en-GB" sz="2800" dirty="0">
                <a:sym typeface="Wingdings"/>
                <a:hlinkClick r:id="rId2"/>
              </a:rPr>
              <a:t>www.iguess.eu</a:t>
            </a:r>
            <a:endParaRPr lang="en-GB" sz="2800" dirty="0">
              <a:sym typeface="Wingdings"/>
            </a:endParaRPr>
          </a:p>
          <a:p>
            <a:pPr lvl="1"/>
            <a:r>
              <a:rPr lang="en-GB" sz="2800" dirty="0">
                <a:sym typeface="Wingdings"/>
              </a:rPr>
              <a:t>I-Use  </a:t>
            </a:r>
            <a:r>
              <a:rPr lang="en-GB" sz="2800" dirty="0">
                <a:sym typeface="Wingdings"/>
                <a:hlinkClick r:id="rId3"/>
              </a:rPr>
              <a:t>www.i-use.eu</a:t>
            </a:r>
            <a:r>
              <a:rPr lang="en-GB" sz="2800" dirty="0">
                <a:sym typeface="Wingdings"/>
              </a:rPr>
              <a:t> </a:t>
            </a:r>
          </a:p>
          <a:p>
            <a:pPr lvl="1"/>
            <a:r>
              <a:rPr lang="en-GB" sz="2800" dirty="0" err="1">
                <a:sym typeface="Wingdings"/>
              </a:rPr>
              <a:t>EduGIS</a:t>
            </a:r>
            <a:r>
              <a:rPr lang="en-GB" sz="2800" dirty="0">
                <a:sym typeface="Wingdings"/>
              </a:rPr>
              <a:t>  </a:t>
            </a:r>
            <a:r>
              <a:rPr lang="en-GB" sz="2800" dirty="0">
                <a:sym typeface="Wingdings"/>
                <a:hlinkClick r:id="rId4"/>
              </a:rPr>
              <a:t>www.edugis.nl</a:t>
            </a:r>
            <a:r>
              <a:rPr lang="en-GB" sz="2800" dirty="0">
                <a:sym typeface="Wingdings"/>
              </a:rPr>
              <a:t>, </a:t>
            </a:r>
            <a:r>
              <a:rPr lang="en-GB" sz="2800" dirty="0">
                <a:sym typeface="Wingdings"/>
                <a:hlinkClick r:id="rId5"/>
              </a:rPr>
              <a:t>www.edugis.pl</a:t>
            </a:r>
            <a:endParaRPr lang="en-GB" sz="2800" dirty="0"/>
          </a:p>
          <a:p>
            <a:pPr lvl="1"/>
            <a:r>
              <a:rPr lang="en-GB" sz="2800" dirty="0" err="1"/>
              <a:t>PaikkaOppi</a:t>
            </a:r>
            <a:r>
              <a:rPr lang="en-GB" sz="2800" dirty="0"/>
              <a:t> learning environment  </a:t>
            </a:r>
            <a:r>
              <a:rPr lang="en-GB" sz="2800" dirty="0">
                <a:sym typeface="Wingdings"/>
              </a:rPr>
              <a:t> </a:t>
            </a:r>
            <a:r>
              <a:rPr lang="en-GB" sz="2800" dirty="0">
                <a:hlinkClick r:id="rId6"/>
              </a:rPr>
              <a:t>http://www.paikkaoppi.fi/</a:t>
            </a:r>
            <a:br>
              <a:rPr lang="en-GB" sz="2800" dirty="0">
                <a:sym typeface="Wingdings"/>
              </a:rPr>
            </a:br>
            <a:endParaRPr lang="en-GB" sz="2800" dirty="0">
              <a:sym typeface="Wingdings"/>
            </a:endParaRPr>
          </a:p>
          <a:p>
            <a:pPr lvl="1"/>
            <a:endParaRPr lang="en-GB" sz="3200" dirty="0"/>
          </a:p>
          <a:p>
            <a:pPr marL="0" indent="0">
              <a:buNone/>
            </a:pPr>
            <a:r>
              <a:rPr lang="mr-IN" dirty="0"/>
              <a:t>…</a:t>
            </a:r>
            <a:r>
              <a:rPr lang="nl-BE" dirty="0"/>
              <a:t>b</a:t>
            </a:r>
            <a:r>
              <a:rPr lang="en-GB" dirty="0" err="1"/>
              <a:t>ut</a:t>
            </a:r>
            <a:r>
              <a:rPr lang="en-GB" dirty="0"/>
              <a:t> it is not structured or coordinated by age …</a:t>
            </a:r>
            <a:br>
              <a:rPr lang="en-GB" dirty="0"/>
            </a:br>
            <a:endParaRPr lang="en-GB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540" y="1954918"/>
            <a:ext cx="1962150" cy="10301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660" y="1980304"/>
            <a:ext cx="1251161" cy="1108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406" y="3280734"/>
            <a:ext cx="1039662" cy="9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46" y="4482978"/>
            <a:ext cx="2730289" cy="772313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	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93056" y="22673"/>
            <a:ext cx="6650181" cy="1325563"/>
          </a:xfrm>
        </p:spPr>
        <p:txBody>
          <a:bodyPr>
            <a:normAutofit/>
          </a:bodyPr>
          <a:lstStyle/>
          <a:p>
            <a:r>
              <a:rPr lang="en-GB" dirty="0"/>
              <a:t>The situation </a:t>
            </a:r>
            <a:r>
              <a:rPr lang="en-GB" sz="3600" dirty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97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AF9F0-7A59-2049-80F7-0E8062D1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82" y="582709"/>
            <a:ext cx="9414163" cy="765527"/>
          </a:xfrm>
        </p:spPr>
        <p:txBody>
          <a:bodyPr>
            <a:normAutofit/>
          </a:bodyPr>
          <a:lstStyle/>
          <a:p>
            <a:r>
              <a:rPr lang="nl-BE" dirty="0"/>
              <a:t>Pupils feedback &amp; self evaluation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9285992-DF74-B54D-8E9E-D172E8490A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492" y="3599365"/>
            <a:ext cx="6110671" cy="315502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4AE3E2-6603-F94A-9074-DDBAE4F41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891" y="1444259"/>
            <a:ext cx="6458110" cy="3418685"/>
          </a:xfr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CF613B99-5064-2D41-82D9-05206AABE3BC}"/>
              </a:ext>
            </a:extLst>
          </p:cNvPr>
          <p:cNvSpPr txBox="1"/>
          <p:nvPr/>
        </p:nvSpPr>
        <p:spPr>
          <a:xfrm>
            <a:off x="3783778" y="82833"/>
            <a:ext cx="356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Evaluation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31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9334500" y="1587709"/>
            <a:ext cx="2857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participants (5 countries)</a:t>
            </a:r>
            <a:endParaRPr sz="1400"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075" y="893619"/>
            <a:ext cx="8633434" cy="5756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B1312F7-A2D5-4CCC-BD74-0AD82791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20" y="387866"/>
            <a:ext cx="6650181" cy="1199843"/>
          </a:xfrm>
        </p:spPr>
        <p:txBody>
          <a:bodyPr/>
          <a:lstStyle/>
          <a:p>
            <a:r>
              <a:rPr lang="nl-BE" dirty="0"/>
              <a:t>Learning success</a:t>
            </a:r>
          </a:p>
        </p:txBody>
      </p:sp>
    </p:spTree>
    <p:extLst>
      <p:ext uri="{BB962C8B-B14F-4D97-AF65-F5344CB8AC3E}">
        <p14:creationId xmlns:p14="http://schemas.microsoft.com/office/powerpoint/2010/main" val="3494813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2BFE7-4C90-4223-9FB5-E185CABE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82" y="365125"/>
            <a:ext cx="9504217" cy="1325563"/>
          </a:xfrm>
        </p:spPr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did</a:t>
            </a:r>
            <a:r>
              <a:rPr lang="de-AT" dirty="0"/>
              <a:t> I </a:t>
            </a:r>
            <a:r>
              <a:rPr lang="de-AT" dirty="0" err="1"/>
              <a:t>learn</a:t>
            </a:r>
            <a:r>
              <a:rPr lang="de-AT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D40DF0-9484-4BAA-87BE-115FBFD43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82" y="1825625"/>
            <a:ext cx="9504218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b="1" dirty="0">
                <a:latin typeface="Bradley Hand ITC" panose="03070402050302030203" pitchFamily="66" charset="0"/>
              </a:rPr>
              <a:t>The project gave me the opportunity to get in contact with peers from other countries, which I liked a lot!</a:t>
            </a:r>
            <a:br>
              <a:rPr lang="en-US" sz="3300" b="1" dirty="0">
                <a:latin typeface="Bradley Hand ITC" panose="03070402050302030203" pitchFamily="66" charset="0"/>
              </a:rPr>
            </a:br>
            <a:endParaRPr lang="en-US" sz="33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sz="3300" b="1" dirty="0">
                <a:latin typeface="Bradley Hand ITC" panose="03070402050302030203" pitchFamily="66" charset="0"/>
              </a:rPr>
              <a:t>It was new to me to test learning materials - a very interesting way of learning!</a:t>
            </a:r>
            <a:br>
              <a:rPr lang="en-US" sz="3300" b="1" dirty="0">
                <a:latin typeface="Bradley Hand ITC" panose="03070402050302030203" pitchFamily="66" charset="0"/>
              </a:rPr>
            </a:br>
            <a:endParaRPr lang="en-US" sz="33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sz="3300" b="1" dirty="0">
                <a:latin typeface="Bradley Hand ITC" panose="03070402050302030203" pitchFamily="66" charset="0"/>
              </a:rPr>
              <a:t>We did not only discover Madrid in our final meeting, we also met people from all over Europe. This was a very important experience for me and made me more open towards other people.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985D3A-7D7E-46B7-89B1-130E9CE98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348" y="0"/>
            <a:ext cx="239480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FFC83-4C7C-4B17-9211-4D46D251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18" y="365125"/>
            <a:ext cx="9545782" cy="1325563"/>
          </a:xfrm>
        </p:spPr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did</a:t>
            </a:r>
            <a:r>
              <a:rPr lang="de-AT" dirty="0"/>
              <a:t> I </a:t>
            </a:r>
            <a:r>
              <a:rPr lang="de-AT" dirty="0" err="1"/>
              <a:t>learn</a:t>
            </a:r>
            <a:r>
              <a:rPr lang="de-AT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058F9-A597-47A2-831C-664DE94A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016" y="1825625"/>
            <a:ext cx="9545783" cy="5009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b="1" dirty="0">
                <a:latin typeface="Bradley Hand ITC" panose="03070402050302030203" pitchFamily="66" charset="0"/>
              </a:rPr>
              <a:t>The project was important for my personal development - from active learning to getting into contact with other nationalities. </a:t>
            </a:r>
          </a:p>
          <a:p>
            <a:pPr marL="0" indent="0">
              <a:buNone/>
            </a:pPr>
            <a:endParaRPr lang="en-US" sz="34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sz="3400" b="1" dirty="0">
                <a:latin typeface="Bradley Hand ITC" panose="03070402050302030203" pitchFamily="66" charset="0"/>
              </a:rPr>
              <a:t>A perfect opportunity to practice my English skills!</a:t>
            </a:r>
            <a:br>
              <a:rPr lang="en-US" sz="3400" b="1" dirty="0">
                <a:latin typeface="Bradley Hand ITC" panose="03070402050302030203" pitchFamily="66" charset="0"/>
              </a:rPr>
            </a:br>
            <a:endParaRPr lang="en-US" sz="34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sz="3400" b="1" dirty="0">
                <a:latin typeface="Bradley Hand ITC" panose="03070402050302030203" pitchFamily="66" charset="0"/>
              </a:rPr>
              <a:t>I gained not only GI-skills, but also my (spatial!) thinking improved. I think it is important that other pupils have the opportunity to participate in projects like this!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27293E-9989-44E1-A6B7-C3B0F69288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126" y="22673"/>
            <a:ext cx="235655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FFC83-4C7C-4B17-9211-4D46D251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18" y="365125"/>
            <a:ext cx="9545782" cy="1325563"/>
          </a:xfrm>
        </p:spPr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did</a:t>
            </a:r>
            <a:r>
              <a:rPr lang="de-AT" dirty="0"/>
              <a:t> I </a:t>
            </a:r>
            <a:r>
              <a:rPr lang="de-AT" dirty="0" err="1"/>
              <a:t>learn</a:t>
            </a:r>
            <a:r>
              <a:rPr lang="de-AT" dirty="0"/>
              <a:t>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A812F6-09CD-BB42-9366-94290BA0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09" y="1063209"/>
            <a:ext cx="7580555" cy="56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30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2CD5482-A7D6-AE43-8877-C5AEFF88B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4085" y="4500563"/>
            <a:ext cx="2949178" cy="1911350"/>
          </a:xfrm>
        </p:spPr>
        <p:txBody>
          <a:bodyPr/>
          <a:lstStyle/>
          <a:p>
            <a:r>
              <a:rPr lang="nl-BE" dirty="0"/>
              <a:t>Final publication for the wider public, decision makers, government …</a:t>
            </a:r>
          </a:p>
          <a:p>
            <a:endParaRPr lang="nl-BE" dirty="0"/>
          </a:p>
          <a:p>
            <a:r>
              <a:rPr lang="nl-BE" dirty="0"/>
              <a:t>Available in 7 languages </a:t>
            </a:r>
            <a:br>
              <a:rPr lang="nl-BE" dirty="0"/>
            </a:br>
            <a:r>
              <a:rPr lang="nl-BE" dirty="0"/>
              <a:t>on the website</a:t>
            </a:r>
          </a:p>
        </p:txBody>
      </p:sp>
      <p:pic>
        <p:nvPicPr>
          <p:cNvPr id="10" name="Afbeelding 9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F94BA925-3354-274F-9EF6-FE9B40CCD7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129">
            <a:off x="4775727" y="3002204"/>
            <a:ext cx="2999914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C014EF41-BF1F-4C4C-8CC5-F449F4AC29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129">
            <a:off x="9231139" y="3003087"/>
            <a:ext cx="2993127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Afbeelding 13" descr="Afbeelding met binnen&#10;&#10;&#10;&#10;Automatisch gegenereerde beschrijving">
            <a:extLst>
              <a:ext uri="{FF2B5EF4-FFF2-40B4-BE49-F238E27FC236}">
                <a16:creationId xmlns:a16="http://schemas.microsoft.com/office/drawing/2014/main" id="{DD930743-29C7-574F-8778-1B353265A1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129">
            <a:off x="7187754" y="2473087"/>
            <a:ext cx="2974763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Afbeelding 15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9F3C322D-BDCD-1E47-AB01-92EFC890D7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129">
            <a:off x="7804632" y="51458"/>
            <a:ext cx="2988315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2D5F401-4518-8245-9FC1-8FC31F5145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129">
            <a:off x="5127940" y="61383"/>
            <a:ext cx="2991157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F0AFE8A-98D6-794E-BB22-D09AD5A8C3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129">
            <a:off x="3015789" y="-27139"/>
            <a:ext cx="2991157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621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9" descr="atan1879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9" r="-1566"/>
          <a:stretch/>
        </p:blipFill>
        <p:spPr>
          <a:xfrm>
            <a:off x="7309814" y="1531997"/>
            <a:ext cx="4682163" cy="4916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3888" y="1844681"/>
            <a:ext cx="8726486" cy="3727447"/>
          </a:xfrm>
        </p:spPr>
        <p:txBody>
          <a:bodyPr anchor="t">
            <a:noAutofit/>
          </a:bodyPr>
          <a:lstStyle/>
          <a:p>
            <a:r>
              <a:rPr lang="nl-NL" sz="2600" u="sng" dirty="0"/>
              <a:t>Project Timeframe</a:t>
            </a:r>
            <a:r>
              <a:rPr lang="nl-NL" sz="2600" dirty="0"/>
              <a:t>: </a:t>
            </a:r>
            <a:br>
              <a:rPr lang="nl-NL" sz="2600" dirty="0"/>
            </a:br>
            <a:r>
              <a:rPr lang="nl-NL" sz="2600" dirty="0"/>
              <a:t>September 2015 – August 2018</a:t>
            </a:r>
            <a:br>
              <a:rPr lang="nl-NL" sz="2600" dirty="0"/>
            </a:br>
            <a:br>
              <a:rPr lang="nl-NL" sz="2600" dirty="0"/>
            </a:br>
            <a:br>
              <a:rPr lang="nl-NL" sz="2600" dirty="0"/>
            </a:br>
            <a:r>
              <a:rPr lang="nl-NL" sz="2600" dirty="0"/>
              <a:t>More info : </a:t>
            </a:r>
            <a:r>
              <a:rPr lang="nl-NL" sz="2600" dirty="0">
                <a:hlinkClick r:id="rId4"/>
              </a:rPr>
              <a:t>www.gilearner.eu</a:t>
            </a:r>
            <a:r>
              <a:rPr lang="nl-NL" sz="2600" dirty="0"/>
              <a:t> </a:t>
            </a:r>
            <a:br>
              <a:rPr lang="nl-NL" sz="2600" dirty="0"/>
            </a:br>
            <a:r>
              <a:rPr lang="nl-NL" sz="2600" dirty="0"/>
              <a:t>Twitter: @</a:t>
            </a:r>
            <a:r>
              <a:rPr lang="nl-NL" sz="2600" dirty="0" err="1"/>
              <a:t>GILearner</a:t>
            </a:r>
            <a:r>
              <a:rPr lang="nl-NL" sz="2600" dirty="0"/>
              <a:t> </a:t>
            </a:r>
            <a:br>
              <a:rPr lang="en-US" sz="2600" dirty="0"/>
            </a:br>
            <a:br>
              <a:rPr lang="nl-NL" sz="2600" dirty="0"/>
            </a:br>
            <a:br>
              <a:rPr lang="nl-NL" sz="2600" dirty="0"/>
            </a:br>
            <a:r>
              <a:rPr lang="nl-NL" sz="2600" dirty="0"/>
              <a:t>Project coordinator: </a:t>
            </a:r>
            <a:r>
              <a:rPr lang="nl-NL" sz="2600" dirty="0">
                <a:hlinkClick r:id="rId5"/>
              </a:rPr>
              <a:t>luc.zwartjes@ugent.be</a:t>
            </a:r>
            <a:r>
              <a:rPr lang="nl-NL" sz="2600" dirty="0"/>
              <a:t> </a:t>
            </a:r>
            <a:br>
              <a:rPr lang="nl-NL" sz="2600" dirty="0"/>
            </a:br>
            <a:endParaRPr lang="nl-NL" sz="2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572608-D8EF-524D-B78A-C3544195BC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39" y="5810614"/>
            <a:ext cx="3091940" cy="10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9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38350" y="1595886"/>
            <a:ext cx="8557284" cy="4759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sz="2400" dirty="0"/>
          </a:p>
          <a:p>
            <a:pPr marL="0" indent="0">
              <a:buNone/>
            </a:pPr>
            <a:r>
              <a:rPr lang="en-GB" sz="1200" dirty="0"/>
              <a:t> </a:t>
            </a:r>
            <a:endParaRPr lang="en-GB" sz="2400" dirty="0"/>
          </a:p>
          <a:p>
            <a:pPr lvl="0">
              <a:lnSpc>
                <a:spcPct val="150000"/>
              </a:lnSpc>
            </a:pPr>
            <a:r>
              <a:rPr lang="en-GB" dirty="0"/>
              <a:t>GIS </a:t>
            </a:r>
            <a:r>
              <a:rPr lang="en-GB" b="1" u="sng" dirty="0"/>
              <a:t>not a compulsory item</a:t>
            </a:r>
            <a:r>
              <a:rPr lang="en-GB" b="1" dirty="0"/>
              <a:t> </a:t>
            </a:r>
            <a:r>
              <a:rPr lang="en-GB" dirty="0"/>
              <a:t>in teacher training</a:t>
            </a:r>
          </a:p>
          <a:p>
            <a:pPr lvl="0">
              <a:lnSpc>
                <a:spcPct val="150000"/>
              </a:lnSpc>
            </a:pPr>
            <a:r>
              <a:rPr lang="en-GB" dirty="0"/>
              <a:t>Taught by </a:t>
            </a:r>
            <a:r>
              <a:rPr lang="en-GB" b="1" u="sng" dirty="0"/>
              <a:t>non-specialists</a:t>
            </a:r>
          </a:p>
          <a:p>
            <a:pPr lvl="0">
              <a:lnSpc>
                <a:spcPct val="150000"/>
              </a:lnSpc>
            </a:pPr>
            <a:r>
              <a:rPr lang="en-GB" b="1" u="sng" dirty="0"/>
              <a:t>Curriculum</a:t>
            </a:r>
            <a:r>
              <a:rPr lang="en-GB" dirty="0"/>
              <a:t> not include GIS</a:t>
            </a:r>
          </a:p>
          <a:p>
            <a:pPr lvl="0">
              <a:lnSpc>
                <a:spcPct val="150000"/>
              </a:lnSpc>
            </a:pPr>
            <a:r>
              <a:rPr lang="en-GB" dirty="0"/>
              <a:t>non-availability of </a:t>
            </a:r>
            <a:r>
              <a:rPr lang="en-GB" b="1" u="sng" dirty="0"/>
              <a:t>data and</a:t>
            </a:r>
            <a:r>
              <a:rPr lang="en-GB" b="1" dirty="0"/>
              <a:t> </a:t>
            </a:r>
            <a:r>
              <a:rPr lang="en-GB" dirty="0"/>
              <a:t>easy-to-use </a:t>
            </a:r>
            <a:r>
              <a:rPr lang="en-GB" b="1" u="sng" dirty="0"/>
              <a:t>software</a:t>
            </a:r>
            <a:r>
              <a:rPr lang="en-GB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GB" b="1" u="sng" dirty="0"/>
              <a:t>Attitudes of teachers</a:t>
            </a:r>
            <a:r>
              <a:rPr lang="en-GB" dirty="0"/>
              <a:t> difficult to persuade</a:t>
            </a:r>
            <a:br>
              <a:rPr lang="en-GB" dirty="0"/>
            </a:br>
            <a:endParaRPr lang="en-GB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46492" y="270323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is still blocking it? </a:t>
            </a:r>
            <a:endParaRPr lang="en-US" sz="2800" b="0" dirty="0"/>
          </a:p>
        </p:txBody>
      </p:sp>
      <p:sp>
        <p:nvSpPr>
          <p:cNvPr id="7" name="TextBox 8"/>
          <p:cNvSpPr txBox="1"/>
          <p:nvPr/>
        </p:nvSpPr>
        <p:spPr>
          <a:xfrm>
            <a:off x="3783778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	</a:t>
            </a:r>
          </a:p>
        </p:txBody>
      </p:sp>
      <p:sp>
        <p:nvSpPr>
          <p:cNvPr id="6" name="Ovaal 5"/>
          <p:cNvSpPr/>
          <p:nvPr/>
        </p:nvSpPr>
        <p:spPr>
          <a:xfrm>
            <a:off x="1524000" y="3657600"/>
            <a:ext cx="5657850" cy="1333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1589314" y="5334004"/>
            <a:ext cx="5657850" cy="1333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67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89795-12B7-8D40-9DF6-08611FE0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2" y="365125"/>
            <a:ext cx="9608127" cy="1325563"/>
          </a:xfrm>
        </p:spPr>
        <p:txBody>
          <a:bodyPr/>
          <a:lstStyle/>
          <a:p>
            <a:r>
              <a:rPr lang="nl-BE" dirty="0"/>
              <a:t>Why spatial thinking?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07FE8-E1AE-2A43-BB79-0D3B077C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2" y="1825625"/>
            <a:ext cx="9608128" cy="4351338"/>
          </a:xfrm>
        </p:spPr>
        <p:txBody>
          <a:bodyPr>
            <a:normAutofit/>
          </a:bodyPr>
          <a:lstStyle/>
          <a:p>
            <a:r>
              <a:rPr lang="en-GB" dirty="0"/>
              <a:t>Geo-ICT is part of the digital economy: innovation, jobs European competitiveness. </a:t>
            </a:r>
          </a:p>
          <a:p>
            <a:r>
              <a:rPr lang="en-GB" dirty="0"/>
              <a:t>GI is part of everyday life (GPS, navigation systems, marketing…). </a:t>
            </a:r>
            <a:endParaRPr lang="nl-BE" dirty="0"/>
          </a:p>
          <a:p>
            <a:r>
              <a:rPr lang="en-GB" dirty="0"/>
              <a:t>Spatial thinking a distinct, basic and essential skill like language, mathematics and science. </a:t>
            </a:r>
          </a:p>
          <a:p>
            <a:r>
              <a:rPr lang="nl-BE" dirty="0"/>
              <a:t>European Reference Framework: Part of the KEY COMPETENCES FOR LIFELONG LEARNING</a:t>
            </a:r>
          </a:p>
        </p:txBody>
      </p:sp>
    </p:spTree>
    <p:extLst>
      <p:ext uri="{BB962C8B-B14F-4D97-AF65-F5344CB8AC3E}">
        <p14:creationId xmlns:p14="http://schemas.microsoft.com/office/powerpoint/2010/main" val="261177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520364C-3CFA-0F41-BA87-D1796EDB55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143" y="11679"/>
            <a:ext cx="7489494" cy="500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2AF8616-519F-4F4D-939C-6AA87F237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4279">
            <a:off x="2073312" y="3371148"/>
            <a:ext cx="2328402" cy="329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0803BB8-2DD7-CA49-A91C-75BD5622BD83}"/>
              </a:ext>
            </a:extLst>
          </p:cNvPr>
          <p:cNvSpPr/>
          <p:nvPr/>
        </p:nvSpPr>
        <p:spPr>
          <a:xfrm>
            <a:off x="4271103" y="2843216"/>
            <a:ext cx="3043237" cy="885825"/>
          </a:xfrm>
          <a:prstGeom prst="rect">
            <a:avLst/>
          </a:prstGeom>
          <a:solidFill>
            <a:srgbClr val="FF0000">
              <a:alpha val="24000"/>
            </a:srgb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6EA8AAA-F845-3D48-A69B-BFEB63FA9164}"/>
              </a:ext>
            </a:extLst>
          </p:cNvPr>
          <p:cNvSpPr/>
          <p:nvPr/>
        </p:nvSpPr>
        <p:spPr>
          <a:xfrm>
            <a:off x="4853043" y="5647368"/>
            <a:ext cx="5934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dirty="0">
                <a:hlinkClick r:id="rId4"/>
              </a:rPr>
              <a:t>https://publications.europa.eu/en/publication-detail/-/publication/5719a044-b659-46de-b58b-606bc5b084c1/language-en/format-PDF/source-71624064</a:t>
            </a:r>
            <a:r>
              <a:rPr lang="nl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78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ACD07-D086-8B48-A630-108D8279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88" y="365125"/>
            <a:ext cx="9576512" cy="1325563"/>
          </a:xfrm>
        </p:spPr>
        <p:txBody>
          <a:bodyPr/>
          <a:lstStyle/>
          <a:p>
            <a:r>
              <a:rPr lang="nl-BE" dirty="0"/>
              <a:t>The idea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B30A1FA-B359-7140-AF1B-A94348680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7330">
            <a:off x="6650828" y="1083356"/>
            <a:ext cx="3455552" cy="4899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A626FA7-F67F-9E46-8FE8-9A6A2D74B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056" y="2145847"/>
            <a:ext cx="1125573" cy="104708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677AB4-18CC-A44A-8A6B-C62B09E3D8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288" y="1709724"/>
            <a:ext cx="1364135" cy="174461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0BD62F2-3F7A-4648-9E51-8339DCB8A3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22" y="1635322"/>
            <a:ext cx="682470" cy="194471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B251DD9-892F-D640-A070-0280D928D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807" y="5428349"/>
            <a:ext cx="1493644" cy="85664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5D5E7CE-B4C1-5D40-A519-B02A9E59BA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8" y="4622470"/>
            <a:ext cx="998175" cy="83181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BE54FCE-10B7-6344-91BE-FFE19DAF84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842" y="3755271"/>
            <a:ext cx="3655684" cy="56627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1A511E2-9C35-44C8-90ED-271B42158A4C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98" y="4422509"/>
            <a:ext cx="127508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6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6454" y="365125"/>
            <a:ext cx="9587345" cy="1325563"/>
          </a:xfrm>
        </p:spPr>
        <p:txBody>
          <a:bodyPr/>
          <a:lstStyle/>
          <a:p>
            <a:r>
              <a:rPr lang="nl-NL" dirty="0"/>
              <a:t>Aims			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944832" y="1825628"/>
            <a:ext cx="904875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Need to support teachers: implement learning progression lines for spatial thinking in secondary schools, using </a:t>
            </a:r>
            <a:r>
              <a:rPr lang="en-US" sz="2400" dirty="0" err="1"/>
              <a:t>GIScience</a:t>
            </a:r>
            <a:r>
              <a:rPr lang="en-US" sz="2400" dirty="0"/>
              <a:t>.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983" y="2685420"/>
            <a:ext cx="6324112" cy="380745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262245" y="6492875"/>
            <a:ext cx="71818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050" dirty="0" err="1"/>
              <a:t>https</a:t>
            </a:r>
            <a:r>
              <a:rPr lang="nl-NL" sz="1050" dirty="0"/>
              <a:t>://</a:t>
            </a:r>
            <a:r>
              <a:rPr lang="nl-NL" sz="1050" dirty="0" err="1"/>
              <a:t>cnr.ncsu.edu</a:t>
            </a:r>
            <a:r>
              <a:rPr lang="nl-NL" sz="1050" dirty="0"/>
              <a:t>/</a:t>
            </a:r>
            <a:r>
              <a:rPr lang="nl-NL" sz="1050" dirty="0" err="1"/>
              <a:t>geospatial</a:t>
            </a:r>
            <a:r>
              <a:rPr lang="nl-NL" sz="1050" dirty="0"/>
              <a:t>/</a:t>
            </a:r>
            <a:r>
              <a:rPr lang="nl-NL" sz="1050" dirty="0" err="1"/>
              <a:t>wp</a:t>
            </a:r>
            <a:r>
              <a:rPr lang="nl-NL" sz="1050" dirty="0"/>
              <a:t>-content/</a:t>
            </a:r>
            <a:r>
              <a:rPr lang="nl-NL" sz="1050" dirty="0" err="1"/>
              <a:t>uploads</a:t>
            </a:r>
            <a:r>
              <a:rPr lang="nl-NL" sz="1050" dirty="0"/>
              <a:t>/sites/12/2015/08/</a:t>
            </a:r>
            <a:r>
              <a:rPr lang="nl-NL" sz="1050" dirty="0" err="1"/>
              <a:t>DukeTIPCollage.png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205087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9582" y="365125"/>
            <a:ext cx="9504218" cy="1325563"/>
          </a:xfrm>
        </p:spPr>
        <p:txBody>
          <a:bodyPr/>
          <a:lstStyle/>
          <a:p>
            <a:r>
              <a:rPr lang="nl-NL" dirty="0"/>
              <a:t>Action steps	 	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729615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/>
              <a:t>summarize literature  </a:t>
            </a:r>
            <a:r>
              <a:rPr lang="en-US" sz="2400" b="1" i="1" dirty="0">
                <a:sym typeface="Wingdings"/>
              </a:rPr>
              <a:t> report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define geospatial thinking competencies</a:t>
            </a:r>
            <a:endParaRPr lang="nl-NL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create learning lines &amp; translating them into learning objectives, teaching and learning materials for the whole curriculum (K7 to K12)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develop an evaluative tool to analyze the impact and pupils’ feedback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852724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1350</Words>
  <Application>Microsoft Macintosh PowerPoint</Application>
  <PresentationFormat>Breedbeeld</PresentationFormat>
  <Paragraphs>166</Paragraphs>
  <Slides>36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Bradley Hand ITC</vt:lpstr>
      <vt:lpstr>Calibri</vt:lpstr>
      <vt:lpstr>Calibri Light</vt:lpstr>
      <vt:lpstr>Mangal</vt:lpstr>
      <vt:lpstr>Wingdings</vt:lpstr>
      <vt:lpstr>Kantoorthema</vt:lpstr>
      <vt:lpstr>A project to develop geospatial thinking learning lines in secondary schools   </vt:lpstr>
      <vt:lpstr>The situation  </vt:lpstr>
      <vt:lpstr>The situation  </vt:lpstr>
      <vt:lpstr>PowerPoint-presentatie</vt:lpstr>
      <vt:lpstr>Why spatial thinking?</vt:lpstr>
      <vt:lpstr>PowerPoint-presentatie</vt:lpstr>
      <vt:lpstr>The idea</vt:lpstr>
      <vt:lpstr>Aims   </vt:lpstr>
      <vt:lpstr>Action steps   </vt:lpstr>
      <vt:lpstr>Spatial thinking is …..</vt:lpstr>
      <vt:lpstr>Geospatial thinking is even more…</vt:lpstr>
      <vt:lpstr>PowerPoint-presentatie</vt:lpstr>
      <vt:lpstr>Geospatial thinking is even more…</vt:lpstr>
      <vt:lpstr>GI Science  Spatial Thinking</vt:lpstr>
      <vt:lpstr>How to implement this? </vt:lpstr>
      <vt:lpstr>PowerPoint-presentatie</vt:lpstr>
      <vt:lpstr>Learning progression line  </vt:lpstr>
      <vt:lpstr>Learning progression line  </vt:lpstr>
      <vt:lpstr>Action steps   </vt:lpstr>
      <vt:lpstr>PowerPoint-presentatie</vt:lpstr>
      <vt:lpstr>PowerPoint-presentatie</vt:lpstr>
      <vt:lpstr>PowerPoint-presentatie</vt:lpstr>
      <vt:lpstr>Action steps   </vt:lpstr>
      <vt:lpstr>Learning outcomes</vt:lpstr>
      <vt:lpstr>Learning outcomes</vt:lpstr>
      <vt:lpstr>Learning outcomes</vt:lpstr>
      <vt:lpstr>Learning outcomes ...</vt:lpstr>
      <vt:lpstr>… supported by pupils</vt:lpstr>
      <vt:lpstr>Action steps   </vt:lpstr>
      <vt:lpstr>Pupils feedback &amp; self evaluation</vt:lpstr>
      <vt:lpstr>Learning success</vt:lpstr>
      <vt:lpstr>What did I learn?</vt:lpstr>
      <vt:lpstr>What did I learn?</vt:lpstr>
      <vt:lpstr>What did I learn?</vt:lpstr>
      <vt:lpstr>PowerPoint-presentatie</vt:lpstr>
      <vt:lpstr>Project Timeframe:  September 2015 – August 2018   More info : www.gilearner.eu  Twitter: @GILearner    Project coordinator: luc.zwartjes@ugent.be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Zwartjes Luc</dc:creator>
  <cp:lastModifiedBy>Zwartjes Luc</cp:lastModifiedBy>
  <cp:revision>4</cp:revision>
  <dcterms:created xsi:type="dcterms:W3CDTF">2018-11-02T08:40:11Z</dcterms:created>
  <dcterms:modified xsi:type="dcterms:W3CDTF">2018-11-02T10:20:38Z</dcterms:modified>
</cp:coreProperties>
</file>