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7" r:id="rId2"/>
    <p:sldId id="348" r:id="rId3"/>
    <p:sldId id="349" r:id="rId4"/>
    <p:sldId id="350" r:id="rId5"/>
    <p:sldId id="356" r:id="rId6"/>
    <p:sldId id="352" r:id="rId7"/>
    <p:sldId id="357" r:id="rId8"/>
    <p:sldId id="299" r:id="rId9"/>
    <p:sldId id="336" r:id="rId10"/>
    <p:sldId id="337" r:id="rId11"/>
    <p:sldId id="338" r:id="rId12"/>
    <p:sldId id="339" r:id="rId13"/>
    <p:sldId id="340" r:id="rId14"/>
    <p:sldId id="316" r:id="rId15"/>
    <p:sldId id="341" r:id="rId16"/>
    <p:sldId id="342" r:id="rId17"/>
    <p:sldId id="344" r:id="rId18"/>
    <p:sldId id="345" r:id="rId19"/>
    <p:sldId id="346" r:id="rId20"/>
    <p:sldId id="363" r:id="rId21"/>
    <p:sldId id="359" r:id="rId22"/>
    <p:sldId id="362" r:id="rId23"/>
    <p:sldId id="266" r:id="rId24"/>
    <p:sldId id="347" r:id="rId25"/>
    <p:sldId id="269" r:id="rId26"/>
    <p:sldId id="355" r:id="rId27"/>
    <p:sldId id="360" r:id="rId28"/>
    <p:sldId id="361" r:id="rId29"/>
    <p:sldId id="280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57"/>
    <p:restoredTop sz="77847" autoAdjust="0"/>
  </p:normalViewPr>
  <p:slideViewPr>
    <p:cSldViewPr snapToGrid="0" snapToObjects="1">
      <p:cViewPr varScale="1">
        <p:scale>
          <a:sx n="57" d="100"/>
          <a:sy n="57" d="100"/>
        </p:scale>
        <p:origin x="180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3C2A6-00D7-6046-90DB-65422A8BBAF7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35E04-A5AA-C749-BFD3-C7789901E6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29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2960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TPCK: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knowledge a teacher should have about how to use technology in instruction in such a way that students develop knowledge and skills in a certain domain’.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864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Favier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(2013)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five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secondary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8). Teaching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on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GIS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GIS,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 skills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020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16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33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27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200" dirty="0" err="1"/>
              <a:t>enables</a:t>
            </a:r>
            <a:r>
              <a:rPr lang="nl-NL" sz="1200" dirty="0"/>
              <a:t> </a:t>
            </a:r>
            <a:r>
              <a:rPr lang="nl-NL" sz="1200" dirty="0" err="1"/>
              <a:t>knowing</a:t>
            </a:r>
            <a:r>
              <a:rPr lang="nl-NL" sz="1200" dirty="0"/>
              <a:t> </a:t>
            </a:r>
            <a:r>
              <a:rPr lang="nl-NL" sz="1200" dirty="0" err="1"/>
              <a:t>about</a:t>
            </a:r>
            <a:endParaRPr lang="nl-NL" sz="1200" dirty="0"/>
          </a:p>
          <a:p>
            <a:r>
              <a:rPr lang="nl-NL" sz="1200" i="1" dirty="0"/>
              <a:t>- Space</a:t>
            </a:r>
            <a:r>
              <a:rPr lang="nl-NL" sz="1200" dirty="0"/>
              <a:t> – e.g. different </a:t>
            </a:r>
            <a:r>
              <a:rPr lang="nl-NL" sz="1200" dirty="0" err="1"/>
              <a:t>ways</a:t>
            </a:r>
            <a:r>
              <a:rPr lang="nl-NL" sz="1200" dirty="0"/>
              <a:t> of </a:t>
            </a:r>
            <a:r>
              <a:rPr lang="nl-NL" sz="1200" dirty="0" err="1"/>
              <a:t>calculating</a:t>
            </a:r>
            <a:r>
              <a:rPr lang="nl-NL" sz="1200" dirty="0"/>
              <a:t> </a:t>
            </a:r>
            <a:r>
              <a:rPr lang="nl-NL" sz="1200" dirty="0" err="1"/>
              <a:t>distance</a:t>
            </a:r>
            <a:r>
              <a:rPr lang="nl-NL" sz="1200" dirty="0"/>
              <a:t>, </a:t>
            </a:r>
            <a:r>
              <a:rPr lang="nl-NL" sz="1200" dirty="0" err="1"/>
              <a:t>coordinate</a:t>
            </a:r>
            <a:r>
              <a:rPr lang="nl-NL" sz="1200" dirty="0"/>
              <a:t>  system </a:t>
            </a:r>
          </a:p>
          <a:p>
            <a:r>
              <a:rPr lang="nl-NL" sz="1200" i="1" dirty="0"/>
              <a:t>- </a:t>
            </a:r>
            <a:r>
              <a:rPr lang="nl-NL" sz="1200" i="1" dirty="0" err="1"/>
              <a:t>Representation</a:t>
            </a:r>
            <a:r>
              <a:rPr lang="nl-NL" sz="1200" dirty="0"/>
              <a:t> – e.g. effect of </a:t>
            </a:r>
            <a:r>
              <a:rPr lang="nl-NL" sz="1200" dirty="0" err="1"/>
              <a:t>projections</a:t>
            </a:r>
            <a:r>
              <a:rPr lang="nl-NL" sz="1200" dirty="0"/>
              <a:t>, </a:t>
            </a:r>
            <a:r>
              <a:rPr lang="nl-NL" sz="1200" dirty="0" err="1"/>
              <a:t>principles</a:t>
            </a:r>
            <a:r>
              <a:rPr lang="nl-NL" sz="1200" dirty="0"/>
              <a:t> of </a:t>
            </a:r>
            <a:r>
              <a:rPr lang="nl-NL" sz="1200" dirty="0" err="1"/>
              <a:t>graphic</a:t>
            </a:r>
            <a:r>
              <a:rPr lang="nl-NL" sz="1200" dirty="0"/>
              <a:t> design (</a:t>
            </a:r>
            <a:r>
              <a:rPr lang="nl-NL" sz="1200" dirty="0" err="1"/>
              <a:t>semiology</a:t>
            </a:r>
            <a:r>
              <a:rPr lang="nl-NL" sz="1200" dirty="0"/>
              <a:t>)</a:t>
            </a:r>
          </a:p>
          <a:p>
            <a:r>
              <a:rPr lang="nl-NL" sz="1200" i="1" dirty="0"/>
              <a:t>- </a:t>
            </a:r>
            <a:r>
              <a:rPr lang="nl-NL" sz="1200" i="1" dirty="0" err="1"/>
              <a:t>Reasoning</a:t>
            </a:r>
            <a:r>
              <a:rPr lang="nl-NL" sz="1200" dirty="0"/>
              <a:t> – e.g. different </a:t>
            </a:r>
            <a:r>
              <a:rPr lang="nl-NL" sz="1200" dirty="0" err="1"/>
              <a:t>ways</a:t>
            </a:r>
            <a:r>
              <a:rPr lang="nl-NL" sz="1200" dirty="0"/>
              <a:t> of thinking </a:t>
            </a:r>
            <a:r>
              <a:rPr lang="nl-NL" sz="1200" dirty="0" err="1"/>
              <a:t>about</a:t>
            </a:r>
            <a:r>
              <a:rPr lang="nl-NL" sz="1200" dirty="0"/>
              <a:t> </a:t>
            </a:r>
            <a:r>
              <a:rPr lang="nl-NL" sz="1200" dirty="0" err="1"/>
              <a:t>shortest</a:t>
            </a:r>
            <a:r>
              <a:rPr lang="nl-NL" sz="1200" dirty="0"/>
              <a:t> </a:t>
            </a:r>
            <a:r>
              <a:rPr lang="nl-NL" sz="1200" dirty="0" err="1"/>
              <a:t>distances</a:t>
            </a:r>
            <a:r>
              <a:rPr lang="nl-NL" sz="1200" dirty="0"/>
              <a:t>, </a:t>
            </a:r>
            <a:r>
              <a:rPr lang="nl-NL" sz="1200" dirty="0" err="1"/>
              <a:t>estimate</a:t>
            </a:r>
            <a:r>
              <a:rPr lang="nl-NL" sz="1200" dirty="0"/>
              <a:t> </a:t>
            </a:r>
            <a:r>
              <a:rPr lang="nl-NL" sz="1200" dirty="0" err="1"/>
              <a:t>the</a:t>
            </a:r>
            <a:r>
              <a:rPr lang="nl-NL" sz="1200" dirty="0"/>
              <a:t> </a:t>
            </a:r>
            <a:r>
              <a:rPr lang="nl-NL" sz="1200" dirty="0" err="1"/>
              <a:t>slope</a:t>
            </a:r>
            <a:r>
              <a:rPr lang="nl-NL" sz="1200" dirty="0"/>
              <a:t> of a </a:t>
            </a:r>
            <a:r>
              <a:rPr lang="nl-NL" sz="1200" dirty="0" err="1"/>
              <a:t>hill</a:t>
            </a:r>
            <a:r>
              <a:rPr lang="nl-NL" sz="1200" dirty="0"/>
              <a:t> </a:t>
            </a:r>
            <a:r>
              <a:rPr lang="nl-NL" sz="1200" dirty="0" err="1"/>
              <a:t>fom</a:t>
            </a:r>
            <a:r>
              <a:rPr lang="nl-NL" sz="1200" dirty="0"/>
              <a:t> a map of contour </a:t>
            </a:r>
            <a:r>
              <a:rPr lang="nl-NL" sz="1200" dirty="0" err="1"/>
              <a:t>lines</a:t>
            </a:r>
            <a:endParaRPr lang="nl-NL" sz="12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886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200" dirty="0" err="1"/>
              <a:t>enables</a:t>
            </a:r>
            <a:r>
              <a:rPr lang="nl-NL" sz="1200" dirty="0"/>
              <a:t> </a:t>
            </a:r>
            <a:r>
              <a:rPr lang="nl-NL" sz="1200" dirty="0" err="1"/>
              <a:t>knowing</a:t>
            </a:r>
            <a:r>
              <a:rPr lang="nl-NL" sz="1200" dirty="0"/>
              <a:t> </a:t>
            </a:r>
            <a:r>
              <a:rPr lang="nl-NL" sz="1200" dirty="0" err="1"/>
              <a:t>about</a:t>
            </a:r>
            <a:endParaRPr lang="nl-NL" sz="1200" dirty="0"/>
          </a:p>
          <a:p>
            <a:r>
              <a:rPr lang="nl-NL" sz="1200" i="1" dirty="0"/>
              <a:t>- Space</a:t>
            </a:r>
            <a:r>
              <a:rPr lang="nl-NL" sz="1200" dirty="0"/>
              <a:t> – e.g. different </a:t>
            </a:r>
            <a:r>
              <a:rPr lang="nl-NL" sz="1200" dirty="0" err="1"/>
              <a:t>ways</a:t>
            </a:r>
            <a:r>
              <a:rPr lang="nl-NL" sz="1200" dirty="0"/>
              <a:t> of </a:t>
            </a:r>
            <a:r>
              <a:rPr lang="nl-NL" sz="1200" dirty="0" err="1"/>
              <a:t>calculating</a:t>
            </a:r>
            <a:r>
              <a:rPr lang="nl-NL" sz="1200" dirty="0"/>
              <a:t> </a:t>
            </a:r>
            <a:r>
              <a:rPr lang="nl-NL" sz="1200" dirty="0" err="1"/>
              <a:t>distance</a:t>
            </a:r>
            <a:r>
              <a:rPr lang="nl-NL" sz="1200" dirty="0"/>
              <a:t>, </a:t>
            </a:r>
            <a:r>
              <a:rPr lang="nl-NL" sz="1200" dirty="0" err="1"/>
              <a:t>coordinate</a:t>
            </a:r>
            <a:r>
              <a:rPr lang="nl-NL" sz="1200" dirty="0"/>
              <a:t>  system </a:t>
            </a:r>
          </a:p>
          <a:p>
            <a:r>
              <a:rPr lang="nl-NL" sz="1200" i="1" dirty="0"/>
              <a:t>- </a:t>
            </a:r>
            <a:r>
              <a:rPr lang="nl-NL" sz="1200" i="1" dirty="0" err="1"/>
              <a:t>Representation</a:t>
            </a:r>
            <a:r>
              <a:rPr lang="nl-NL" sz="1200" dirty="0"/>
              <a:t> – e.g. effect of </a:t>
            </a:r>
            <a:r>
              <a:rPr lang="nl-NL" sz="1200" dirty="0" err="1"/>
              <a:t>projections</a:t>
            </a:r>
            <a:r>
              <a:rPr lang="nl-NL" sz="1200" dirty="0"/>
              <a:t>, </a:t>
            </a:r>
            <a:r>
              <a:rPr lang="nl-NL" sz="1200" dirty="0" err="1"/>
              <a:t>principles</a:t>
            </a:r>
            <a:r>
              <a:rPr lang="nl-NL" sz="1200" dirty="0"/>
              <a:t> of </a:t>
            </a:r>
            <a:r>
              <a:rPr lang="nl-NL" sz="1200" dirty="0" err="1"/>
              <a:t>graphic</a:t>
            </a:r>
            <a:r>
              <a:rPr lang="nl-NL" sz="1200" dirty="0"/>
              <a:t> design (</a:t>
            </a:r>
            <a:r>
              <a:rPr lang="nl-NL" sz="1200" dirty="0" err="1"/>
              <a:t>semiology</a:t>
            </a:r>
            <a:r>
              <a:rPr lang="nl-NL" sz="1200" dirty="0"/>
              <a:t>)</a:t>
            </a:r>
          </a:p>
          <a:p>
            <a:r>
              <a:rPr lang="nl-NL" sz="1200" i="1" dirty="0"/>
              <a:t>- </a:t>
            </a:r>
            <a:r>
              <a:rPr lang="nl-NL" sz="1200" i="1" dirty="0" err="1"/>
              <a:t>Reasoning</a:t>
            </a:r>
            <a:r>
              <a:rPr lang="nl-NL" sz="1200" dirty="0"/>
              <a:t> – e.g. different </a:t>
            </a:r>
            <a:r>
              <a:rPr lang="nl-NL" sz="1200" dirty="0" err="1"/>
              <a:t>ways</a:t>
            </a:r>
            <a:r>
              <a:rPr lang="nl-NL" sz="1200" dirty="0"/>
              <a:t> of thinking </a:t>
            </a:r>
            <a:r>
              <a:rPr lang="nl-NL" sz="1200" dirty="0" err="1"/>
              <a:t>about</a:t>
            </a:r>
            <a:r>
              <a:rPr lang="nl-NL" sz="1200" dirty="0"/>
              <a:t> </a:t>
            </a:r>
            <a:r>
              <a:rPr lang="nl-NL" sz="1200" dirty="0" err="1"/>
              <a:t>shortest</a:t>
            </a:r>
            <a:r>
              <a:rPr lang="nl-NL" sz="1200" dirty="0"/>
              <a:t> </a:t>
            </a:r>
            <a:r>
              <a:rPr lang="nl-NL" sz="1200" dirty="0" err="1"/>
              <a:t>distances</a:t>
            </a:r>
            <a:r>
              <a:rPr lang="nl-NL" sz="1200" dirty="0"/>
              <a:t>, </a:t>
            </a:r>
            <a:r>
              <a:rPr lang="nl-NL" sz="1200" dirty="0" err="1"/>
              <a:t>estimate</a:t>
            </a:r>
            <a:r>
              <a:rPr lang="nl-NL" sz="1200" dirty="0"/>
              <a:t> </a:t>
            </a:r>
            <a:r>
              <a:rPr lang="nl-NL" sz="1200" dirty="0" err="1"/>
              <a:t>the</a:t>
            </a:r>
            <a:r>
              <a:rPr lang="nl-NL" sz="1200" dirty="0"/>
              <a:t> </a:t>
            </a:r>
            <a:r>
              <a:rPr lang="nl-NL" sz="1200" dirty="0" err="1"/>
              <a:t>slope</a:t>
            </a:r>
            <a:r>
              <a:rPr lang="nl-NL" sz="1200" dirty="0"/>
              <a:t> of a </a:t>
            </a:r>
            <a:r>
              <a:rPr lang="nl-NL" sz="1200" dirty="0" err="1"/>
              <a:t>hill</a:t>
            </a:r>
            <a:r>
              <a:rPr lang="nl-NL" sz="1200" dirty="0"/>
              <a:t> </a:t>
            </a:r>
            <a:r>
              <a:rPr lang="nl-NL" sz="1200" dirty="0" err="1"/>
              <a:t>fom</a:t>
            </a:r>
            <a:r>
              <a:rPr lang="nl-NL" sz="1200" dirty="0"/>
              <a:t> a map of contour </a:t>
            </a:r>
            <a:r>
              <a:rPr lang="nl-NL" sz="1200" dirty="0" err="1"/>
              <a:t>lines</a:t>
            </a:r>
            <a:endParaRPr lang="nl-NL" sz="12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26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64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75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373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5E04-A5AA-C749-BFD3-C7789901E63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94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519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828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99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91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85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24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94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39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03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170196-A909-8D40-89B0-12EF76B0A5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08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41043"/>
            <a:ext cx="8290584" cy="463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4"/>
            <a:r>
              <a:rPr lang="nl-BE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27AA3-52CF-B049-AEF3-B68BF5B64E53}" type="datetimeFigureOut">
              <a:rPr lang="nl-NL" smtClean="0"/>
              <a:t>14-03-18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0485"/>
            <a:ext cx="3086100" cy="50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350496" y="6350485"/>
            <a:ext cx="256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http://</a:t>
            </a:r>
            <a:r>
              <a:rPr lang="en-US" b="1" dirty="0" err="1">
                <a:solidFill>
                  <a:srgbClr val="0000FF"/>
                </a:solidFill>
              </a:rPr>
              <a:t>www.gilearner.eu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9" name="Afbeelding 4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2" y="0"/>
            <a:ext cx="2663867" cy="146512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9053" y="22670"/>
            <a:ext cx="6650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Titelstijl van model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7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g.is/1X0zqX" TargetMode="External"/><Relationship Id="rId2" Type="http://schemas.openxmlformats.org/officeDocument/2006/relationships/hyperlink" Target="https://arcg.is/SazXb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gilearner.e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g.is/SC0vy" TargetMode="External"/><Relationship Id="rId2" Type="http://schemas.openxmlformats.org/officeDocument/2006/relationships/hyperlink" Target="http://moodle.eurogeography.eu/course/view.php?id=4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ybhxfufv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eartheu.maps.arcgis.com/apps/MapJournal/index.html?appid=33f45d2cb6dd41d689c6bed26da718c9" TargetMode="External"/><Relationship Id="rId3" Type="http://schemas.openxmlformats.org/officeDocument/2006/relationships/image" Target="../media/image37.jpeg"/><Relationship Id="rId7" Type="http://schemas.openxmlformats.org/officeDocument/2006/relationships/hyperlink" Target="http://digitaleartheu.maps.arcgis.com/apps/View/index.html?appid=8d8f674d16214e89b5ed350a5dfe7e9b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10" Type="http://schemas.openxmlformats.org/officeDocument/2006/relationships/hyperlink" Target="https://digitaleartheu.maps.arcgis.com/apps/MapTour/index.html?appid=5d985cca43e44221bdfe2e1ca5c064d3" TargetMode="External"/><Relationship Id="rId4" Type="http://schemas.openxmlformats.org/officeDocument/2006/relationships/image" Target="../media/image38.tiff"/><Relationship Id="rId9" Type="http://schemas.openxmlformats.org/officeDocument/2006/relationships/hyperlink" Target="https://goo.gl/forms/a69Cty5QD6YA2G4U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luc.zwartjes@ugent.be" TargetMode="External"/><Relationship Id="rId4" Type="http://schemas.openxmlformats.org/officeDocument/2006/relationships/hyperlink" Target="http://www.gi-learner.e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i-use.eu/" TargetMode="External"/><Relationship Id="rId7" Type="http://schemas.openxmlformats.org/officeDocument/2006/relationships/image" Target="../media/image6.jpg"/><Relationship Id="rId2" Type="http://schemas.openxmlformats.org/officeDocument/2006/relationships/hyperlink" Target="http://www.igues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ikkaoppi.fi/" TargetMode="External"/><Relationship Id="rId5" Type="http://schemas.openxmlformats.org/officeDocument/2006/relationships/hyperlink" Target="http://www.edugis.pl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://www.edugis.nl/" TargetMode="Externa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4521" y="2538429"/>
            <a:ext cx="8577965" cy="1818177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A project to develop </a:t>
            </a:r>
            <a:r>
              <a:rPr lang="en-GB" sz="4000" i="1" u="sng" dirty="0"/>
              <a:t>geospatial thinking learning lines</a:t>
            </a:r>
            <a:r>
              <a:rPr lang="en-GB" sz="4000" dirty="0"/>
              <a:t> in secondary schools </a:t>
            </a:r>
            <a:br>
              <a:rPr lang="en-GB" sz="4000" dirty="0"/>
            </a:br>
            <a:br>
              <a:rPr lang="en-GB" sz="4000" dirty="0"/>
            </a:br>
            <a:endParaRPr lang="nl-NL" sz="3600" dirty="0"/>
          </a:p>
        </p:txBody>
      </p:sp>
      <p:sp>
        <p:nvSpPr>
          <p:cNvPr id="5" name="Rectangle 4"/>
          <p:cNvSpPr/>
          <p:nvPr/>
        </p:nvSpPr>
        <p:spPr>
          <a:xfrm>
            <a:off x="2395560" y="11243"/>
            <a:ext cx="46370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0" b="1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GI-Learner </a:t>
            </a:r>
            <a:endParaRPr lang="en-US" sz="2800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423825" y="3338687"/>
            <a:ext cx="6009033" cy="1162002"/>
          </a:xfrm>
        </p:spPr>
        <p:txBody>
          <a:bodyPr>
            <a:normAutofit/>
          </a:bodyPr>
          <a:lstStyle/>
          <a:p>
            <a:endParaRPr lang="nl-NL" sz="1800" dirty="0"/>
          </a:p>
          <a:p>
            <a:r>
              <a:rPr lang="nl-NL" sz="1800" dirty="0"/>
              <a:t>Luc Zwartjes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297" y="5567399"/>
            <a:ext cx="4801069" cy="743695"/>
          </a:xfrm>
          <a:prstGeom prst="rect">
            <a:avLst/>
          </a:prstGeom>
        </p:spPr>
      </p:pic>
      <p:pic>
        <p:nvPicPr>
          <p:cNvPr id="8" name="Afbeelding 14">
            <a:extLst>
              <a:ext uri="{FF2B5EF4-FFF2-40B4-BE49-F238E27FC236}">
                <a16:creationId xmlns:a16="http://schemas.microsoft.com/office/drawing/2014/main" id="{01CFD787-7513-0849-81DB-A214AD417A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037413"/>
            <a:ext cx="1423825" cy="18209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7E6613F-EBFA-2341-8261-1696AA5597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4" y="5404917"/>
            <a:ext cx="1492502" cy="12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6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Action steps	 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296150" cy="435133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summarize literature  </a:t>
            </a:r>
            <a:r>
              <a:rPr lang="en-US" sz="2400" dirty="0">
                <a:sym typeface="Wingdings"/>
              </a:rPr>
              <a:t> report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define geospatial thinking competencies</a:t>
            </a:r>
            <a:endParaRPr lang="nl-NL" sz="2400" dirty="0"/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develop an evaluative tool to analyze the impact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create learning lines translating them into learning objectives, teaching and learning materials for the whole curriculum (K7 to K12)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67017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progression</a:t>
            </a:r>
            <a:r>
              <a:rPr lang="nl-NL" dirty="0"/>
              <a:t> line	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943850" cy="4351338"/>
          </a:xfrm>
        </p:spPr>
        <p:txBody>
          <a:bodyPr>
            <a:noAutofit/>
          </a:bodyPr>
          <a:lstStyle/>
          <a:p>
            <a:r>
              <a:rPr lang="en-GB" sz="2400" dirty="0"/>
              <a:t>construction of knowledge and skills throughout the whole curriculum</a:t>
            </a:r>
          </a:p>
          <a:p>
            <a:r>
              <a:rPr lang="en-GB" sz="2400" dirty="0"/>
              <a:t>reflect a growing level of complexity, ranging from easy to difficult</a:t>
            </a:r>
            <a:endParaRPr lang="nl-NL" sz="2400" dirty="0"/>
          </a:p>
        </p:txBody>
      </p:sp>
      <p:pic>
        <p:nvPicPr>
          <p:cNvPr id="6" name="Afbeelding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2933700"/>
            <a:ext cx="4552950" cy="3645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15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Learning </a:t>
            </a:r>
            <a:r>
              <a:rPr lang="nl-NL" sz="3200" dirty="0" err="1"/>
              <a:t>progression</a:t>
            </a:r>
            <a:r>
              <a:rPr lang="nl-NL" sz="3200" dirty="0"/>
              <a:t> line </a:t>
            </a:r>
            <a:r>
              <a:rPr lang="nl-NL" sz="3200" dirty="0" err="1"/>
              <a:t>example</a:t>
            </a:r>
            <a:endParaRPr lang="nl-NL" sz="3200" dirty="0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085839"/>
              </p:ext>
            </p:extLst>
          </p:nvPr>
        </p:nvGraphicFramePr>
        <p:xfrm>
          <a:off x="171450" y="1524000"/>
          <a:ext cx="8747784" cy="42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0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7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Learning lines </a:t>
                      </a:r>
                    </a:p>
                  </a:txBody>
                  <a:tcPr marL="132484" marR="1324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Field-work</a:t>
                      </a:r>
                    </a:p>
                  </a:txBody>
                  <a:tcPr marL="132484" marR="1324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Working with images </a:t>
                      </a:r>
                    </a:p>
                  </a:txBody>
                  <a:tcPr marL="132484" marR="1324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Working with maps </a:t>
                      </a:r>
                    </a:p>
                  </a:txBody>
                  <a:tcPr marL="132484" marR="1324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Working with statistics</a:t>
                      </a:r>
                    </a:p>
                  </a:txBody>
                  <a:tcPr marL="132484" marR="1324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Creation of knowledge</a:t>
                      </a:r>
                    </a:p>
                  </a:txBody>
                  <a:tcPr marL="132484" marR="13248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Level 1 </a:t>
                      </a:r>
                    </a:p>
                  </a:txBody>
                  <a:tcPr marL="132484" marR="132484" marT="0" marB="0"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Perception – knowledge of facts</a:t>
                      </a:r>
                    </a:p>
                  </a:txBody>
                  <a:tcPr marL="132484" marR="132484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Level 2 </a:t>
                      </a:r>
                    </a:p>
                  </a:txBody>
                  <a:tcPr marL="132484" marR="132484" marT="0" marB="0"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Analysis – selection of relevant geographic information</a:t>
                      </a:r>
                    </a:p>
                  </a:txBody>
                  <a:tcPr marL="132484" marR="132484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Level 3 </a:t>
                      </a:r>
                    </a:p>
                  </a:txBody>
                  <a:tcPr marL="132484" marR="132484" marT="0" marB="0"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Structure – look for complex connections and relationships</a:t>
                      </a:r>
                    </a:p>
                  </a:txBody>
                  <a:tcPr marL="132484" marR="132484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Level 4 </a:t>
                      </a:r>
                    </a:p>
                  </a:txBody>
                  <a:tcPr marL="132484" marR="132484" marT="0" marB="0"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2200" dirty="0">
                          <a:effectLst/>
                        </a:rPr>
                        <a:t>Application – thinking problem solving</a:t>
                      </a:r>
                    </a:p>
                  </a:txBody>
                  <a:tcPr marL="132484" marR="132484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33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Learning </a:t>
            </a:r>
            <a:r>
              <a:rPr lang="nl-NL" dirty="0" err="1"/>
              <a:t>progression</a:t>
            </a:r>
            <a:r>
              <a:rPr lang="nl-NL" dirty="0"/>
              <a:t> line	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certain spatial thinking skills are higher order than others and build upon previous, less complex skills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/>
          </a:p>
        </p:txBody>
      </p:sp>
      <p:pic>
        <p:nvPicPr>
          <p:cNvPr id="7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850" y="1572578"/>
            <a:ext cx="4395470" cy="4604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603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yath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554" y="2322168"/>
            <a:ext cx="2821941" cy="30864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638" y="1426100"/>
            <a:ext cx="6003916" cy="1143000"/>
          </a:xfrm>
        </p:spPr>
        <p:txBody>
          <a:bodyPr>
            <a:normAutofit/>
          </a:bodyPr>
          <a:lstStyle/>
          <a:p>
            <a:r>
              <a:rPr lang="en-GB" sz="2800" b="1" dirty="0"/>
              <a:t>GI </a:t>
            </a:r>
            <a:r>
              <a:rPr lang="en-GB" sz="2800" dirty="0">
                <a:sym typeface="Wingdings"/>
              </a:rPr>
              <a:t>S</a:t>
            </a:r>
            <a:r>
              <a:rPr lang="en-GB" sz="2800" b="1" dirty="0">
                <a:sym typeface="Wingdings"/>
              </a:rPr>
              <a:t>patial </a:t>
            </a:r>
            <a:r>
              <a:rPr lang="en-GB" sz="2800" dirty="0">
                <a:sym typeface="Wingdings"/>
              </a:rPr>
              <a:t>T</a:t>
            </a:r>
            <a:r>
              <a:rPr lang="en-GB" sz="2800" b="1" dirty="0">
                <a:sym typeface="Wingdings"/>
              </a:rPr>
              <a:t>hinking</a:t>
            </a:r>
            <a:endParaRPr lang="en-GB" sz="28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1875" y="22670"/>
            <a:ext cx="6585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Key Literature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</a:t>
            </a:r>
          </a:p>
        </p:txBody>
      </p:sp>
      <p:sp>
        <p:nvSpPr>
          <p:cNvPr id="5" name="Rechthoek 4"/>
          <p:cNvSpPr/>
          <p:nvPr/>
        </p:nvSpPr>
        <p:spPr>
          <a:xfrm>
            <a:off x="185638" y="2625985"/>
            <a:ext cx="60039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Arial" charset="0"/>
                <a:ea typeface="Calibri" charset="0"/>
                <a:cs typeface="Times New Roman" charset="0"/>
              </a:rPr>
              <a:t>a distinct form of thinking, which helps people to visualize relationships between and among spatial phenomena </a:t>
            </a:r>
            <a:br>
              <a:rPr lang="en-GB" sz="2400" dirty="0">
                <a:latin typeface="Arial" charset="0"/>
                <a:ea typeface="Calibri" charset="0"/>
                <a:cs typeface="Times New Roman" charset="0"/>
              </a:rPr>
            </a:br>
            <a:endParaRPr lang="en-GB" sz="2400" dirty="0">
              <a:latin typeface="Arial" charset="0"/>
              <a:ea typeface="Calibri" charset="0"/>
              <a:cs typeface="Times New Roman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(NRC, 2006) “a collection of cognitive skills comprised of knowing concepts of space, using tools of representation and reasoning processes”</a:t>
            </a:r>
            <a:br>
              <a:rPr lang="en-GB" sz="2400" dirty="0"/>
            </a:b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90848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638" y="1426100"/>
            <a:ext cx="6003916" cy="1143000"/>
          </a:xfrm>
        </p:spPr>
        <p:txBody>
          <a:bodyPr>
            <a:normAutofit/>
          </a:bodyPr>
          <a:lstStyle/>
          <a:p>
            <a:r>
              <a:rPr lang="en-GB" sz="2800" b="1" dirty="0"/>
              <a:t>GI Science </a:t>
            </a:r>
            <a:r>
              <a:rPr lang="en-GB" sz="2800" b="1" dirty="0">
                <a:sym typeface="Wingdings"/>
              </a:rPr>
              <a:t> </a:t>
            </a:r>
            <a:r>
              <a:rPr lang="en-GB" sz="2800" dirty="0">
                <a:sym typeface="Wingdings"/>
              </a:rPr>
              <a:t>S</a:t>
            </a:r>
            <a:r>
              <a:rPr lang="en-GB" sz="2800" b="1" dirty="0">
                <a:sym typeface="Wingdings"/>
              </a:rPr>
              <a:t>patial </a:t>
            </a:r>
            <a:r>
              <a:rPr lang="en-GB" sz="2800" dirty="0">
                <a:sym typeface="Wingdings"/>
              </a:rPr>
              <a:t>T</a:t>
            </a:r>
            <a:r>
              <a:rPr lang="en-GB" sz="2800" b="1" dirty="0">
                <a:sym typeface="Wingdings"/>
              </a:rPr>
              <a:t>hinking</a:t>
            </a:r>
            <a:endParaRPr lang="en-GB" sz="2800" b="1" dirty="0"/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3158680"/>
            <a:ext cx="8791379" cy="25948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892" y="5716691"/>
            <a:ext cx="8791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Michel, E. &amp; Hof, A., 2013, Promoting Spatial Thinking and Learning with Mobile Field Trips and </a:t>
            </a:r>
            <a:r>
              <a:rPr lang="en-GB" sz="1400" dirty="0" err="1"/>
              <a:t>eGeo</a:t>
            </a:r>
            <a:r>
              <a:rPr lang="en-GB" sz="1400" dirty="0"/>
              <a:t>-Riddles, </a:t>
            </a:r>
            <a:r>
              <a:rPr lang="en-GB" sz="1400" dirty="0" err="1"/>
              <a:t>Jekel</a:t>
            </a:r>
            <a:r>
              <a:rPr lang="en-GB" sz="1400" dirty="0"/>
              <a:t>, T., Car, A., </a:t>
            </a:r>
            <a:r>
              <a:rPr lang="en-GB" sz="1400" dirty="0" err="1"/>
              <a:t>Strobl</a:t>
            </a:r>
            <a:r>
              <a:rPr lang="en-GB" sz="1400" dirty="0"/>
              <a:t>, J., </a:t>
            </a:r>
            <a:r>
              <a:rPr lang="en-GB" sz="1400" dirty="0" err="1"/>
              <a:t>Griesebner</a:t>
            </a:r>
            <a:r>
              <a:rPr lang="en-GB" sz="1400" dirty="0"/>
              <a:t>, G. (eds.), </a:t>
            </a:r>
            <a:r>
              <a:rPr lang="en-GB" sz="1400" dirty="0" err="1"/>
              <a:t>GI_Forum</a:t>
            </a:r>
            <a:r>
              <a:rPr lang="en-GB" sz="1400" dirty="0"/>
              <a:t> 2013: Creating the </a:t>
            </a:r>
            <a:r>
              <a:rPr lang="en-GB" sz="1400" dirty="0" err="1"/>
              <a:t>GISociety</a:t>
            </a:r>
            <a:r>
              <a:rPr lang="en-GB" sz="1400" dirty="0"/>
              <a:t>, 378-387. Berlin, </a:t>
            </a:r>
            <a:r>
              <a:rPr lang="en-GB" sz="1400" dirty="0" err="1"/>
              <a:t>Wichmann</a:t>
            </a:r>
            <a:r>
              <a:rPr lang="en-GB" sz="1400" dirty="0"/>
              <a:t> </a:t>
            </a:r>
            <a:r>
              <a:rPr lang="en-GB" sz="1400" dirty="0" err="1"/>
              <a:t>Verlag</a:t>
            </a:r>
            <a:endParaRPr lang="en-GB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1875" y="194120"/>
            <a:ext cx="6585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Key Literature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726" y="22670"/>
            <a:ext cx="2680548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6668" y="0"/>
            <a:ext cx="11123668" cy="718611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5236">
            <a:off x="5656956" y="1203096"/>
            <a:ext cx="3318881" cy="460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01875" y="194120"/>
            <a:ext cx="6585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Key Literature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"/>
          </p:nvPr>
        </p:nvSpPr>
        <p:spPr>
          <a:xfrm>
            <a:off x="628650" y="1541043"/>
            <a:ext cx="4824274" cy="463592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Based on the review: 10 GI-Learner geospatial thinking competences, each with a progression inside from easy (A) to more elaborated (C)</a:t>
            </a:r>
            <a:r>
              <a:rPr lang="nl-NL" dirty="0"/>
              <a:t>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159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930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Based on the review, ten </a:t>
            </a:r>
            <a:r>
              <a:rPr lang="en-GB" sz="2400" b="1" dirty="0"/>
              <a:t>geospatial thinking competences</a:t>
            </a:r>
            <a:r>
              <a:rPr lang="en-GB" sz="2400" dirty="0"/>
              <a:t> are proposed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658"/>
            <a:ext cx="9144000" cy="63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8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585545" y="173421"/>
            <a:ext cx="65584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Based on the review, ten </a:t>
            </a:r>
            <a:r>
              <a:rPr lang="en-GB" sz="3200" b="1" dirty="0"/>
              <a:t>geospatial thinking competences</a:t>
            </a:r>
            <a:r>
              <a:rPr lang="en-GB" sz="3200" dirty="0"/>
              <a:t> </a:t>
            </a:r>
            <a:r>
              <a:rPr lang="en-GB" sz="3200"/>
              <a:t>are proposed</a:t>
            </a:r>
            <a:endParaRPr lang="en-GB" sz="3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0"/>
            <a:ext cx="9038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93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09"/>
            <a:ext cx="6012500" cy="257179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8681"/>
            <a:ext cx="9144000" cy="28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6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The situation 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592938"/>
            <a:ext cx="8515350" cy="46359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schools nowadays generally have </a:t>
            </a:r>
            <a:r>
              <a:rPr lang="en-US" b="1" u="sng" dirty="0"/>
              <a:t>better ICT equipment </a:t>
            </a:r>
            <a:br>
              <a:rPr lang="en-US" b="1" u="sng" dirty="0"/>
            </a:br>
            <a:r>
              <a:rPr lang="en-US" b="1" u="sng" dirty="0"/>
              <a:t>  </a:t>
            </a:r>
          </a:p>
          <a:p>
            <a:r>
              <a:rPr lang="en-GB" dirty="0"/>
              <a:t>Cloud-based developments  </a:t>
            </a:r>
            <a:br>
              <a:rPr lang="en-GB" dirty="0"/>
            </a:br>
            <a:endParaRPr lang="en-GB" dirty="0"/>
          </a:p>
          <a:p>
            <a:r>
              <a:rPr lang="en-US" b="1" u="sng" dirty="0"/>
              <a:t>bring their own devices</a:t>
            </a:r>
            <a:r>
              <a:rPr lang="en-GB" b="1" dirty="0"/>
              <a:t>  </a:t>
            </a:r>
            <a:br>
              <a:rPr lang="en-GB" b="1" dirty="0"/>
            </a:br>
            <a:endParaRPr lang="en-GB" sz="2000" b="1" dirty="0"/>
          </a:p>
          <a:p>
            <a:r>
              <a:rPr lang="en-GB" dirty="0"/>
              <a:t>m</a:t>
            </a:r>
            <a:r>
              <a:rPr lang="en-US" dirty="0"/>
              <a:t>ore </a:t>
            </a:r>
            <a:r>
              <a:rPr lang="en-US" b="1" u="sng" dirty="0"/>
              <a:t>openly available data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r>
              <a:rPr lang="en-US" dirty="0"/>
              <a:t>Web-based platforms </a:t>
            </a:r>
            <a:r>
              <a:rPr lang="en-US" b="1" dirty="0"/>
              <a:t>reduced / </a:t>
            </a:r>
            <a:r>
              <a:rPr lang="en-US" b="1" u="sng" dirty="0"/>
              <a:t>no costs</a:t>
            </a:r>
            <a:r>
              <a:rPr lang="en-GB" b="1" u="sng" dirty="0"/>
              <a:t> </a:t>
            </a:r>
            <a:br>
              <a:rPr lang="en-GB" b="1" u="sng" dirty="0"/>
            </a:br>
            <a:endParaRPr lang="en-GB" b="1" u="sng" dirty="0"/>
          </a:p>
          <a:p>
            <a:r>
              <a:rPr lang="en-GB" b="1" u="sng" dirty="0"/>
              <a:t>networking and communities</a:t>
            </a:r>
            <a:r>
              <a:rPr lang="en-GB" b="1" dirty="0"/>
              <a:t> </a:t>
            </a:r>
            <a:r>
              <a:rPr lang="en-GB" dirty="0"/>
              <a:t>encouraged and available</a:t>
            </a:r>
            <a:br>
              <a:rPr lang="en-GB" dirty="0"/>
            </a:br>
            <a:endParaRPr lang="en-US" sz="2000" dirty="0"/>
          </a:p>
        </p:txBody>
      </p:sp>
      <p:sp>
        <p:nvSpPr>
          <p:cNvPr id="5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</p:spTree>
    <p:extLst>
      <p:ext uri="{BB962C8B-B14F-4D97-AF65-F5344CB8AC3E}">
        <p14:creationId xmlns:p14="http://schemas.microsoft.com/office/powerpoint/2010/main" val="233440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7CEED-DB0C-A045-A715-E5F349AD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A24476-FD39-4F44-874A-5521647F5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8011"/>
            <a:ext cx="9144000" cy="247557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70924B5-F9AA-9241-B8F6-1B7C6BE5B52C}"/>
              </a:ext>
            </a:extLst>
          </p:cNvPr>
          <p:cNvSpPr txBox="1"/>
          <p:nvPr/>
        </p:nvSpPr>
        <p:spPr>
          <a:xfrm>
            <a:off x="512956" y="4393581"/>
            <a:ext cx="7582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K7: local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K8: 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K9: economic disparities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K10: refugees, migration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K11: plate tectonics, tsunami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K12: globalisation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B890407-2D2B-8B4E-9E84-B276CE065B9C}"/>
              </a:ext>
            </a:extLst>
          </p:cNvPr>
          <p:cNvSpPr txBox="1"/>
          <p:nvPr/>
        </p:nvSpPr>
        <p:spPr>
          <a:xfrm>
            <a:off x="5731727" y="4861932"/>
            <a:ext cx="267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+ for each year extra exercises to come</a:t>
            </a:r>
          </a:p>
        </p:txBody>
      </p:sp>
    </p:spTree>
    <p:extLst>
      <p:ext uri="{BB962C8B-B14F-4D97-AF65-F5344CB8AC3E}">
        <p14:creationId xmlns:p14="http://schemas.microsoft.com/office/powerpoint/2010/main" val="2620338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More than mapping</a:t>
            </a:r>
            <a:br>
              <a:rPr lang="en-GB" dirty="0"/>
            </a:br>
            <a:r>
              <a:rPr lang="ko-KR" altLang="en-US" dirty="0"/>
              <a:t>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259775" y="82833"/>
            <a:ext cx="356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397125" y="241824"/>
            <a:ext cx="65221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 err="1"/>
              <a:t>Linking</a:t>
            </a:r>
            <a:r>
              <a:rPr lang="nl-NL" sz="3600" b="1" dirty="0"/>
              <a:t> </a:t>
            </a:r>
            <a:r>
              <a:rPr lang="nl-NL" sz="3600" b="1" dirty="0" err="1"/>
              <a:t>geospatial</a:t>
            </a:r>
            <a:r>
              <a:rPr lang="nl-NL" sz="3600" b="1" dirty="0"/>
              <a:t> thinking </a:t>
            </a:r>
            <a:r>
              <a:rPr lang="nl-NL" sz="3600" b="1" dirty="0" err="1"/>
              <a:t>to</a:t>
            </a:r>
            <a:r>
              <a:rPr lang="nl-NL" sz="3600" b="1" dirty="0"/>
              <a:t> GIS</a:t>
            </a:r>
            <a:endParaRPr lang="nl-NL" sz="3600" dirty="0"/>
          </a:p>
        </p:txBody>
      </p:sp>
      <p:pic>
        <p:nvPicPr>
          <p:cNvPr id="2" name="What Is GIS">
            <a:hlinkClick r:id="" action="ppaction://media"/>
            <a:extLst>
              <a:ext uri="{FF2B5EF4-FFF2-40B4-BE49-F238E27FC236}">
                <a16:creationId xmlns:a16="http://schemas.microsoft.com/office/drawing/2014/main" id="{1DA9B420-2822-684F-A03E-03A4DD956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3047" b="11953"/>
          <a:stretch/>
        </p:blipFill>
        <p:spPr>
          <a:xfrm>
            <a:off x="523875" y="1541043"/>
            <a:ext cx="812800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0A9C7-1446-8C43-ABC9-F18DF472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Examples working with GIS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5EFF69-FCBE-504C-AF7E-F6A4A36AF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New football stadium FC Bruges – alternative:</a:t>
            </a:r>
          </a:p>
          <a:p>
            <a:pPr marL="0" indent="0">
              <a:buNone/>
            </a:pPr>
            <a:r>
              <a:rPr lang="nl-BE" dirty="0"/>
              <a:t>	 </a:t>
            </a:r>
            <a:r>
              <a:rPr lang="nl-BE" dirty="0">
                <a:hlinkClick r:id="rId2"/>
              </a:rPr>
              <a:t>https://arcg.is/SazXb</a:t>
            </a:r>
            <a:r>
              <a:rPr lang="nl-BE" dirty="0"/>
              <a:t> </a:t>
            </a:r>
          </a:p>
          <a:p>
            <a:endParaRPr lang="nl-BE" dirty="0"/>
          </a:p>
          <a:p>
            <a:r>
              <a:rPr lang="nl-BE" dirty="0"/>
              <a:t>Plate tectonics:</a:t>
            </a:r>
          </a:p>
          <a:p>
            <a:pPr marL="0" indent="0">
              <a:buNone/>
            </a:pPr>
            <a:r>
              <a:rPr lang="nl-BE" dirty="0"/>
              <a:t>	 </a:t>
            </a:r>
            <a:r>
              <a:rPr lang="nl-BE" dirty="0">
                <a:hlinkClick r:id="rId3"/>
              </a:rPr>
              <a:t>https://arcg.is/1X0zqX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2037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More than mapping</a:t>
            </a:r>
            <a:br>
              <a:rPr lang="en-GB" dirty="0"/>
            </a:br>
            <a:r>
              <a:rPr lang="ko-KR" altLang="en-US" dirty="0"/>
              <a:t>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259775" y="82833"/>
            <a:ext cx="356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</a:t>
            </a:r>
          </a:p>
        </p:txBody>
      </p:sp>
      <p:pic>
        <p:nvPicPr>
          <p:cNvPr id="7" name="image17.png" descr="fig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08822" y="2433313"/>
            <a:ext cx="5311128" cy="3403030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</p:spPr>
      </p:pic>
      <p:sp>
        <p:nvSpPr>
          <p:cNvPr id="3" name="Rechthoek 2"/>
          <p:cNvSpPr/>
          <p:nvPr/>
        </p:nvSpPr>
        <p:spPr>
          <a:xfrm>
            <a:off x="2170070" y="590324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i="1">
                <a:latin typeface="Arial" charset="0"/>
                <a:ea typeface="Calibri" charset="0"/>
              </a:rPr>
              <a:t>Contextual diagram for geographic information literacy (Miller </a:t>
            </a:r>
            <a:r>
              <a:rPr lang="en-US" sz="1050" i="1" dirty="0" err="1">
                <a:latin typeface="Arial" charset="0"/>
                <a:ea typeface="Calibri" charset="0"/>
              </a:rPr>
              <a:t>et.al</a:t>
            </a:r>
            <a:r>
              <a:rPr lang="en-US" sz="1050" i="1" dirty="0">
                <a:latin typeface="Arial" charset="0"/>
                <a:ea typeface="Calibri" charset="0"/>
              </a:rPr>
              <a:t>., 2005) </a:t>
            </a:r>
            <a:endParaRPr lang="nl-NL" sz="1050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397125" y="241824"/>
            <a:ext cx="65221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 err="1"/>
              <a:t>Linking</a:t>
            </a:r>
            <a:r>
              <a:rPr lang="nl-NL" sz="3600" b="1" dirty="0"/>
              <a:t> </a:t>
            </a:r>
            <a:r>
              <a:rPr lang="nl-NL" sz="3600" b="1" dirty="0" err="1"/>
              <a:t>geospatial</a:t>
            </a:r>
            <a:r>
              <a:rPr lang="nl-NL" sz="3600" b="1" dirty="0"/>
              <a:t> thinking </a:t>
            </a:r>
            <a:r>
              <a:rPr lang="nl-NL" sz="3600" b="1" dirty="0" err="1"/>
              <a:t>to</a:t>
            </a:r>
            <a:r>
              <a:rPr lang="nl-NL" sz="3600" b="1" dirty="0"/>
              <a:t> GIS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687502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23850" y="1541043"/>
            <a:ext cx="8595384" cy="4635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TPCK: </a:t>
            </a:r>
            <a:r>
              <a:rPr lang="en-GB" sz="2000" dirty="0"/>
              <a:t>the knowledge a teacher should have about how to use technology in instruction in such a way that students develop knowledge and skills in a certain domain’. </a:t>
            </a:r>
            <a:br>
              <a:rPr lang="en-GB" sz="2000" dirty="0"/>
            </a:br>
            <a:endParaRPr lang="nl-NL" sz="20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397125" y="241824"/>
            <a:ext cx="65221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 err="1"/>
              <a:t>Linking</a:t>
            </a:r>
            <a:r>
              <a:rPr lang="nl-NL" sz="3600" b="1" dirty="0"/>
              <a:t> </a:t>
            </a:r>
            <a:r>
              <a:rPr lang="nl-NL" sz="3600" b="1" dirty="0" err="1"/>
              <a:t>geospatial</a:t>
            </a:r>
            <a:r>
              <a:rPr lang="nl-NL" sz="3600" b="1" dirty="0"/>
              <a:t> thinking </a:t>
            </a:r>
            <a:r>
              <a:rPr lang="nl-NL" sz="3600" b="1" dirty="0" err="1"/>
              <a:t>to</a:t>
            </a:r>
            <a:r>
              <a:rPr lang="nl-NL" sz="3600" b="1" dirty="0"/>
              <a:t> GIS</a:t>
            </a:r>
            <a:endParaRPr lang="nl-NL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259775" y="82833"/>
            <a:ext cx="356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  <p:sp>
        <p:nvSpPr>
          <p:cNvPr id="3" name="Rechthoek 2"/>
          <p:cNvSpPr/>
          <p:nvPr/>
        </p:nvSpPr>
        <p:spPr>
          <a:xfrm>
            <a:off x="457859" y="5486176"/>
            <a:ext cx="14635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>
                <a:latin typeface="Arial" charset="0"/>
                <a:ea typeface="Calibri" charset="0"/>
              </a:rPr>
              <a:t>Contextual diagram for geographic information literacy (Miller </a:t>
            </a:r>
            <a:r>
              <a:rPr lang="en-US" sz="1050" i="1" dirty="0" err="1">
                <a:latin typeface="Arial" charset="0"/>
                <a:ea typeface="Calibri" charset="0"/>
              </a:rPr>
              <a:t>et.al</a:t>
            </a:r>
            <a:r>
              <a:rPr lang="en-US" sz="1050" i="1" dirty="0">
                <a:latin typeface="Arial" charset="0"/>
                <a:ea typeface="Calibri" charset="0"/>
              </a:rPr>
              <a:t>., 2005) </a:t>
            </a:r>
            <a:endParaRPr lang="nl-NL" sz="1050" dirty="0"/>
          </a:p>
        </p:txBody>
      </p:sp>
      <p:pic>
        <p:nvPicPr>
          <p:cNvPr id="8" name="Afbeelding 7" descr="Presentatie2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5450" y="2410892"/>
            <a:ext cx="6210300" cy="3930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111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3.png" descr="fig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91200"/>
            <a:ext cx="9107184" cy="3705923"/>
          </a:xfrm>
          <a:prstGeom prst="rect">
            <a:avLst/>
          </a:prstGeom>
          <a:ln/>
        </p:spPr>
      </p:pic>
      <p:sp>
        <p:nvSpPr>
          <p:cNvPr id="3" name="Rechthoek 2"/>
          <p:cNvSpPr/>
          <p:nvPr/>
        </p:nvSpPr>
        <p:spPr>
          <a:xfrm>
            <a:off x="200233" y="1557783"/>
            <a:ext cx="8706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Five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ways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integrating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GIS in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geography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education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Favier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, 2013)</a:t>
            </a:r>
            <a:endParaRPr lang="nl-NL" sz="240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269053" y="232220"/>
            <a:ext cx="6650181" cy="1325563"/>
          </a:xfrm>
        </p:spPr>
        <p:txBody>
          <a:bodyPr>
            <a:normAutofit/>
          </a:bodyPr>
          <a:lstStyle/>
          <a:p>
            <a:r>
              <a:rPr lang="nl-NL" sz="4000" dirty="0"/>
              <a:t>H</a:t>
            </a:r>
            <a:r>
              <a:rPr lang="nl-NL" sz="4000" b="1" dirty="0"/>
              <a:t>ow </a:t>
            </a:r>
            <a:r>
              <a:rPr lang="nl-NL" sz="4000" b="1" dirty="0" err="1"/>
              <a:t>to</a:t>
            </a:r>
            <a:r>
              <a:rPr lang="nl-NL" sz="4000" b="1" dirty="0"/>
              <a:t> </a:t>
            </a:r>
            <a:r>
              <a:rPr lang="nl-NL" sz="4000" b="1" dirty="0" err="1"/>
              <a:t>implement</a:t>
            </a:r>
            <a:r>
              <a:rPr lang="nl-NL" sz="4000" b="1" dirty="0"/>
              <a:t> </a:t>
            </a:r>
            <a:r>
              <a:rPr lang="nl-NL" sz="4000" b="1" dirty="0" err="1"/>
              <a:t>this</a:t>
            </a:r>
            <a:r>
              <a:rPr lang="nl-NL" sz="4000" b="1" dirty="0"/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517" y="6132488"/>
            <a:ext cx="87067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Favier</a:t>
            </a:r>
            <a:r>
              <a:rPr lang="en-US" sz="1050" dirty="0"/>
              <a:t>, T.M., 2011, Geographic Information Systems in inquiry-based secondary geography education, </a:t>
            </a:r>
            <a:r>
              <a:rPr lang="en-US" sz="1050" dirty="0" err="1"/>
              <a:t>Vrije</a:t>
            </a:r>
            <a:r>
              <a:rPr lang="en-US" sz="1050" dirty="0"/>
              <a:t> </a:t>
            </a:r>
            <a:r>
              <a:rPr lang="en-US" sz="1050" dirty="0" err="1"/>
              <a:t>Universiteit</a:t>
            </a:r>
            <a:r>
              <a:rPr lang="en-US" sz="1050" dirty="0"/>
              <a:t> Amsterdam, 287 pp.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    </a:t>
            </a:r>
          </a:p>
        </p:txBody>
      </p:sp>
    </p:spTree>
    <p:extLst>
      <p:ext uri="{BB962C8B-B14F-4D97-AF65-F5344CB8AC3E}">
        <p14:creationId xmlns:p14="http://schemas.microsoft.com/office/powerpoint/2010/main" val="512666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 dirty="0"/>
              <a:t>GI </a:t>
            </a:r>
            <a:r>
              <a:rPr lang="nl-NL" b="0" dirty="0" err="1"/>
              <a:t>Learner</a:t>
            </a:r>
            <a:r>
              <a:rPr lang="nl-NL" b="0" dirty="0"/>
              <a:t> </a:t>
            </a:r>
            <a:r>
              <a:rPr lang="nl-NL" b="0" dirty="0" err="1"/>
              <a:t>material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Go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>
                <a:hlinkClick r:id="rId2"/>
              </a:rPr>
              <a:t>www.gilearner.eu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>
                <a:sym typeface="Wingdings"/>
              </a:rPr>
              <a:t> Course  Acces </a:t>
            </a:r>
            <a:r>
              <a:rPr lang="nl-NL" dirty="0" err="1">
                <a:sym typeface="Wingdings"/>
              </a:rPr>
              <a:t>to</a:t>
            </a:r>
            <a:r>
              <a:rPr lang="nl-NL" dirty="0">
                <a:sym typeface="Wingdings"/>
              </a:rPr>
              <a:t> pilot </a:t>
            </a:r>
            <a:r>
              <a:rPr lang="nl-NL" dirty="0" err="1">
                <a:sym typeface="Wingdings"/>
              </a:rPr>
              <a:t>materials</a:t>
            </a:r>
            <a:r>
              <a:rPr lang="nl-NL" dirty="0">
                <a:sym typeface="Wingdings"/>
              </a:rPr>
              <a:t> of </a:t>
            </a:r>
            <a:r>
              <a:rPr lang="nl-NL" dirty="0" err="1">
                <a:sym typeface="Wingdings"/>
              </a:rPr>
              <a:t>the</a:t>
            </a:r>
            <a:r>
              <a:rPr lang="nl-NL" dirty="0">
                <a:sym typeface="Wingdings"/>
              </a:rPr>
              <a:t> course 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900" y="2537632"/>
            <a:ext cx="7016486" cy="510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7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F82E5-C028-0547-9D03-01C31AA13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Material course:</a:t>
            </a:r>
            <a:br>
              <a:rPr lang="en-US" dirty="0"/>
            </a:br>
            <a:r>
              <a:rPr lang="en-US" dirty="0">
                <a:hlinkClick r:id="rId2"/>
              </a:rPr>
              <a:t>http://moodle.eurogeography.eu/course/view.php?id=47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</a:t>
            </a:r>
          </a:p>
          <a:p>
            <a:r>
              <a:rPr lang="en-US" dirty="0"/>
              <a:t>K12 exercise globalization</a:t>
            </a:r>
            <a:br>
              <a:rPr lang="en-US" dirty="0"/>
            </a:br>
            <a:r>
              <a:rPr lang="en-US" dirty="0">
                <a:hlinkClick r:id="rId3"/>
              </a:rPr>
              <a:t>https://arcg.is/SC0vy</a:t>
            </a:r>
            <a:r>
              <a:rPr lang="en-US" dirty="0"/>
              <a:t>  </a:t>
            </a:r>
          </a:p>
          <a:p>
            <a:r>
              <a:rPr lang="en-US" dirty="0"/>
              <a:t>Task paper: </a:t>
            </a:r>
            <a:r>
              <a:rPr lang="en-US" dirty="0">
                <a:hlinkClick r:id="rId4"/>
              </a:rPr>
              <a:t>https://tinyurl.com/ybhxfufv</a:t>
            </a:r>
            <a:r>
              <a:rPr lang="en-US" dirty="0"/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EB8802B-EE6B-0943-97FA-69EA8484BD9E}"/>
              </a:ext>
            </a:extLst>
          </p:cNvPr>
          <p:cNvSpPr txBox="1">
            <a:spLocks/>
          </p:cNvSpPr>
          <p:nvPr/>
        </p:nvSpPr>
        <p:spPr>
          <a:xfrm>
            <a:off x="2421453" y="175070"/>
            <a:ext cx="6650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0"/>
              <a:t>GI Learner material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9805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DB9C103-5BA3-7A4B-9C0A-D12289559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499" y="1720781"/>
            <a:ext cx="2909527" cy="2182146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FE52307-10B1-564C-804C-93ED758279AE}"/>
              </a:ext>
            </a:extLst>
          </p:cNvPr>
          <p:cNvSpPr txBox="1">
            <a:spLocks/>
          </p:cNvSpPr>
          <p:nvPr/>
        </p:nvSpPr>
        <p:spPr>
          <a:xfrm>
            <a:off x="2421453" y="175070"/>
            <a:ext cx="6650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0" dirty="0" err="1"/>
              <a:t>Pupils</a:t>
            </a:r>
            <a:r>
              <a:rPr lang="nl-NL" b="0" dirty="0"/>
              <a:t> at </a:t>
            </a:r>
            <a:r>
              <a:rPr lang="nl-NL" b="0" dirty="0" err="1"/>
              <a:t>work</a:t>
            </a:r>
            <a:r>
              <a:rPr lang="nl-NL" b="0" dirty="0"/>
              <a:t> </a:t>
            </a:r>
            <a:r>
              <a:rPr lang="nl-NL" b="0" dirty="0" err="1"/>
              <a:t>during</a:t>
            </a:r>
            <a:r>
              <a:rPr lang="nl-NL" b="0" dirty="0"/>
              <a:t> </a:t>
            </a:r>
            <a:r>
              <a:rPr lang="nl-NL" b="0" dirty="0" err="1"/>
              <a:t>mobility</a:t>
            </a:r>
            <a:r>
              <a:rPr lang="nl-NL" b="0" dirty="0"/>
              <a:t> week Madrid, </a:t>
            </a:r>
            <a:r>
              <a:rPr lang="nl-NL" b="0" dirty="0" err="1"/>
              <a:t>March</a:t>
            </a:r>
            <a:r>
              <a:rPr lang="nl-NL" b="0" dirty="0"/>
              <a:t> 2018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F054AC-4EF5-564D-877F-5FE4BC05DD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89" y="1720781"/>
            <a:ext cx="1636610" cy="218214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B237CA9-99F8-CD4D-8417-68C40371E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026" y="1720781"/>
            <a:ext cx="1227457" cy="218214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0E521CA-E27B-3B49-ABD5-4BC26E2BA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483" y="1739591"/>
            <a:ext cx="2884447" cy="21633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32A5123-757B-104A-99D2-9519DCF1A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8802" y="1720781"/>
            <a:ext cx="1636610" cy="2182146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E1A0887-142D-044F-A23C-C7A63F0031F5}"/>
              </a:ext>
            </a:extLst>
          </p:cNvPr>
          <p:cNvSpPr txBox="1">
            <a:spLocks/>
          </p:cNvSpPr>
          <p:nvPr/>
        </p:nvSpPr>
        <p:spPr>
          <a:xfrm>
            <a:off x="628650" y="4123074"/>
            <a:ext cx="8290584" cy="2277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hlinkClick r:id="rId7"/>
              </a:rPr>
              <a:t>Creating city tour for younger group</a:t>
            </a:r>
            <a:r>
              <a:rPr lang="nl-BE" dirty="0"/>
              <a:t>  (K12)</a:t>
            </a:r>
          </a:p>
          <a:p>
            <a:r>
              <a:rPr lang="nl-BE" dirty="0">
                <a:hlinkClick r:id="rId8"/>
              </a:rPr>
              <a:t>Evaluating the project</a:t>
            </a:r>
            <a:r>
              <a:rPr lang="nl-BE" dirty="0"/>
              <a:t> (K9, K12)</a:t>
            </a:r>
          </a:p>
          <a:p>
            <a:r>
              <a:rPr lang="nl-BE" dirty="0">
                <a:hlinkClick r:id="rId9"/>
              </a:rPr>
              <a:t>Evaluation Test C </a:t>
            </a:r>
            <a:r>
              <a:rPr lang="nl-BE" dirty="0"/>
              <a:t>(K12)</a:t>
            </a:r>
          </a:p>
          <a:p>
            <a:r>
              <a:rPr lang="nl-BE" dirty="0">
                <a:hlinkClick r:id="rId10"/>
              </a:rPr>
              <a:t>Presenting Madrid </a:t>
            </a:r>
            <a:r>
              <a:rPr lang="nl-BE" dirty="0"/>
              <a:t>(K9)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0958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9" descr="atan1879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9" r="-1566" b="8955"/>
          <a:stretch/>
        </p:blipFill>
        <p:spPr>
          <a:xfrm>
            <a:off x="4414211" y="84503"/>
            <a:ext cx="4682163" cy="49162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9888" y="1844678"/>
            <a:ext cx="8726486" cy="3727447"/>
          </a:xfrm>
        </p:spPr>
        <p:txBody>
          <a:bodyPr anchor="t">
            <a:noAutofit/>
          </a:bodyPr>
          <a:lstStyle/>
          <a:p>
            <a:r>
              <a:rPr lang="nl-NL" sz="2600" u="sng" dirty="0"/>
              <a:t>Project Timeframe</a:t>
            </a:r>
            <a:r>
              <a:rPr lang="nl-NL" sz="2600" dirty="0"/>
              <a:t>: </a:t>
            </a:r>
            <a:br>
              <a:rPr lang="nl-NL" sz="2600" dirty="0"/>
            </a:br>
            <a:r>
              <a:rPr lang="nl-NL" sz="2600" dirty="0"/>
              <a:t>September 2015 – August 2018</a:t>
            </a:r>
            <a:br>
              <a:rPr lang="nl-NL" sz="2600" dirty="0"/>
            </a:br>
            <a:br>
              <a:rPr lang="nl-NL" sz="2600" dirty="0"/>
            </a:br>
            <a:br>
              <a:rPr lang="nl-NL" sz="2600" dirty="0"/>
            </a:br>
            <a:r>
              <a:rPr lang="nl-NL" sz="2600" dirty="0"/>
              <a:t>More info : </a:t>
            </a:r>
            <a:r>
              <a:rPr lang="nl-NL" sz="2600" dirty="0">
                <a:hlinkClick r:id="rId4"/>
              </a:rPr>
              <a:t>www.gi-learner.eu</a:t>
            </a:r>
            <a:r>
              <a:rPr lang="nl-NL" sz="2600" dirty="0"/>
              <a:t> </a:t>
            </a:r>
            <a:br>
              <a:rPr lang="nl-NL" sz="2600" dirty="0"/>
            </a:br>
            <a:r>
              <a:rPr lang="nl-NL" sz="2600" dirty="0" err="1"/>
              <a:t>Twitter</a:t>
            </a:r>
            <a:r>
              <a:rPr lang="nl-NL" sz="2600" dirty="0"/>
              <a:t>: @</a:t>
            </a:r>
            <a:r>
              <a:rPr lang="nl-NL" sz="2600" dirty="0" err="1"/>
              <a:t>GILearner</a:t>
            </a:r>
            <a:r>
              <a:rPr lang="nl-NL" sz="2600" dirty="0"/>
              <a:t> </a:t>
            </a:r>
            <a:br>
              <a:rPr lang="en-US" sz="2600" dirty="0"/>
            </a:br>
            <a:br>
              <a:rPr lang="nl-NL" sz="2600" dirty="0"/>
            </a:br>
            <a:br>
              <a:rPr lang="nl-NL" sz="2600" dirty="0"/>
            </a:br>
            <a:r>
              <a:rPr lang="nl-NL" sz="2600" dirty="0"/>
              <a:t>Project </a:t>
            </a:r>
            <a:r>
              <a:rPr lang="nl-NL" sz="2600" dirty="0" err="1"/>
              <a:t>coordinator</a:t>
            </a:r>
            <a:r>
              <a:rPr lang="nl-NL" sz="2600" dirty="0"/>
              <a:t>: </a:t>
            </a:r>
            <a:r>
              <a:rPr lang="nl-NL" sz="2600" dirty="0">
                <a:hlinkClick r:id="rId5"/>
              </a:rPr>
              <a:t>luc.zwartjes@ugent.be</a:t>
            </a:r>
            <a:r>
              <a:rPr lang="nl-NL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09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4057" y="1572574"/>
            <a:ext cx="8262244" cy="4635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Content already exists </a:t>
            </a:r>
            <a:r>
              <a:rPr lang="mr-IN" dirty="0"/>
              <a:t>…</a:t>
            </a:r>
            <a:br>
              <a:rPr lang="nl-BE" dirty="0"/>
            </a:br>
            <a:endParaRPr lang="en-GB" sz="2400" dirty="0"/>
          </a:p>
          <a:p>
            <a:pPr lvl="1"/>
            <a:r>
              <a:rPr lang="en-GB" sz="2800" dirty="0" err="1"/>
              <a:t>iGuess</a:t>
            </a:r>
            <a:r>
              <a:rPr lang="en-GB" sz="2800" dirty="0"/>
              <a:t> </a:t>
            </a:r>
            <a:r>
              <a:rPr lang="en-GB" sz="2800" dirty="0">
                <a:sym typeface="Wingdings"/>
              </a:rPr>
              <a:t>  </a:t>
            </a:r>
            <a:r>
              <a:rPr lang="en-GB" sz="2800" dirty="0">
                <a:sym typeface="Wingdings"/>
                <a:hlinkClick r:id="rId2"/>
              </a:rPr>
              <a:t>www.iguess.eu</a:t>
            </a:r>
            <a:endParaRPr lang="en-GB" sz="2800" dirty="0">
              <a:sym typeface="Wingdings"/>
            </a:endParaRPr>
          </a:p>
          <a:p>
            <a:pPr lvl="1"/>
            <a:r>
              <a:rPr lang="en-GB" sz="2800" dirty="0">
                <a:sym typeface="Wingdings"/>
              </a:rPr>
              <a:t>I-Use  </a:t>
            </a:r>
            <a:r>
              <a:rPr lang="en-GB" sz="2800" dirty="0">
                <a:sym typeface="Wingdings"/>
                <a:hlinkClick r:id="rId3"/>
              </a:rPr>
              <a:t>www.i-use.eu</a:t>
            </a:r>
            <a:r>
              <a:rPr lang="en-GB" sz="2800" dirty="0">
                <a:sym typeface="Wingdings"/>
              </a:rPr>
              <a:t> </a:t>
            </a:r>
          </a:p>
          <a:p>
            <a:pPr lvl="1"/>
            <a:r>
              <a:rPr lang="en-GB" sz="2800" dirty="0" err="1">
                <a:sym typeface="Wingdings"/>
              </a:rPr>
              <a:t>EduGIS</a:t>
            </a:r>
            <a:r>
              <a:rPr lang="en-GB" sz="2800" dirty="0">
                <a:sym typeface="Wingdings"/>
              </a:rPr>
              <a:t>  </a:t>
            </a:r>
            <a:r>
              <a:rPr lang="en-GB" sz="2800" dirty="0">
                <a:sym typeface="Wingdings"/>
                <a:hlinkClick r:id="rId4"/>
              </a:rPr>
              <a:t>www.edugis.nl</a:t>
            </a:r>
            <a:r>
              <a:rPr lang="en-GB" sz="2800" dirty="0">
                <a:sym typeface="Wingdings"/>
              </a:rPr>
              <a:t>, </a:t>
            </a:r>
            <a:r>
              <a:rPr lang="en-GB" sz="2800" dirty="0">
                <a:sym typeface="Wingdings"/>
                <a:hlinkClick r:id="rId5"/>
              </a:rPr>
              <a:t>www.edugis.pl</a:t>
            </a:r>
            <a:endParaRPr lang="en-GB" sz="2800" dirty="0"/>
          </a:p>
          <a:p>
            <a:pPr lvl="1"/>
            <a:r>
              <a:rPr lang="en-GB" sz="2800" dirty="0" err="1"/>
              <a:t>PaikkaOppi</a:t>
            </a:r>
            <a:r>
              <a:rPr lang="en-GB" sz="2800" dirty="0"/>
              <a:t> learning environment  </a:t>
            </a:r>
            <a:r>
              <a:rPr lang="en-GB" sz="2800" dirty="0">
                <a:sym typeface="Wingdings"/>
              </a:rPr>
              <a:t> </a:t>
            </a:r>
            <a:r>
              <a:rPr lang="en-GB" sz="2800" dirty="0">
                <a:hlinkClick r:id="rId6"/>
              </a:rPr>
              <a:t>http://www.paikkaoppi.fi/</a:t>
            </a:r>
            <a:br>
              <a:rPr lang="en-GB" sz="2800" dirty="0">
                <a:sym typeface="Wingdings"/>
              </a:rPr>
            </a:br>
            <a:endParaRPr lang="en-GB" sz="2800" dirty="0">
              <a:sym typeface="Wingdings"/>
            </a:endParaRPr>
          </a:p>
          <a:p>
            <a:pPr lvl="1"/>
            <a:endParaRPr lang="en-GB" sz="3200" dirty="0"/>
          </a:p>
          <a:p>
            <a:pPr marL="0" indent="0">
              <a:buNone/>
            </a:pPr>
            <a:r>
              <a:rPr lang="mr-IN" dirty="0"/>
              <a:t>…</a:t>
            </a:r>
            <a:r>
              <a:rPr lang="nl-BE" dirty="0"/>
              <a:t>b</a:t>
            </a:r>
            <a:r>
              <a:rPr lang="en-GB" dirty="0" err="1"/>
              <a:t>ut</a:t>
            </a:r>
            <a:r>
              <a:rPr lang="en-GB" dirty="0"/>
              <a:t> it is not structured or coordinated by age …</a:t>
            </a:r>
            <a:br>
              <a:rPr lang="en-GB" dirty="0"/>
            </a:br>
            <a:endParaRPr lang="en-GB" sz="20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540" y="1954915"/>
            <a:ext cx="1962150" cy="103012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657" y="1980301"/>
            <a:ext cx="1251161" cy="1108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0406" y="3280734"/>
            <a:ext cx="1039662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7143" y="4482975"/>
            <a:ext cx="2730289" cy="772313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69053" y="22670"/>
            <a:ext cx="665018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The situation 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77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1950" y="-13730"/>
            <a:ext cx="9906000" cy="6871730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14350" y="1595883"/>
            <a:ext cx="8557284" cy="4759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Bednarz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van der Schee  (2006) </a:t>
            </a:r>
            <a:endParaRPr lang="nl-NL" sz="2400" dirty="0"/>
          </a:p>
          <a:p>
            <a:pPr marL="0" indent="0">
              <a:buNone/>
            </a:pPr>
            <a:r>
              <a:rPr lang="en-GB" sz="1200" dirty="0"/>
              <a:t> </a:t>
            </a:r>
            <a:endParaRPr lang="en-GB" sz="2400" dirty="0"/>
          </a:p>
          <a:p>
            <a:pPr lvl="0">
              <a:lnSpc>
                <a:spcPct val="150000"/>
              </a:lnSpc>
            </a:pPr>
            <a:r>
              <a:rPr lang="en-GB" dirty="0"/>
              <a:t>GIS </a:t>
            </a:r>
            <a:r>
              <a:rPr lang="en-GB" b="1" u="sng" dirty="0"/>
              <a:t>not a compulsory item</a:t>
            </a:r>
            <a:r>
              <a:rPr lang="en-GB" b="1" dirty="0"/>
              <a:t> </a:t>
            </a:r>
            <a:r>
              <a:rPr lang="en-GB" dirty="0"/>
              <a:t>in teacher training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Taught by </a:t>
            </a:r>
            <a:r>
              <a:rPr lang="en-GB" b="1" u="sng" dirty="0"/>
              <a:t>non-specialists</a:t>
            </a:r>
          </a:p>
          <a:p>
            <a:pPr lvl="0">
              <a:lnSpc>
                <a:spcPct val="150000"/>
              </a:lnSpc>
            </a:pPr>
            <a:r>
              <a:rPr lang="en-GB" b="1" u="sng" dirty="0"/>
              <a:t>Curriculum</a:t>
            </a:r>
            <a:r>
              <a:rPr lang="en-GB" dirty="0"/>
              <a:t> not include GIS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non-availability of </a:t>
            </a:r>
            <a:r>
              <a:rPr lang="en-GB" b="1" u="sng" dirty="0"/>
              <a:t>data and</a:t>
            </a:r>
            <a:r>
              <a:rPr lang="en-GB" b="1" dirty="0"/>
              <a:t> </a:t>
            </a:r>
            <a:r>
              <a:rPr lang="en-GB" dirty="0"/>
              <a:t>easy-to-use </a:t>
            </a:r>
            <a:r>
              <a:rPr lang="en-GB" b="1" u="sng" dirty="0"/>
              <a:t>software</a:t>
            </a:r>
            <a:r>
              <a:rPr lang="en-GB" dirty="0"/>
              <a:t>.</a:t>
            </a:r>
          </a:p>
          <a:p>
            <a:pPr lvl="0">
              <a:lnSpc>
                <a:spcPct val="150000"/>
              </a:lnSpc>
            </a:pPr>
            <a:r>
              <a:rPr lang="en-GB" b="1" u="sng" dirty="0"/>
              <a:t>Attitudes of teachers</a:t>
            </a:r>
            <a:r>
              <a:rPr lang="en-GB" dirty="0"/>
              <a:t> difficult to persuade</a:t>
            </a:r>
            <a:br>
              <a:rPr lang="en-GB" dirty="0"/>
            </a:br>
            <a:endParaRPr lang="en-GB" sz="2000" u="none" strike="noStrike" dirty="0">
              <a:effectLst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21453" y="270320"/>
            <a:ext cx="6650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What is still blocking it? </a:t>
            </a:r>
            <a:endParaRPr lang="en-US" sz="2800" b="0" dirty="0"/>
          </a:p>
        </p:txBody>
      </p:sp>
      <p:sp>
        <p:nvSpPr>
          <p:cNvPr id="7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</p:spTree>
    <p:extLst>
      <p:ext uri="{BB962C8B-B14F-4D97-AF65-F5344CB8AC3E}">
        <p14:creationId xmlns:p14="http://schemas.microsoft.com/office/powerpoint/2010/main" val="143965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8549" y="-13730"/>
            <a:ext cx="9906000" cy="6871730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14350" y="1595883"/>
            <a:ext cx="8557284" cy="4759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Bednarz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van der Schee  (2006) </a:t>
            </a:r>
            <a:endParaRPr lang="nl-NL" sz="2400" dirty="0"/>
          </a:p>
          <a:p>
            <a:pPr marL="0" indent="0">
              <a:buNone/>
            </a:pPr>
            <a:r>
              <a:rPr lang="en-GB" sz="1200" dirty="0"/>
              <a:t> </a:t>
            </a:r>
            <a:endParaRPr lang="en-GB" sz="2400" dirty="0"/>
          </a:p>
          <a:p>
            <a:pPr lvl="0">
              <a:lnSpc>
                <a:spcPct val="150000"/>
              </a:lnSpc>
            </a:pPr>
            <a:r>
              <a:rPr lang="en-GB" dirty="0"/>
              <a:t>GIS </a:t>
            </a:r>
            <a:r>
              <a:rPr lang="en-GB" b="1" u="sng" dirty="0"/>
              <a:t>not a compulsory item</a:t>
            </a:r>
            <a:r>
              <a:rPr lang="en-GB" b="1" dirty="0"/>
              <a:t> </a:t>
            </a:r>
            <a:r>
              <a:rPr lang="en-GB" dirty="0"/>
              <a:t>in teacher training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Taught by </a:t>
            </a:r>
            <a:r>
              <a:rPr lang="en-GB" b="1" u="sng" dirty="0"/>
              <a:t>non-specialists</a:t>
            </a:r>
          </a:p>
          <a:p>
            <a:pPr lvl="0">
              <a:lnSpc>
                <a:spcPct val="150000"/>
              </a:lnSpc>
            </a:pPr>
            <a:r>
              <a:rPr lang="en-GB" b="1" u="sng" dirty="0"/>
              <a:t>Curriculum</a:t>
            </a:r>
            <a:r>
              <a:rPr lang="en-GB" dirty="0"/>
              <a:t> not include GIS</a:t>
            </a:r>
          </a:p>
          <a:p>
            <a:pPr lvl="0">
              <a:lnSpc>
                <a:spcPct val="150000"/>
              </a:lnSpc>
            </a:pPr>
            <a:r>
              <a:rPr lang="en-GB" dirty="0"/>
              <a:t>non-availability of </a:t>
            </a:r>
            <a:r>
              <a:rPr lang="en-GB" b="1" u="sng" dirty="0"/>
              <a:t>data and</a:t>
            </a:r>
            <a:r>
              <a:rPr lang="en-GB" b="1" dirty="0"/>
              <a:t> </a:t>
            </a:r>
            <a:r>
              <a:rPr lang="en-GB" dirty="0"/>
              <a:t>easy-to-use </a:t>
            </a:r>
            <a:r>
              <a:rPr lang="en-GB" b="1" u="sng" dirty="0"/>
              <a:t>software</a:t>
            </a:r>
            <a:r>
              <a:rPr lang="en-GB" dirty="0"/>
              <a:t>.</a:t>
            </a:r>
          </a:p>
          <a:p>
            <a:pPr lvl="0">
              <a:lnSpc>
                <a:spcPct val="150000"/>
              </a:lnSpc>
            </a:pPr>
            <a:r>
              <a:rPr lang="en-GB" b="1" u="sng" dirty="0"/>
              <a:t>Attitudes of teachers</a:t>
            </a:r>
            <a:r>
              <a:rPr lang="en-GB" dirty="0"/>
              <a:t> difficult to persuade</a:t>
            </a:r>
            <a:br>
              <a:rPr lang="en-GB" dirty="0"/>
            </a:br>
            <a:endParaRPr lang="en-GB" sz="2000" u="none" strike="noStrike" dirty="0">
              <a:effectLst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21453" y="270320"/>
            <a:ext cx="6650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What is still blocking it? </a:t>
            </a:r>
            <a:endParaRPr lang="en-US" sz="2800" b="0" dirty="0"/>
          </a:p>
        </p:txBody>
      </p:sp>
      <p:sp>
        <p:nvSpPr>
          <p:cNvPr id="7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	</a:t>
            </a:r>
          </a:p>
        </p:txBody>
      </p:sp>
      <p:sp>
        <p:nvSpPr>
          <p:cNvPr id="6" name="Ovaal 5"/>
          <p:cNvSpPr/>
          <p:nvPr/>
        </p:nvSpPr>
        <p:spPr>
          <a:xfrm>
            <a:off x="0" y="3657600"/>
            <a:ext cx="5657850" cy="1333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65314" y="5334004"/>
            <a:ext cx="5657850" cy="1333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40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07" y="1468808"/>
            <a:ext cx="3922527" cy="3179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375" y="143245"/>
            <a:ext cx="6553859" cy="1325563"/>
          </a:xfrm>
        </p:spPr>
        <p:txBody>
          <a:bodyPr>
            <a:noAutofit/>
          </a:bodyPr>
          <a:lstStyle/>
          <a:p>
            <a:r>
              <a:rPr lang="en-US" sz="3600" dirty="0"/>
              <a:t>Recommendations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1043"/>
            <a:ext cx="6286500" cy="4635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Bednarz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van der Schee  (2006) </a:t>
            </a:r>
            <a:endParaRPr lang="nl-NL" sz="2400" dirty="0"/>
          </a:p>
          <a:p>
            <a:pPr marL="0" lvl="0" indent="0">
              <a:buNone/>
            </a:pPr>
            <a:endParaRPr lang="en-US" sz="2400" b="1" u="sng" dirty="0"/>
          </a:p>
          <a:p>
            <a:pPr lvl="0"/>
            <a:r>
              <a:rPr lang="en-US" sz="2400" b="1" u="sng" dirty="0"/>
              <a:t>address key issues</a:t>
            </a:r>
            <a:r>
              <a:rPr lang="en-US" sz="2400" b="1" dirty="0"/>
              <a:t> </a:t>
            </a:r>
            <a:r>
              <a:rPr lang="en-US" sz="2400" dirty="0"/>
              <a:t>related to GIS implementation: 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teacher training,</a:t>
            </a:r>
          </a:p>
          <a:p>
            <a:pPr lvl="1"/>
            <a:r>
              <a:rPr lang="en-US" sz="2000" dirty="0"/>
              <a:t>availability of user friendly software,</a:t>
            </a:r>
          </a:p>
          <a:p>
            <a:pPr lvl="1"/>
            <a:r>
              <a:rPr lang="en-US" sz="2000" dirty="0"/>
              <a:t> ICT equipment in schools.</a:t>
            </a:r>
            <a:endParaRPr lang="en-GB" sz="2000" dirty="0"/>
          </a:p>
          <a:p>
            <a:pPr lvl="0"/>
            <a:r>
              <a:rPr lang="en-US" sz="2400" dirty="0"/>
              <a:t>use a </a:t>
            </a:r>
            <a:r>
              <a:rPr lang="en-US" sz="2400" b="1" u="sng" dirty="0"/>
              <a:t>community of learners approach</a:t>
            </a:r>
            <a:r>
              <a:rPr lang="en-US" sz="2400" b="1" dirty="0"/>
              <a:t> </a:t>
            </a:r>
          </a:p>
          <a:p>
            <a:pPr lvl="0"/>
            <a:r>
              <a:rPr lang="en-US" sz="2400" b="1" u="sng" dirty="0"/>
              <a:t>institutionalize </a:t>
            </a:r>
            <a:r>
              <a:rPr lang="en-US" sz="2400" b="1" u="sng" dirty="0" err="1"/>
              <a:t>GIScience</a:t>
            </a:r>
            <a:r>
              <a:rPr lang="en-US" sz="2400" b="1" u="sng" dirty="0"/>
              <a:t> into curricula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6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</p:spTree>
    <p:extLst>
      <p:ext uri="{BB962C8B-B14F-4D97-AF65-F5344CB8AC3E}">
        <p14:creationId xmlns:p14="http://schemas.microsoft.com/office/powerpoint/2010/main" val="21210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07" y="1468808"/>
            <a:ext cx="3922527" cy="3179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375" y="143245"/>
            <a:ext cx="6553859" cy="1325563"/>
          </a:xfrm>
        </p:spPr>
        <p:txBody>
          <a:bodyPr>
            <a:noAutofit/>
          </a:bodyPr>
          <a:lstStyle/>
          <a:p>
            <a:r>
              <a:rPr lang="en-US" sz="3600" dirty="0"/>
              <a:t>Recommendations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1043"/>
            <a:ext cx="6286500" cy="4635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Bednarz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2400" dirty="0" err="1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nl-NL" sz="2400" dirty="0">
                <a:latin typeface="Calibri" charset="0"/>
                <a:ea typeface="Calibri" charset="0"/>
                <a:cs typeface="Calibri" charset="0"/>
              </a:rPr>
              <a:t> van der Schee  (2006) </a:t>
            </a:r>
            <a:endParaRPr lang="nl-NL" sz="2400" dirty="0"/>
          </a:p>
          <a:p>
            <a:pPr marL="0" lvl="0" indent="0">
              <a:buNone/>
            </a:pPr>
            <a:endParaRPr lang="en-US" sz="2400" b="1" u="sng" dirty="0"/>
          </a:p>
          <a:p>
            <a:pPr lvl="0"/>
            <a:r>
              <a:rPr lang="en-US" sz="2400" b="1" u="sng" dirty="0"/>
              <a:t>address key issues</a:t>
            </a:r>
            <a:r>
              <a:rPr lang="en-US" sz="2400" b="1" dirty="0"/>
              <a:t> </a:t>
            </a:r>
            <a:r>
              <a:rPr lang="en-US" sz="2400" dirty="0"/>
              <a:t>related to GIS implementation: 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000" dirty="0"/>
              <a:t>teacher training,</a:t>
            </a:r>
          </a:p>
          <a:p>
            <a:pPr lvl="1"/>
            <a:r>
              <a:rPr lang="en-US" sz="2000" dirty="0"/>
              <a:t>availability of user friendly software,</a:t>
            </a:r>
          </a:p>
          <a:p>
            <a:pPr lvl="1"/>
            <a:r>
              <a:rPr lang="en-US" sz="2000" dirty="0"/>
              <a:t> ICT equipment in schools.</a:t>
            </a:r>
            <a:endParaRPr lang="en-GB" sz="2000" dirty="0"/>
          </a:p>
          <a:p>
            <a:pPr lvl="0"/>
            <a:r>
              <a:rPr lang="en-US" sz="2400" dirty="0"/>
              <a:t>use a </a:t>
            </a:r>
            <a:r>
              <a:rPr lang="en-US" sz="2400" b="1" u="sng" dirty="0"/>
              <a:t>community of learners approach</a:t>
            </a:r>
            <a:r>
              <a:rPr lang="en-US" sz="2400" b="1" dirty="0"/>
              <a:t> </a:t>
            </a:r>
          </a:p>
          <a:p>
            <a:pPr lvl="0"/>
            <a:r>
              <a:rPr lang="en-US" sz="2400" b="1" u="sng" dirty="0"/>
              <a:t>institutionalize </a:t>
            </a:r>
            <a:r>
              <a:rPr lang="en-US" sz="2400" b="1" u="sng" dirty="0" err="1"/>
              <a:t>GIScience</a:t>
            </a:r>
            <a:r>
              <a:rPr lang="en-US" sz="2400" b="1" u="sng" dirty="0"/>
              <a:t> into curricula</a:t>
            </a:r>
            <a:br>
              <a:rPr lang="en-US" sz="2400"/>
            </a:br>
            <a:endParaRPr lang="en-US" sz="2000" dirty="0"/>
          </a:p>
        </p:txBody>
      </p:sp>
      <p:sp>
        <p:nvSpPr>
          <p:cNvPr id="6" name="TextBox 8"/>
          <p:cNvSpPr txBox="1"/>
          <p:nvPr/>
        </p:nvSpPr>
        <p:spPr>
          <a:xfrm>
            <a:off x="2259775" y="82833"/>
            <a:ext cx="319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Literature Review </a:t>
            </a:r>
          </a:p>
        </p:txBody>
      </p:sp>
      <p:sp>
        <p:nvSpPr>
          <p:cNvPr id="8" name="Ovaal 7"/>
          <p:cNvSpPr/>
          <p:nvPr/>
        </p:nvSpPr>
        <p:spPr>
          <a:xfrm>
            <a:off x="65314" y="4648204"/>
            <a:ext cx="6430736" cy="13335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26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510" y="1883493"/>
            <a:ext cx="1682989" cy="156563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54" y="1966675"/>
            <a:ext cx="2198247" cy="281138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9944"/>
            <a:ext cx="2522294" cy="322581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642" y="5063045"/>
            <a:ext cx="2492371" cy="81002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580" y="1616560"/>
            <a:ext cx="1020449" cy="290780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03" y="4809045"/>
            <a:ext cx="2233341" cy="128088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352674" y="229046"/>
            <a:ext cx="6632576" cy="9298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GI-Learner partners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31" y="4846180"/>
            <a:ext cx="1492502" cy="124375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989" y="3867124"/>
            <a:ext cx="5466086" cy="8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13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Aim</a:t>
            </a:r>
            <a:r>
              <a:rPr lang="nl-NL" dirty="0"/>
              <a:t>		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68961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help teachers implement learning progression lines for spatial thinking in secondary schools, using </a:t>
            </a:r>
            <a:r>
              <a:rPr lang="en-US" sz="2400" dirty="0" err="1"/>
              <a:t>GIScience</a:t>
            </a:r>
            <a:r>
              <a:rPr lang="en-US" sz="2400" dirty="0"/>
              <a:t>.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235" y="3086100"/>
            <a:ext cx="5133865" cy="309086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114425" y="6119813"/>
            <a:ext cx="71818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050" dirty="0" err="1"/>
              <a:t>https</a:t>
            </a:r>
            <a:r>
              <a:rPr lang="nl-NL" sz="1050" dirty="0"/>
              <a:t>://</a:t>
            </a:r>
            <a:r>
              <a:rPr lang="nl-NL" sz="1050" dirty="0" err="1"/>
              <a:t>cnr.ncsu.edu</a:t>
            </a:r>
            <a:r>
              <a:rPr lang="nl-NL" sz="1050" dirty="0"/>
              <a:t>/</a:t>
            </a:r>
            <a:r>
              <a:rPr lang="nl-NL" sz="1050" dirty="0" err="1"/>
              <a:t>geospatial</a:t>
            </a:r>
            <a:r>
              <a:rPr lang="nl-NL" sz="1050" dirty="0"/>
              <a:t>/</a:t>
            </a:r>
            <a:r>
              <a:rPr lang="nl-NL" sz="1050" dirty="0" err="1"/>
              <a:t>wp</a:t>
            </a:r>
            <a:r>
              <a:rPr lang="nl-NL" sz="1050" dirty="0"/>
              <a:t>-content/</a:t>
            </a:r>
            <a:r>
              <a:rPr lang="nl-NL" sz="1050" dirty="0" err="1"/>
              <a:t>uploads</a:t>
            </a:r>
            <a:r>
              <a:rPr lang="nl-NL" sz="1050" dirty="0"/>
              <a:t>/sites/12/2015/08/</a:t>
            </a:r>
            <a:r>
              <a:rPr lang="nl-NL" sz="1050" dirty="0" err="1"/>
              <a:t>DukeTIPCollage.png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143515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4" id="{D6C9523D-B8CA-7946-95E2-E0204CD59D5B}" vid="{B9818ABB-6A3C-A54C-B63E-BDD5B27718B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GI-Learner-draft</Template>
  <TotalTime>13123</TotalTime>
  <Words>938</Words>
  <Application>Microsoft Macintosh PowerPoint</Application>
  <PresentationFormat>Diavoorstelling (4:3)</PresentationFormat>
  <Paragraphs>168</Paragraphs>
  <Slides>29</Slides>
  <Notes>12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7" baseType="lpstr">
      <vt:lpstr>맑은 고딕</vt:lpstr>
      <vt:lpstr>Arial</vt:lpstr>
      <vt:lpstr>Calibri</vt:lpstr>
      <vt:lpstr>Calibri Light</vt:lpstr>
      <vt:lpstr>Mangal</vt:lpstr>
      <vt:lpstr>Times New Roman</vt:lpstr>
      <vt:lpstr>Wingdings</vt:lpstr>
      <vt:lpstr>Office-thema</vt:lpstr>
      <vt:lpstr>A project to develop geospatial thinking learning lines in secondary schools   </vt:lpstr>
      <vt:lpstr>The situation  </vt:lpstr>
      <vt:lpstr>The situation  </vt:lpstr>
      <vt:lpstr>PowerPoint-presentatie</vt:lpstr>
      <vt:lpstr>PowerPoint-presentatie</vt:lpstr>
      <vt:lpstr>Recommendations </vt:lpstr>
      <vt:lpstr>Recommendations </vt:lpstr>
      <vt:lpstr>PowerPoint-presentatie</vt:lpstr>
      <vt:lpstr>Aim   </vt:lpstr>
      <vt:lpstr>Action steps   </vt:lpstr>
      <vt:lpstr>Learning progression line  </vt:lpstr>
      <vt:lpstr>Learning progression line example</vt:lpstr>
      <vt:lpstr>Learning progression line  </vt:lpstr>
      <vt:lpstr>GI Spatial Thinking</vt:lpstr>
      <vt:lpstr>GI Science  Spatial Thinking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Examples working with GIS</vt:lpstr>
      <vt:lpstr>PowerPoint-presentatie</vt:lpstr>
      <vt:lpstr>PowerPoint-presentatie</vt:lpstr>
      <vt:lpstr>How to implement this? </vt:lpstr>
      <vt:lpstr>GI Learner material</vt:lpstr>
      <vt:lpstr>PowerPoint-presentatie</vt:lpstr>
      <vt:lpstr>PowerPoint-presentatie</vt:lpstr>
      <vt:lpstr>Project Timeframe:  September 2015 – August 2018   More info : www.gi-learner.eu  Twitter: @GILearner    Project coordinator: luc.zwartjes@ugent.be 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Zwartjes Luc</dc:creator>
  <cp:lastModifiedBy>Zwartjes Luc</cp:lastModifiedBy>
  <cp:revision>127</cp:revision>
  <dcterms:created xsi:type="dcterms:W3CDTF">2016-01-23T22:14:26Z</dcterms:created>
  <dcterms:modified xsi:type="dcterms:W3CDTF">2018-03-14T22:51:58Z</dcterms:modified>
</cp:coreProperties>
</file>