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7" r:id="rId2"/>
    <p:sldId id="348" r:id="rId3"/>
    <p:sldId id="349" r:id="rId4"/>
    <p:sldId id="350" r:id="rId5"/>
    <p:sldId id="363" r:id="rId6"/>
    <p:sldId id="352" r:id="rId7"/>
    <p:sldId id="364" r:id="rId8"/>
    <p:sldId id="299" r:id="rId9"/>
    <p:sldId id="336" r:id="rId10"/>
    <p:sldId id="337" r:id="rId11"/>
    <p:sldId id="338" r:id="rId12"/>
    <p:sldId id="339" r:id="rId13"/>
    <p:sldId id="366" r:id="rId14"/>
    <p:sldId id="340" r:id="rId15"/>
    <p:sldId id="316" r:id="rId16"/>
    <p:sldId id="341" r:id="rId17"/>
    <p:sldId id="343" r:id="rId18"/>
    <p:sldId id="368" r:id="rId19"/>
    <p:sldId id="342" r:id="rId20"/>
    <p:sldId id="344" r:id="rId21"/>
    <p:sldId id="345" r:id="rId22"/>
    <p:sldId id="365" r:id="rId23"/>
    <p:sldId id="346" r:id="rId24"/>
    <p:sldId id="359" r:id="rId25"/>
    <p:sldId id="362" r:id="rId26"/>
    <p:sldId id="266" r:id="rId27"/>
    <p:sldId id="347" r:id="rId28"/>
    <p:sldId id="269" r:id="rId29"/>
    <p:sldId id="355" r:id="rId30"/>
    <p:sldId id="360" r:id="rId31"/>
    <p:sldId id="361" r:id="rId32"/>
    <p:sldId id="280" r:id="rId3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5"/>
    <p:restoredTop sz="95768" autoAdjust="0"/>
  </p:normalViewPr>
  <p:slideViewPr>
    <p:cSldViewPr snapToGrid="0" snapToObjects="1">
      <p:cViewPr>
        <p:scale>
          <a:sx n="90" d="100"/>
          <a:sy n="90" d="100"/>
        </p:scale>
        <p:origin x="888" y="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3C2A6-00D7-6046-90DB-65422A8BBAF7}" type="datetimeFigureOut">
              <a:rPr lang="nl-NL" smtClean="0"/>
              <a:t>09-05-18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35E04-A5AA-C749-BFD3-C7789901E631}" type="slidenum">
              <a:rPr lang="nl-NL" smtClean="0"/>
              <a:t>‹nr.›</a:t>
            </a:fld>
            <a:endParaRPr lang="nl-NL"/>
          </a:p>
        </p:txBody>
      </p:sp>
    </p:spTree>
    <p:extLst>
      <p:ext uri="{BB962C8B-B14F-4D97-AF65-F5344CB8AC3E}">
        <p14:creationId xmlns:p14="http://schemas.microsoft.com/office/powerpoint/2010/main" val="170029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a:t>
            </a:fld>
            <a:endParaRPr lang="nl-NL"/>
          </a:p>
        </p:txBody>
      </p:sp>
    </p:spTree>
    <p:extLst>
      <p:ext uri="{BB962C8B-B14F-4D97-AF65-F5344CB8AC3E}">
        <p14:creationId xmlns:p14="http://schemas.microsoft.com/office/powerpoint/2010/main" val="96296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TPCK: </a:t>
            </a:r>
            <a:r>
              <a:rPr lang="en-GB" sz="1200" kern="1200" dirty="0">
                <a:solidFill>
                  <a:schemeClr val="tx1"/>
                </a:solidFill>
                <a:effectLst/>
                <a:latin typeface="+mn-lt"/>
                <a:ea typeface="+mn-ea"/>
                <a:cs typeface="+mn-cs"/>
              </a:rPr>
              <a:t>the knowledge a teacher should have about how to use technology in instruction in such a way that students develop knowledge and skills in a certain domain’.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27</a:t>
            </a:fld>
            <a:endParaRPr lang="nl-NL"/>
          </a:p>
        </p:txBody>
      </p:sp>
    </p:spTree>
    <p:extLst>
      <p:ext uri="{BB962C8B-B14F-4D97-AF65-F5344CB8AC3E}">
        <p14:creationId xmlns:p14="http://schemas.microsoft.com/office/powerpoint/2010/main" val="131586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Favier</a:t>
            </a:r>
            <a:r>
              <a:rPr lang="nl-NL" sz="1200" kern="1200" dirty="0">
                <a:solidFill>
                  <a:schemeClr val="tx1"/>
                </a:solidFill>
                <a:effectLst/>
                <a:latin typeface="+mn-lt"/>
                <a:ea typeface="+mn-ea"/>
                <a:cs typeface="+mn-cs"/>
              </a:rPr>
              <a:t> (2013) </a:t>
            </a:r>
            <a:r>
              <a:rPr lang="nl-NL" sz="1200" kern="1200" dirty="0" err="1">
                <a:solidFill>
                  <a:schemeClr val="tx1"/>
                </a:solidFill>
                <a:effectLst/>
                <a:latin typeface="+mn-lt"/>
                <a:ea typeface="+mn-ea"/>
                <a:cs typeface="+mn-cs"/>
              </a:rPr>
              <a:t>describes</a:t>
            </a:r>
            <a:r>
              <a:rPr lang="nl-NL" sz="1200" kern="1200" dirty="0">
                <a:solidFill>
                  <a:schemeClr val="tx1"/>
                </a:solidFill>
                <a:effectLst/>
                <a:latin typeface="+mn-lt"/>
                <a:ea typeface="+mn-ea"/>
                <a:cs typeface="+mn-cs"/>
              </a:rPr>
              <a:t> five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on </a:t>
            </a:r>
            <a:r>
              <a:rPr lang="nl-NL" sz="1200" kern="1200" dirty="0" err="1">
                <a:solidFill>
                  <a:schemeClr val="tx1"/>
                </a:solidFill>
                <a:effectLst/>
                <a:latin typeface="+mn-lt"/>
                <a:ea typeface="+mn-ea"/>
                <a:cs typeface="+mn-cs"/>
              </a:rPr>
              <a:t>how</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can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integrated</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secondary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education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Figure</a:t>
            </a:r>
            <a:r>
              <a:rPr lang="nl-NL" sz="1200" kern="1200" dirty="0">
                <a:solidFill>
                  <a:schemeClr val="tx1"/>
                </a:solidFill>
                <a:effectLst/>
                <a:latin typeface="+mn-lt"/>
                <a:ea typeface="+mn-ea"/>
                <a:cs typeface="+mn-cs"/>
              </a:rPr>
              <a:t> 8). Teaching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learning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focuses</a:t>
            </a:r>
            <a:r>
              <a:rPr lang="nl-NL" sz="1200" kern="1200" dirty="0">
                <a:solidFill>
                  <a:schemeClr val="tx1"/>
                </a:solidFill>
                <a:effectLst/>
                <a:latin typeface="+mn-lt"/>
                <a:ea typeface="+mn-ea"/>
                <a:cs typeface="+mn-cs"/>
              </a:rPr>
              <a:t> more on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theoretical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aspects</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structure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three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other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develop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skills</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28</a:t>
            </a:fld>
            <a:endParaRPr lang="nl-NL"/>
          </a:p>
        </p:txBody>
      </p:sp>
    </p:spTree>
    <p:extLst>
      <p:ext uri="{BB962C8B-B14F-4D97-AF65-F5344CB8AC3E}">
        <p14:creationId xmlns:p14="http://schemas.microsoft.com/office/powerpoint/2010/main" val="68502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32</a:t>
            </a:fld>
            <a:endParaRPr lang="nl-NL"/>
          </a:p>
        </p:txBody>
      </p:sp>
    </p:spTree>
    <p:extLst>
      <p:ext uri="{BB962C8B-B14F-4D97-AF65-F5344CB8AC3E}">
        <p14:creationId xmlns:p14="http://schemas.microsoft.com/office/powerpoint/2010/main" val="93516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err="1"/>
              <a:t>enables</a:t>
            </a:r>
            <a:r>
              <a:rPr lang="nl-NL" sz="1200" dirty="0"/>
              <a:t> </a:t>
            </a:r>
            <a:r>
              <a:rPr lang="nl-NL" sz="1200" dirty="0" err="1"/>
              <a:t>knowing</a:t>
            </a:r>
            <a:r>
              <a:rPr lang="nl-NL" sz="1200" dirty="0"/>
              <a:t> </a:t>
            </a:r>
            <a:r>
              <a:rPr lang="nl-NL" sz="1200" dirty="0" err="1"/>
              <a:t>about</a:t>
            </a:r>
            <a:endParaRPr lang="nl-NL" sz="1200" dirty="0"/>
          </a:p>
          <a:p>
            <a:r>
              <a:rPr lang="nl-NL" sz="1200" i="1" dirty="0"/>
              <a:t>- Space</a:t>
            </a:r>
            <a:r>
              <a:rPr lang="nl-NL" sz="1200" dirty="0"/>
              <a:t> – e.g. different </a:t>
            </a:r>
            <a:r>
              <a:rPr lang="nl-NL" sz="1200" dirty="0" err="1"/>
              <a:t>ways</a:t>
            </a:r>
            <a:r>
              <a:rPr lang="nl-NL" sz="1200" dirty="0"/>
              <a:t> of </a:t>
            </a:r>
            <a:r>
              <a:rPr lang="nl-NL" sz="1200" dirty="0" err="1"/>
              <a:t>calculating</a:t>
            </a:r>
            <a:r>
              <a:rPr lang="nl-NL" sz="1200" dirty="0"/>
              <a:t> </a:t>
            </a:r>
            <a:r>
              <a:rPr lang="nl-NL" sz="1200" dirty="0" err="1"/>
              <a:t>distance</a:t>
            </a:r>
            <a:r>
              <a:rPr lang="nl-NL" sz="1200" dirty="0"/>
              <a:t>, </a:t>
            </a:r>
            <a:r>
              <a:rPr lang="nl-NL" sz="1200" dirty="0" err="1"/>
              <a:t>coordinate</a:t>
            </a:r>
            <a:r>
              <a:rPr lang="nl-NL" sz="1200" dirty="0"/>
              <a:t>  system </a:t>
            </a:r>
          </a:p>
          <a:p>
            <a:r>
              <a:rPr lang="nl-NL" sz="1200" i="1" dirty="0"/>
              <a:t>- </a:t>
            </a:r>
            <a:r>
              <a:rPr lang="nl-NL" sz="1200" i="1" dirty="0" err="1"/>
              <a:t>Representation</a:t>
            </a:r>
            <a:r>
              <a:rPr lang="nl-NL" sz="1200" dirty="0"/>
              <a:t> – e.g. effect of </a:t>
            </a:r>
            <a:r>
              <a:rPr lang="nl-NL" sz="1200" dirty="0" err="1"/>
              <a:t>projections</a:t>
            </a:r>
            <a:r>
              <a:rPr lang="nl-NL" sz="1200" dirty="0"/>
              <a:t>, </a:t>
            </a:r>
            <a:r>
              <a:rPr lang="nl-NL" sz="1200" dirty="0" err="1"/>
              <a:t>principles</a:t>
            </a:r>
            <a:r>
              <a:rPr lang="nl-NL" sz="1200" dirty="0"/>
              <a:t> of </a:t>
            </a:r>
            <a:r>
              <a:rPr lang="nl-NL" sz="1200" dirty="0" err="1"/>
              <a:t>graphic</a:t>
            </a:r>
            <a:r>
              <a:rPr lang="nl-NL" sz="1200" dirty="0"/>
              <a:t> design (</a:t>
            </a:r>
            <a:r>
              <a:rPr lang="nl-NL" sz="1200" dirty="0" err="1"/>
              <a:t>semiology</a:t>
            </a:r>
            <a:r>
              <a:rPr lang="nl-NL" sz="1200" dirty="0"/>
              <a:t>)</a:t>
            </a:r>
          </a:p>
          <a:p>
            <a:r>
              <a:rPr lang="nl-NL" sz="1200" i="1" dirty="0"/>
              <a:t>- </a:t>
            </a:r>
            <a:r>
              <a:rPr lang="nl-NL" sz="1200" i="1" dirty="0" err="1"/>
              <a:t>Reasoning</a:t>
            </a:r>
            <a:r>
              <a:rPr lang="nl-NL" sz="1200" dirty="0"/>
              <a:t> – e.g. different </a:t>
            </a:r>
            <a:r>
              <a:rPr lang="nl-NL" sz="1200" dirty="0" err="1"/>
              <a:t>ways</a:t>
            </a:r>
            <a:r>
              <a:rPr lang="nl-NL" sz="1200" dirty="0"/>
              <a:t> of thinking </a:t>
            </a:r>
            <a:r>
              <a:rPr lang="nl-NL" sz="1200" dirty="0" err="1"/>
              <a:t>about</a:t>
            </a:r>
            <a:r>
              <a:rPr lang="nl-NL" sz="1200" dirty="0"/>
              <a:t> </a:t>
            </a:r>
            <a:r>
              <a:rPr lang="nl-NL" sz="1200" dirty="0" err="1"/>
              <a:t>shortest</a:t>
            </a:r>
            <a:r>
              <a:rPr lang="nl-NL" sz="1200" dirty="0"/>
              <a:t> </a:t>
            </a:r>
            <a:r>
              <a:rPr lang="nl-NL" sz="1200" dirty="0" err="1"/>
              <a:t>distances</a:t>
            </a:r>
            <a:r>
              <a:rPr lang="nl-NL" sz="1200" dirty="0"/>
              <a:t>, </a:t>
            </a:r>
            <a:r>
              <a:rPr lang="nl-NL" sz="1200" dirty="0" err="1"/>
              <a:t>estimate</a:t>
            </a:r>
            <a:r>
              <a:rPr lang="nl-NL" sz="1200" dirty="0"/>
              <a:t> </a:t>
            </a:r>
            <a:r>
              <a:rPr lang="nl-NL" sz="1200" dirty="0" err="1"/>
              <a:t>the</a:t>
            </a:r>
            <a:r>
              <a:rPr lang="nl-NL" sz="1200" dirty="0"/>
              <a:t> </a:t>
            </a:r>
            <a:r>
              <a:rPr lang="nl-NL" sz="1200" dirty="0" err="1"/>
              <a:t>slope</a:t>
            </a:r>
            <a:r>
              <a:rPr lang="nl-NL" sz="1200" dirty="0"/>
              <a:t> of a </a:t>
            </a:r>
            <a:r>
              <a:rPr lang="nl-NL" sz="1200" dirty="0" err="1"/>
              <a:t>hill</a:t>
            </a:r>
            <a:r>
              <a:rPr lang="nl-NL" sz="1200" dirty="0"/>
              <a:t> </a:t>
            </a:r>
            <a:r>
              <a:rPr lang="nl-NL" sz="1200" dirty="0" err="1"/>
              <a:t>fom</a:t>
            </a:r>
            <a:r>
              <a:rPr lang="nl-NL" sz="1200" dirty="0"/>
              <a:t> a map of contour </a:t>
            </a:r>
            <a:r>
              <a:rPr lang="nl-NL" sz="1200" dirty="0" err="1"/>
              <a:t>lines</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15</a:t>
            </a:fld>
            <a:endParaRPr lang="nl-NL"/>
          </a:p>
        </p:txBody>
      </p:sp>
    </p:spTree>
    <p:extLst>
      <p:ext uri="{BB962C8B-B14F-4D97-AF65-F5344CB8AC3E}">
        <p14:creationId xmlns:p14="http://schemas.microsoft.com/office/powerpoint/2010/main" val="198886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err="1"/>
              <a:t>enables</a:t>
            </a:r>
            <a:r>
              <a:rPr lang="nl-NL" sz="1200" dirty="0"/>
              <a:t> </a:t>
            </a:r>
            <a:r>
              <a:rPr lang="nl-NL" sz="1200" dirty="0" err="1"/>
              <a:t>knowing</a:t>
            </a:r>
            <a:r>
              <a:rPr lang="nl-NL" sz="1200" dirty="0"/>
              <a:t> </a:t>
            </a:r>
            <a:r>
              <a:rPr lang="nl-NL" sz="1200" dirty="0" err="1"/>
              <a:t>about</a:t>
            </a:r>
            <a:endParaRPr lang="nl-NL" sz="1200" dirty="0"/>
          </a:p>
          <a:p>
            <a:r>
              <a:rPr lang="nl-NL" sz="1200" i="1" dirty="0"/>
              <a:t>- Space</a:t>
            </a:r>
            <a:r>
              <a:rPr lang="nl-NL" sz="1200" dirty="0"/>
              <a:t> – e.g. different </a:t>
            </a:r>
            <a:r>
              <a:rPr lang="nl-NL" sz="1200" dirty="0" err="1"/>
              <a:t>ways</a:t>
            </a:r>
            <a:r>
              <a:rPr lang="nl-NL" sz="1200" dirty="0"/>
              <a:t> of </a:t>
            </a:r>
            <a:r>
              <a:rPr lang="nl-NL" sz="1200" dirty="0" err="1"/>
              <a:t>calculating</a:t>
            </a:r>
            <a:r>
              <a:rPr lang="nl-NL" sz="1200" dirty="0"/>
              <a:t> </a:t>
            </a:r>
            <a:r>
              <a:rPr lang="nl-NL" sz="1200" dirty="0" err="1"/>
              <a:t>distance</a:t>
            </a:r>
            <a:r>
              <a:rPr lang="nl-NL" sz="1200" dirty="0"/>
              <a:t>, </a:t>
            </a:r>
            <a:r>
              <a:rPr lang="nl-NL" sz="1200" dirty="0" err="1"/>
              <a:t>coordinate</a:t>
            </a:r>
            <a:r>
              <a:rPr lang="nl-NL" sz="1200" dirty="0"/>
              <a:t>  system </a:t>
            </a:r>
          </a:p>
          <a:p>
            <a:r>
              <a:rPr lang="nl-NL" sz="1200" i="1" dirty="0"/>
              <a:t>- </a:t>
            </a:r>
            <a:r>
              <a:rPr lang="nl-NL" sz="1200" i="1" dirty="0" err="1"/>
              <a:t>Representation</a:t>
            </a:r>
            <a:r>
              <a:rPr lang="nl-NL" sz="1200" dirty="0"/>
              <a:t> – e.g. effect of </a:t>
            </a:r>
            <a:r>
              <a:rPr lang="nl-NL" sz="1200" dirty="0" err="1"/>
              <a:t>projections</a:t>
            </a:r>
            <a:r>
              <a:rPr lang="nl-NL" sz="1200" dirty="0"/>
              <a:t>, </a:t>
            </a:r>
            <a:r>
              <a:rPr lang="nl-NL" sz="1200" dirty="0" err="1"/>
              <a:t>principles</a:t>
            </a:r>
            <a:r>
              <a:rPr lang="nl-NL" sz="1200" dirty="0"/>
              <a:t> of </a:t>
            </a:r>
            <a:r>
              <a:rPr lang="nl-NL" sz="1200" dirty="0" err="1"/>
              <a:t>graphic</a:t>
            </a:r>
            <a:r>
              <a:rPr lang="nl-NL" sz="1200" dirty="0"/>
              <a:t> design (</a:t>
            </a:r>
            <a:r>
              <a:rPr lang="nl-NL" sz="1200" dirty="0" err="1"/>
              <a:t>semiology</a:t>
            </a:r>
            <a:r>
              <a:rPr lang="nl-NL" sz="1200" dirty="0"/>
              <a:t>)</a:t>
            </a:r>
          </a:p>
          <a:p>
            <a:r>
              <a:rPr lang="nl-NL" sz="1200" i="1" dirty="0"/>
              <a:t>- </a:t>
            </a:r>
            <a:r>
              <a:rPr lang="nl-NL" sz="1200" i="1" dirty="0" err="1"/>
              <a:t>Reasoning</a:t>
            </a:r>
            <a:r>
              <a:rPr lang="nl-NL" sz="1200" dirty="0"/>
              <a:t> – e.g. different </a:t>
            </a:r>
            <a:r>
              <a:rPr lang="nl-NL" sz="1200" dirty="0" err="1"/>
              <a:t>ways</a:t>
            </a:r>
            <a:r>
              <a:rPr lang="nl-NL" sz="1200" dirty="0"/>
              <a:t> of thinking </a:t>
            </a:r>
            <a:r>
              <a:rPr lang="nl-NL" sz="1200" dirty="0" err="1"/>
              <a:t>about</a:t>
            </a:r>
            <a:r>
              <a:rPr lang="nl-NL" sz="1200" dirty="0"/>
              <a:t> </a:t>
            </a:r>
            <a:r>
              <a:rPr lang="nl-NL" sz="1200" dirty="0" err="1"/>
              <a:t>shortest</a:t>
            </a:r>
            <a:r>
              <a:rPr lang="nl-NL" sz="1200" dirty="0"/>
              <a:t> </a:t>
            </a:r>
            <a:r>
              <a:rPr lang="nl-NL" sz="1200" dirty="0" err="1"/>
              <a:t>distances</a:t>
            </a:r>
            <a:r>
              <a:rPr lang="nl-NL" sz="1200" dirty="0"/>
              <a:t>, </a:t>
            </a:r>
            <a:r>
              <a:rPr lang="nl-NL" sz="1200" dirty="0" err="1"/>
              <a:t>estimate</a:t>
            </a:r>
            <a:r>
              <a:rPr lang="nl-NL" sz="1200" dirty="0"/>
              <a:t> </a:t>
            </a:r>
            <a:r>
              <a:rPr lang="nl-NL" sz="1200" dirty="0" err="1"/>
              <a:t>the</a:t>
            </a:r>
            <a:r>
              <a:rPr lang="nl-NL" sz="1200" dirty="0"/>
              <a:t> </a:t>
            </a:r>
            <a:r>
              <a:rPr lang="nl-NL" sz="1200" dirty="0" err="1"/>
              <a:t>slope</a:t>
            </a:r>
            <a:r>
              <a:rPr lang="nl-NL" sz="1200" dirty="0"/>
              <a:t> of a </a:t>
            </a:r>
            <a:r>
              <a:rPr lang="nl-NL" sz="1200" dirty="0" err="1"/>
              <a:t>hill</a:t>
            </a:r>
            <a:r>
              <a:rPr lang="nl-NL" sz="1200" dirty="0"/>
              <a:t> </a:t>
            </a:r>
            <a:r>
              <a:rPr lang="nl-NL" sz="1200" dirty="0" err="1"/>
              <a:t>fom</a:t>
            </a:r>
            <a:r>
              <a:rPr lang="nl-NL" sz="1200" dirty="0"/>
              <a:t> a map of contour </a:t>
            </a:r>
            <a:r>
              <a:rPr lang="nl-NL" sz="1200" dirty="0" err="1"/>
              <a:t>lines</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16</a:t>
            </a:fld>
            <a:endParaRPr lang="nl-NL"/>
          </a:p>
        </p:txBody>
      </p:sp>
    </p:spTree>
    <p:extLst>
      <p:ext uri="{BB962C8B-B14F-4D97-AF65-F5344CB8AC3E}">
        <p14:creationId xmlns:p14="http://schemas.microsoft.com/office/powerpoint/2010/main" val="118026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E7143C0-4F23-B545-9533-520B5A87CA1E}" type="slidenum">
              <a:rPr lang="en-US" smtClean="0"/>
              <a:pPr/>
              <a:t>17</a:t>
            </a:fld>
            <a:endParaRPr lang="en-US" dirty="0"/>
          </a:p>
        </p:txBody>
      </p:sp>
    </p:spTree>
    <p:extLst>
      <p:ext uri="{BB962C8B-B14F-4D97-AF65-F5344CB8AC3E}">
        <p14:creationId xmlns:p14="http://schemas.microsoft.com/office/powerpoint/2010/main" val="149350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E7143C0-4F23-B545-9533-520B5A87CA1E}" type="slidenum">
              <a:rPr lang="en-US" smtClean="0"/>
              <a:pPr/>
              <a:t>18</a:t>
            </a:fld>
            <a:endParaRPr lang="en-US" dirty="0"/>
          </a:p>
        </p:txBody>
      </p:sp>
    </p:spTree>
    <p:extLst>
      <p:ext uri="{BB962C8B-B14F-4D97-AF65-F5344CB8AC3E}">
        <p14:creationId xmlns:p14="http://schemas.microsoft.com/office/powerpoint/2010/main" val="203720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19</a:t>
            </a:fld>
            <a:endParaRPr lang="nl-NL"/>
          </a:p>
        </p:txBody>
      </p:sp>
    </p:spTree>
    <p:extLst>
      <p:ext uri="{BB962C8B-B14F-4D97-AF65-F5344CB8AC3E}">
        <p14:creationId xmlns:p14="http://schemas.microsoft.com/office/powerpoint/2010/main" val="100464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20</a:t>
            </a:fld>
            <a:endParaRPr lang="nl-NL"/>
          </a:p>
        </p:txBody>
      </p:sp>
    </p:spTree>
    <p:extLst>
      <p:ext uri="{BB962C8B-B14F-4D97-AF65-F5344CB8AC3E}">
        <p14:creationId xmlns:p14="http://schemas.microsoft.com/office/powerpoint/2010/main" val="1395750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24</a:t>
            </a:fld>
            <a:endParaRPr lang="nl-NL"/>
          </a:p>
        </p:txBody>
      </p:sp>
    </p:spTree>
    <p:extLst>
      <p:ext uri="{BB962C8B-B14F-4D97-AF65-F5344CB8AC3E}">
        <p14:creationId xmlns:p14="http://schemas.microsoft.com/office/powerpoint/2010/main" val="102737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26</a:t>
            </a:fld>
            <a:endParaRPr lang="nl-NL"/>
          </a:p>
        </p:txBody>
      </p:sp>
    </p:spTree>
    <p:extLst>
      <p:ext uri="{BB962C8B-B14F-4D97-AF65-F5344CB8AC3E}">
        <p14:creationId xmlns:p14="http://schemas.microsoft.com/office/powerpoint/2010/main" val="4394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BE"/>
              <a:t>Titelstijl van model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a:t>Klik om de ondertitelstijl van het model te bewerken</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09-05-18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875196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09-05-18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04828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BE"/>
              <a:t>Titelstijl van model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09-05-18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63099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Content Placeholder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09-05-18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31691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BE"/>
              <a:t>Titelstijl van model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BE"/>
              <a:t>Klik om de tekststijl van het model te bewerken</a:t>
            </a:r>
          </a:p>
        </p:txBody>
      </p:sp>
      <p:sp>
        <p:nvSpPr>
          <p:cNvPr id="4" name="Date Placeholder 3"/>
          <p:cNvSpPr>
            <a:spLocks noGrp="1"/>
          </p:cNvSpPr>
          <p:nvPr>
            <p:ph type="dt" sz="half" idx="10"/>
          </p:nvPr>
        </p:nvSpPr>
        <p:spPr/>
        <p:txBody>
          <a:bodyPr/>
          <a:lstStyle/>
          <a:p>
            <a:fld id="{BFD27AA3-52CF-B049-AEF3-B68BF5B64E53}" type="datetimeFigureOut">
              <a:rPr lang="nl-NL" smtClean="0"/>
              <a:t>09-05-18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46785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5" name="Date Placeholder 4"/>
          <p:cNvSpPr>
            <a:spLocks noGrp="1"/>
          </p:cNvSpPr>
          <p:nvPr>
            <p:ph type="dt" sz="half" idx="10"/>
          </p:nvPr>
        </p:nvSpPr>
        <p:spPr/>
        <p:txBody>
          <a:bodyPr/>
          <a:lstStyle/>
          <a:p>
            <a:fld id="{BFD27AA3-52CF-B049-AEF3-B68BF5B64E53}" type="datetimeFigureOut">
              <a:rPr lang="nl-NL" smtClean="0"/>
              <a:t>09-05-18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210624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BE"/>
              <a:t>Titelstijl van model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7" name="Date Placeholder 6"/>
          <p:cNvSpPr>
            <a:spLocks noGrp="1"/>
          </p:cNvSpPr>
          <p:nvPr>
            <p:ph type="dt" sz="half" idx="10"/>
          </p:nvPr>
        </p:nvSpPr>
        <p:spPr/>
        <p:txBody>
          <a:bodyPr/>
          <a:lstStyle/>
          <a:p>
            <a:fld id="{BFD27AA3-52CF-B049-AEF3-B68BF5B64E53}" type="datetimeFigureOut">
              <a:rPr lang="nl-NL" smtClean="0"/>
              <a:t>09-05-18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59094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Date Placeholder 2"/>
          <p:cNvSpPr>
            <a:spLocks noGrp="1"/>
          </p:cNvSpPr>
          <p:nvPr>
            <p:ph type="dt" sz="half" idx="10"/>
          </p:nvPr>
        </p:nvSpPr>
        <p:spPr/>
        <p:txBody>
          <a:bodyPr/>
          <a:lstStyle/>
          <a:p>
            <a:fld id="{BFD27AA3-52CF-B049-AEF3-B68BF5B64E53}" type="datetimeFigureOut">
              <a:rPr lang="nl-NL" smtClean="0"/>
              <a:t>09-05-18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200739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27AA3-52CF-B049-AEF3-B68BF5B64E53}" type="datetimeFigureOut">
              <a:rPr lang="nl-NL" smtClean="0"/>
              <a:t>09-05-18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24003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BE"/>
              <a:t>Titelstijl van model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Klik om de tekststijl van het model te bewerken</a:t>
            </a:r>
          </a:p>
        </p:txBody>
      </p:sp>
      <p:sp>
        <p:nvSpPr>
          <p:cNvPr id="5" name="Date Placeholder 4"/>
          <p:cNvSpPr>
            <a:spLocks noGrp="1"/>
          </p:cNvSpPr>
          <p:nvPr>
            <p:ph type="dt" sz="half" idx="10"/>
          </p:nvPr>
        </p:nvSpPr>
        <p:spPr/>
        <p:txBody>
          <a:bodyPr/>
          <a:lstStyle/>
          <a:p>
            <a:fld id="{BFD27AA3-52CF-B049-AEF3-B68BF5B64E53}" type="datetimeFigureOut">
              <a:rPr lang="nl-NL" smtClean="0"/>
              <a:t>09-05-18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775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BE"/>
              <a:t>Titelstijl van model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Klik om de tekststijl van het model te bewerken</a:t>
            </a:r>
          </a:p>
        </p:txBody>
      </p:sp>
      <p:sp>
        <p:nvSpPr>
          <p:cNvPr id="5" name="Date Placeholder 4"/>
          <p:cNvSpPr>
            <a:spLocks noGrp="1"/>
          </p:cNvSpPr>
          <p:nvPr>
            <p:ph type="dt" sz="half" idx="10"/>
          </p:nvPr>
        </p:nvSpPr>
        <p:spPr/>
        <p:txBody>
          <a:bodyPr/>
          <a:lstStyle/>
          <a:p>
            <a:fld id="{BFD27AA3-52CF-B049-AEF3-B68BF5B64E53}" type="datetimeFigureOut">
              <a:rPr lang="nl-NL" smtClean="0"/>
              <a:t>09-05-18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48108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41043"/>
            <a:ext cx="8290584" cy="4635920"/>
          </a:xfrm>
          <a:prstGeom prst="rect">
            <a:avLst/>
          </a:prstGeom>
        </p:spPr>
        <p:txBody>
          <a:bodyPr vert="horz" lIns="91440" tIns="45720" rIns="91440" bIns="45720" rtlCol="0">
            <a:norm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27AA3-52CF-B049-AEF3-B68BF5B64E53}" type="datetimeFigureOut">
              <a:rPr lang="nl-NL" smtClean="0"/>
              <a:t>09-05-18</a:t>
            </a:fld>
            <a:endParaRPr lang="nl-NL"/>
          </a:p>
        </p:txBody>
      </p:sp>
      <p:sp>
        <p:nvSpPr>
          <p:cNvPr id="5" name="Footer Placeholder 4"/>
          <p:cNvSpPr>
            <a:spLocks noGrp="1"/>
          </p:cNvSpPr>
          <p:nvPr>
            <p:ph type="ftr" sz="quarter" idx="3"/>
          </p:nvPr>
        </p:nvSpPr>
        <p:spPr>
          <a:xfrm>
            <a:off x="3028950" y="6350485"/>
            <a:ext cx="3086100" cy="50751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7" name="TextBox 6"/>
          <p:cNvSpPr txBox="1"/>
          <p:nvPr userDrawn="1"/>
        </p:nvSpPr>
        <p:spPr>
          <a:xfrm>
            <a:off x="6350496" y="6350485"/>
            <a:ext cx="2568738" cy="369332"/>
          </a:xfrm>
          <a:prstGeom prst="rect">
            <a:avLst/>
          </a:prstGeom>
          <a:noFill/>
        </p:spPr>
        <p:txBody>
          <a:bodyPr wrap="square" rtlCol="0">
            <a:spAutoFit/>
          </a:bodyPr>
          <a:lstStyle/>
          <a:p>
            <a:r>
              <a:rPr lang="en-US" b="1" dirty="0">
                <a:solidFill>
                  <a:srgbClr val="0000FF"/>
                </a:solidFill>
              </a:rPr>
              <a:t>http://</a:t>
            </a:r>
            <a:r>
              <a:rPr lang="en-US" b="1" dirty="0" err="1">
                <a:solidFill>
                  <a:srgbClr val="0000FF"/>
                </a:solidFill>
              </a:rPr>
              <a:t>www.gilearner.eu</a:t>
            </a:r>
            <a:endParaRPr lang="en-US" b="1" dirty="0">
              <a:solidFill>
                <a:srgbClr val="0000FF"/>
              </a:solidFill>
            </a:endParaRPr>
          </a:p>
        </p:txBody>
      </p:sp>
      <p:pic>
        <p:nvPicPr>
          <p:cNvPr id="9" name="Afbeelding 4"/>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22182" y="0"/>
            <a:ext cx="2663867" cy="1465127"/>
          </a:xfrm>
          <a:prstGeom prst="rect">
            <a:avLst/>
          </a:prstGeom>
        </p:spPr>
      </p:pic>
      <p:sp>
        <p:nvSpPr>
          <p:cNvPr id="2" name="Title Placeholder 1"/>
          <p:cNvSpPr>
            <a:spLocks noGrp="1"/>
          </p:cNvSpPr>
          <p:nvPr>
            <p:ph type="title"/>
          </p:nvPr>
        </p:nvSpPr>
        <p:spPr>
          <a:xfrm>
            <a:off x="2269053" y="22670"/>
            <a:ext cx="6650181" cy="1325563"/>
          </a:xfrm>
          <a:prstGeom prst="rect">
            <a:avLst/>
          </a:prstGeom>
        </p:spPr>
        <p:txBody>
          <a:bodyPr vert="horz" lIns="91440" tIns="45720" rIns="91440" bIns="45720" rtlCol="0" anchor="ctr">
            <a:normAutofit/>
          </a:bodyPr>
          <a:lstStyle/>
          <a:p>
            <a:r>
              <a:rPr lang="nl-BE" dirty="0"/>
              <a:t>Titelstijl van model bewerken</a:t>
            </a:r>
            <a:endParaRPr lang="en-US" dirty="0"/>
          </a:p>
        </p:txBody>
      </p:sp>
    </p:spTree>
    <p:extLst>
      <p:ext uri="{BB962C8B-B14F-4D97-AF65-F5344CB8AC3E}">
        <p14:creationId xmlns:p14="http://schemas.microsoft.com/office/powerpoint/2010/main" val="810772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hyperlink" Target="https://arcg.is/1X0zqX" TargetMode="External"/><Relationship Id="rId2" Type="http://schemas.openxmlformats.org/officeDocument/2006/relationships/hyperlink" Target="https://arcg.is/SazXb"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gilearner.e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use.eu/" TargetMode="External"/><Relationship Id="rId7" Type="http://schemas.openxmlformats.org/officeDocument/2006/relationships/image" Target="../media/image5.jpg"/><Relationship Id="rId2" Type="http://schemas.openxmlformats.org/officeDocument/2006/relationships/hyperlink" Target="http://www.iguess.eu/" TargetMode="External"/><Relationship Id="rId1" Type="http://schemas.openxmlformats.org/officeDocument/2006/relationships/slideLayout" Target="../slideLayouts/slideLayout2.xml"/><Relationship Id="rId6" Type="http://schemas.openxmlformats.org/officeDocument/2006/relationships/hyperlink" Target="http://www.paikkaoppi.fi/" TargetMode="External"/><Relationship Id="rId5" Type="http://schemas.openxmlformats.org/officeDocument/2006/relationships/hyperlink" Target="http://www.edugis.pl" TargetMode="External"/><Relationship Id="rId10" Type="http://schemas.openxmlformats.org/officeDocument/2006/relationships/image" Target="../media/image8.png"/><Relationship Id="rId4" Type="http://schemas.openxmlformats.org/officeDocument/2006/relationships/hyperlink" Target="http://www.edugis.nl/"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arcg.is/SC0vy" TargetMode="External"/><Relationship Id="rId2" Type="http://schemas.openxmlformats.org/officeDocument/2006/relationships/hyperlink" Target="http://moodle.eurogeography.eu/course/view.php?id=47" TargetMode="External"/><Relationship Id="rId1" Type="http://schemas.openxmlformats.org/officeDocument/2006/relationships/slideLayout" Target="../slideLayouts/slideLayout2.xml"/><Relationship Id="rId4" Type="http://schemas.openxmlformats.org/officeDocument/2006/relationships/hyperlink" Target="https://tinyurl.com/ybhxfuf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mailto:luc.zwartjes@ugent.be" TargetMode="External"/><Relationship Id="rId4" Type="http://schemas.openxmlformats.org/officeDocument/2006/relationships/hyperlink" Target="http://www.gi-learner.e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94521" y="2538429"/>
            <a:ext cx="8577965" cy="1818177"/>
          </a:xfrm>
        </p:spPr>
        <p:txBody>
          <a:bodyPr>
            <a:normAutofit fontScale="90000"/>
          </a:bodyPr>
          <a:lstStyle/>
          <a:p>
            <a:r>
              <a:rPr lang="en-GB" sz="4000" dirty="0" err="1"/>
              <a:t>Een</a:t>
            </a:r>
            <a:r>
              <a:rPr lang="en-GB" sz="4000" dirty="0"/>
              <a:t> project om </a:t>
            </a:r>
            <a:r>
              <a:rPr lang="en-GB" sz="4000" dirty="0" err="1"/>
              <a:t>georuimtelijk</a:t>
            </a:r>
            <a:r>
              <a:rPr lang="en-GB" sz="4000" dirty="0"/>
              <a:t> </a:t>
            </a:r>
            <a:r>
              <a:rPr lang="en-GB" sz="4000" dirty="0" err="1"/>
              <a:t>denken</a:t>
            </a:r>
            <a:r>
              <a:rPr lang="en-GB" sz="4000" dirty="0"/>
              <a:t> </a:t>
            </a:r>
            <a:r>
              <a:rPr lang="en-GB" sz="4000" dirty="0" err="1"/>
              <a:t>te</a:t>
            </a:r>
            <a:r>
              <a:rPr lang="en-GB" sz="4000" dirty="0"/>
              <a:t> </a:t>
            </a:r>
            <a:r>
              <a:rPr lang="en-GB" sz="4000" dirty="0" err="1"/>
              <a:t>ontwikkelen</a:t>
            </a:r>
            <a:r>
              <a:rPr lang="en-GB" sz="4000" dirty="0"/>
              <a:t> in het curriculum</a:t>
            </a:r>
            <a:br>
              <a:rPr lang="en-GB" sz="4000" dirty="0"/>
            </a:br>
            <a:br>
              <a:rPr lang="en-GB" sz="4000" dirty="0"/>
            </a:br>
            <a:endParaRPr lang="nl-NL" sz="3600" dirty="0"/>
          </a:p>
        </p:txBody>
      </p:sp>
      <p:sp>
        <p:nvSpPr>
          <p:cNvPr id="5" name="Rectangle 4"/>
          <p:cNvSpPr/>
          <p:nvPr/>
        </p:nvSpPr>
        <p:spPr>
          <a:xfrm>
            <a:off x="2395560" y="11243"/>
            <a:ext cx="4637065" cy="1323439"/>
          </a:xfrm>
          <a:prstGeom prst="rect">
            <a:avLst/>
          </a:prstGeom>
        </p:spPr>
        <p:txBody>
          <a:bodyPr wrap="square">
            <a:spAutoFit/>
          </a:bodyPr>
          <a:lstStyle/>
          <a:p>
            <a:pPr algn="ctr"/>
            <a:r>
              <a:rPr lang="en-GB" sz="8000" b="1" dirty="0">
                <a:solidFill>
                  <a:prstClr val="black"/>
                </a:solidFill>
                <a:latin typeface="Calibri Light"/>
                <a:ea typeface="+mj-ea"/>
                <a:cs typeface="+mj-cs"/>
              </a:rPr>
              <a:t>GI-Learner </a:t>
            </a:r>
            <a:endParaRPr lang="en-US" sz="2800" dirty="0"/>
          </a:p>
        </p:txBody>
      </p:sp>
      <p:sp>
        <p:nvSpPr>
          <p:cNvPr id="4" name="Ondertitel 3"/>
          <p:cNvSpPr>
            <a:spLocks noGrp="1"/>
          </p:cNvSpPr>
          <p:nvPr>
            <p:ph type="subTitle" idx="1"/>
          </p:nvPr>
        </p:nvSpPr>
        <p:spPr>
          <a:xfrm>
            <a:off x="1423825" y="3338687"/>
            <a:ext cx="6009033" cy="1162002"/>
          </a:xfrm>
        </p:spPr>
        <p:txBody>
          <a:bodyPr>
            <a:normAutofit/>
          </a:bodyPr>
          <a:lstStyle/>
          <a:p>
            <a:endParaRPr lang="nl-NL" sz="1800" dirty="0"/>
          </a:p>
        </p:txBody>
      </p:sp>
      <p:pic>
        <p:nvPicPr>
          <p:cNvPr id="3" name="Afbeelding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1218" y="5741323"/>
            <a:ext cx="3632782" cy="562725"/>
          </a:xfrm>
          <a:prstGeom prst="rect">
            <a:avLst/>
          </a:prstGeom>
        </p:spPr>
      </p:pic>
      <p:pic>
        <p:nvPicPr>
          <p:cNvPr id="8" name="Afbeelding 14">
            <a:extLst>
              <a:ext uri="{FF2B5EF4-FFF2-40B4-BE49-F238E27FC236}">
                <a16:creationId xmlns:a16="http://schemas.microsoft.com/office/drawing/2014/main" id="{01CFD787-7513-0849-81DB-A214AD417A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22273"/>
            <a:ext cx="888326" cy="1136097"/>
          </a:xfrm>
          <a:prstGeom prst="rect">
            <a:avLst/>
          </a:prstGeom>
        </p:spPr>
      </p:pic>
    </p:spTree>
    <p:extLst>
      <p:ext uri="{BB962C8B-B14F-4D97-AF65-F5344CB8AC3E}">
        <p14:creationId xmlns:p14="http://schemas.microsoft.com/office/powerpoint/2010/main" val="100606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Actiestappen	 	</a:t>
            </a:r>
          </a:p>
        </p:txBody>
      </p:sp>
      <p:sp>
        <p:nvSpPr>
          <p:cNvPr id="4" name="Tijdelijke aanduiding voor inhoud 3"/>
          <p:cNvSpPr>
            <a:spLocks noGrp="1"/>
          </p:cNvSpPr>
          <p:nvPr>
            <p:ph sz="half" idx="1"/>
          </p:nvPr>
        </p:nvSpPr>
        <p:spPr>
          <a:xfrm>
            <a:off x="628650" y="1825625"/>
            <a:ext cx="7296150" cy="4351338"/>
          </a:xfrm>
        </p:spPr>
        <p:txBody>
          <a:bodyPr>
            <a:noAutofit/>
          </a:bodyPr>
          <a:lstStyle/>
          <a:p>
            <a:pPr marL="457200" lvl="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lvl="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lvl="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lvl="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endParaRPr lang="nl-NL" sz="2400" dirty="0"/>
          </a:p>
        </p:txBody>
      </p:sp>
    </p:spTree>
    <p:extLst>
      <p:ext uri="{BB962C8B-B14F-4D97-AF65-F5344CB8AC3E}">
        <p14:creationId xmlns:p14="http://schemas.microsoft.com/office/powerpoint/2010/main" val="67017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Progressie leerlijn 	 </a:t>
            </a:r>
          </a:p>
        </p:txBody>
      </p:sp>
      <p:sp>
        <p:nvSpPr>
          <p:cNvPr id="4" name="Tijdelijke aanduiding voor inhoud 3"/>
          <p:cNvSpPr>
            <a:spLocks noGrp="1"/>
          </p:cNvSpPr>
          <p:nvPr>
            <p:ph sz="half" idx="1"/>
          </p:nvPr>
        </p:nvSpPr>
        <p:spPr>
          <a:xfrm>
            <a:off x="628650" y="1825625"/>
            <a:ext cx="7943850" cy="4351338"/>
          </a:xfrm>
        </p:spPr>
        <p:txBody>
          <a:bodyPr>
            <a:noAutofit/>
          </a:bodyPr>
          <a:lstStyle/>
          <a:p>
            <a:r>
              <a:rPr lang="en-GB" sz="2400" dirty="0" err="1"/>
              <a:t>opbouw</a:t>
            </a:r>
            <a:r>
              <a:rPr lang="en-GB" sz="2400" dirty="0"/>
              <a:t> van </a:t>
            </a:r>
            <a:r>
              <a:rPr lang="en-GB" sz="2400" dirty="0" err="1"/>
              <a:t>kennis</a:t>
            </a:r>
            <a:r>
              <a:rPr lang="en-GB" sz="2400" dirty="0"/>
              <a:t> </a:t>
            </a:r>
            <a:r>
              <a:rPr lang="en-GB" sz="2400" dirty="0" err="1"/>
              <a:t>en</a:t>
            </a:r>
            <a:r>
              <a:rPr lang="en-GB" sz="2400" dirty="0"/>
              <a:t> </a:t>
            </a:r>
            <a:r>
              <a:rPr lang="en-GB" sz="2400" dirty="0" err="1"/>
              <a:t>vaardigheden</a:t>
            </a:r>
            <a:r>
              <a:rPr lang="en-GB" sz="2400" dirty="0"/>
              <a:t> in het hele curriculum</a:t>
            </a:r>
          </a:p>
          <a:p>
            <a:r>
              <a:rPr lang="en-GB" sz="2400" dirty="0" err="1"/>
              <a:t>weerspiegelen</a:t>
            </a:r>
            <a:r>
              <a:rPr lang="en-GB" sz="2400" dirty="0"/>
              <a:t> </a:t>
            </a:r>
            <a:r>
              <a:rPr lang="en-GB" sz="2400" dirty="0" err="1"/>
              <a:t>een</a:t>
            </a:r>
            <a:r>
              <a:rPr lang="en-GB" sz="2400" dirty="0"/>
              <a:t> </a:t>
            </a:r>
            <a:r>
              <a:rPr lang="en-GB" sz="2400" dirty="0" err="1"/>
              <a:t>toenemende</a:t>
            </a:r>
            <a:r>
              <a:rPr lang="en-GB" sz="2400" dirty="0"/>
              <a:t> mate van </a:t>
            </a:r>
            <a:r>
              <a:rPr lang="en-GB" sz="2400" dirty="0" err="1"/>
              <a:t>complexiteit</a:t>
            </a:r>
            <a:r>
              <a:rPr lang="en-GB" sz="2400" dirty="0"/>
              <a:t>, </a:t>
            </a:r>
            <a:r>
              <a:rPr lang="en-GB" sz="2400" dirty="0" err="1"/>
              <a:t>gaande</a:t>
            </a:r>
            <a:r>
              <a:rPr lang="en-GB" sz="2400" dirty="0"/>
              <a:t> van </a:t>
            </a:r>
            <a:r>
              <a:rPr lang="en-GB" sz="2400" dirty="0" err="1"/>
              <a:t>eenvoudig</a:t>
            </a:r>
            <a:r>
              <a:rPr lang="en-GB" sz="2400" dirty="0"/>
              <a:t> tot </a:t>
            </a:r>
            <a:r>
              <a:rPr lang="en-GB" sz="2400" dirty="0" err="1"/>
              <a:t>moeilijk</a:t>
            </a:r>
            <a:endParaRPr lang="nl-NL" sz="2400" dirty="0"/>
          </a:p>
        </p:txBody>
      </p:sp>
      <p:pic>
        <p:nvPicPr>
          <p:cNvPr id="6" name="Afbeelding 5"/>
          <p:cNvPicPr/>
          <p:nvPr/>
        </p:nvPicPr>
        <p:blipFill>
          <a:blip r:embed="rId2">
            <a:extLst>
              <a:ext uri="{28A0092B-C50C-407E-A947-70E740481C1C}">
                <a14:useLocalDpi xmlns:a14="http://schemas.microsoft.com/office/drawing/2010/main"/>
              </a:ext>
            </a:extLst>
          </a:blip>
          <a:srcRect/>
          <a:stretch>
            <a:fillRect/>
          </a:stretch>
        </p:blipFill>
        <p:spPr bwMode="auto">
          <a:xfrm>
            <a:off x="2476500" y="2933700"/>
            <a:ext cx="4552950" cy="3645368"/>
          </a:xfrm>
          <a:prstGeom prst="rect">
            <a:avLst/>
          </a:prstGeom>
          <a:noFill/>
          <a:ln>
            <a:noFill/>
          </a:ln>
        </p:spPr>
      </p:pic>
    </p:spTree>
    <p:extLst>
      <p:ext uri="{BB962C8B-B14F-4D97-AF65-F5344CB8AC3E}">
        <p14:creationId xmlns:p14="http://schemas.microsoft.com/office/powerpoint/2010/main" val="151215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Progressie leerlijn - voorbeeld</a:t>
            </a:r>
          </a:p>
        </p:txBody>
      </p:sp>
      <p:graphicFrame>
        <p:nvGraphicFramePr>
          <p:cNvPr id="8" name="Tabel 7"/>
          <p:cNvGraphicFramePr>
            <a:graphicFrameLocks noGrp="1"/>
          </p:cNvGraphicFramePr>
          <p:nvPr>
            <p:extLst>
              <p:ext uri="{D42A27DB-BD31-4B8C-83A1-F6EECF244321}">
                <p14:modId xmlns:p14="http://schemas.microsoft.com/office/powerpoint/2010/main" val="1951969208"/>
              </p:ext>
            </p:extLst>
          </p:nvPr>
        </p:nvGraphicFramePr>
        <p:xfrm>
          <a:off x="171450" y="1524000"/>
          <a:ext cx="8821236" cy="4243200"/>
        </p:xfrm>
        <a:graphic>
          <a:graphicData uri="http://schemas.openxmlformats.org/drawingml/2006/table">
            <a:tbl>
              <a:tblPr firstRow="1" firstCol="1" bandRow="1">
                <a:tableStyleId>{5C22544A-7EE6-4342-B048-85BDC9FD1C3A}</a:tableStyleId>
              </a:tblPr>
              <a:tblGrid>
                <a:gridCol w="1406952">
                  <a:extLst>
                    <a:ext uri="{9D8B030D-6E8A-4147-A177-3AD203B41FA5}">
                      <a16:colId xmlns:a16="http://schemas.microsoft.com/office/drawing/2014/main" val="20000"/>
                    </a:ext>
                  </a:extLst>
                </a:gridCol>
                <a:gridCol w="1403855">
                  <a:extLst>
                    <a:ext uri="{9D8B030D-6E8A-4147-A177-3AD203B41FA5}">
                      <a16:colId xmlns:a16="http://schemas.microsoft.com/office/drawing/2014/main" val="20001"/>
                    </a:ext>
                  </a:extLst>
                </a:gridCol>
                <a:gridCol w="1470061">
                  <a:extLst>
                    <a:ext uri="{9D8B030D-6E8A-4147-A177-3AD203B41FA5}">
                      <a16:colId xmlns:a16="http://schemas.microsoft.com/office/drawing/2014/main" val="20002"/>
                    </a:ext>
                  </a:extLst>
                </a:gridCol>
                <a:gridCol w="1324014">
                  <a:extLst>
                    <a:ext uri="{9D8B030D-6E8A-4147-A177-3AD203B41FA5}">
                      <a16:colId xmlns:a16="http://schemas.microsoft.com/office/drawing/2014/main" val="20003"/>
                    </a:ext>
                  </a:extLst>
                </a:gridCol>
                <a:gridCol w="1623020">
                  <a:extLst>
                    <a:ext uri="{9D8B030D-6E8A-4147-A177-3AD203B41FA5}">
                      <a16:colId xmlns:a16="http://schemas.microsoft.com/office/drawing/2014/main" val="20004"/>
                    </a:ext>
                  </a:extLst>
                </a:gridCol>
                <a:gridCol w="1593334">
                  <a:extLst>
                    <a:ext uri="{9D8B030D-6E8A-4147-A177-3AD203B41FA5}">
                      <a16:colId xmlns:a16="http://schemas.microsoft.com/office/drawing/2014/main" val="20005"/>
                    </a:ext>
                  </a:extLst>
                </a:gridCol>
              </a:tblGrid>
              <a:tr h="1219200">
                <a:tc>
                  <a:txBody>
                    <a:bodyPr/>
                    <a:lstStyle/>
                    <a:p>
                      <a:pPr>
                        <a:spcAft>
                          <a:spcPts val="1200"/>
                        </a:spcAft>
                      </a:pPr>
                      <a:r>
                        <a:rPr lang="en-GB" sz="2200" dirty="0" err="1">
                          <a:effectLst/>
                        </a:rPr>
                        <a:t>Leerlijn</a:t>
                      </a:r>
                      <a:endParaRPr lang="en-GB" sz="2200" dirty="0">
                        <a:effectLst/>
                      </a:endParaRPr>
                    </a:p>
                  </a:txBody>
                  <a:tcPr marL="132484" marR="132484" marT="0" marB="0"/>
                </a:tc>
                <a:tc>
                  <a:txBody>
                    <a:bodyPr/>
                    <a:lstStyle/>
                    <a:p>
                      <a:pPr>
                        <a:spcAft>
                          <a:spcPts val="1200"/>
                        </a:spcAft>
                      </a:pPr>
                      <a:r>
                        <a:rPr lang="en-GB" sz="2200" dirty="0" err="1">
                          <a:effectLst/>
                        </a:rPr>
                        <a:t>Veldwerk</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beelden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kaarten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statistieken</a:t>
                      </a:r>
                      <a:endParaRPr lang="en-GB" sz="2200" dirty="0">
                        <a:effectLst/>
                      </a:endParaRPr>
                    </a:p>
                  </a:txBody>
                  <a:tcPr marL="132484" marR="132484" marT="0" marB="0"/>
                </a:tc>
                <a:tc>
                  <a:txBody>
                    <a:bodyPr/>
                    <a:lstStyle/>
                    <a:p>
                      <a:pPr>
                        <a:spcAft>
                          <a:spcPts val="1200"/>
                        </a:spcAft>
                      </a:pPr>
                      <a:r>
                        <a:rPr lang="en-GB" sz="2200" dirty="0" err="1">
                          <a:effectLst/>
                        </a:rPr>
                        <a:t>Opbouw</a:t>
                      </a:r>
                      <a:r>
                        <a:rPr lang="en-GB" sz="2200" dirty="0">
                          <a:effectLst/>
                        </a:rPr>
                        <a:t> van </a:t>
                      </a:r>
                      <a:r>
                        <a:rPr lang="en-GB" sz="2200" dirty="0" err="1">
                          <a:effectLst/>
                        </a:rPr>
                        <a:t>kennis</a:t>
                      </a:r>
                      <a:endParaRPr lang="en-GB" sz="2200" dirty="0">
                        <a:effectLst/>
                      </a:endParaRPr>
                    </a:p>
                  </a:txBody>
                  <a:tcPr marL="132484" marR="132484" marT="0" marB="0"/>
                </a:tc>
                <a:extLst>
                  <a:ext uri="{0D108BD9-81ED-4DB2-BD59-A6C34878D82A}">
                    <a16:rowId xmlns:a16="http://schemas.microsoft.com/office/drawing/2014/main" val="10000"/>
                  </a:ext>
                </a:extLst>
              </a:tr>
              <a:tr h="756000">
                <a:tc>
                  <a:txBody>
                    <a:bodyPr/>
                    <a:lstStyle/>
                    <a:p>
                      <a:pPr>
                        <a:spcAft>
                          <a:spcPts val="1200"/>
                        </a:spcAft>
                      </a:pPr>
                      <a:r>
                        <a:rPr lang="en-GB" sz="2200" dirty="0" err="1">
                          <a:effectLst/>
                        </a:rPr>
                        <a:t>Niveau</a:t>
                      </a:r>
                      <a:r>
                        <a:rPr lang="en-GB" sz="2200" dirty="0">
                          <a:effectLst/>
                        </a:rPr>
                        <a:t> 1 </a:t>
                      </a:r>
                    </a:p>
                  </a:txBody>
                  <a:tcPr marL="132484" marR="132484" marT="0" marB="0"/>
                </a:tc>
                <a:tc gridSpan="5">
                  <a:txBody>
                    <a:bodyPr/>
                    <a:lstStyle/>
                    <a:p>
                      <a:pPr>
                        <a:spcAft>
                          <a:spcPts val="1200"/>
                        </a:spcAft>
                      </a:pPr>
                      <a:r>
                        <a:rPr lang="en-GB" sz="2200" dirty="0" err="1">
                          <a:effectLst/>
                        </a:rPr>
                        <a:t>Perceptie</a:t>
                      </a:r>
                      <a:r>
                        <a:rPr lang="en-GB" sz="2200" dirty="0">
                          <a:effectLst/>
                        </a:rPr>
                        <a:t> – </a:t>
                      </a:r>
                      <a:r>
                        <a:rPr lang="en-GB" sz="2200" dirty="0" err="1">
                          <a:effectLst/>
                        </a:rPr>
                        <a:t>feitenkennis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756000">
                <a:tc>
                  <a:txBody>
                    <a:bodyPr/>
                    <a:lstStyle/>
                    <a:p>
                      <a:pPr>
                        <a:spcAft>
                          <a:spcPts val="1200"/>
                        </a:spcAft>
                      </a:pPr>
                      <a:r>
                        <a:rPr lang="en-GB" sz="2200" dirty="0" err="1">
                          <a:effectLst/>
                        </a:rPr>
                        <a:t>Niveau</a:t>
                      </a:r>
                      <a:r>
                        <a:rPr lang="en-GB" sz="2200" dirty="0">
                          <a:effectLst/>
                        </a:rPr>
                        <a:t> 2 </a:t>
                      </a:r>
                    </a:p>
                  </a:txBody>
                  <a:tcPr marL="132484" marR="132484" marT="0" marB="0"/>
                </a:tc>
                <a:tc gridSpan="5">
                  <a:txBody>
                    <a:bodyPr/>
                    <a:lstStyle/>
                    <a:p>
                      <a:pPr>
                        <a:spcAft>
                          <a:spcPts val="1200"/>
                        </a:spcAft>
                      </a:pPr>
                      <a:r>
                        <a:rPr lang="en-GB" sz="2200" dirty="0">
                          <a:effectLst/>
                        </a:rPr>
                        <a:t>Analyse – </a:t>
                      </a:r>
                      <a:r>
                        <a:rPr lang="en-GB" sz="2200" dirty="0" err="1">
                          <a:effectLst/>
                        </a:rPr>
                        <a:t>selectie</a:t>
                      </a:r>
                      <a:r>
                        <a:rPr lang="en-GB" sz="2200" dirty="0">
                          <a:effectLst/>
                        </a:rPr>
                        <a:t> van </a:t>
                      </a:r>
                      <a:r>
                        <a:rPr lang="en-GB" sz="2200" dirty="0" err="1">
                          <a:effectLst/>
                        </a:rPr>
                        <a:t>relevante</a:t>
                      </a:r>
                      <a:r>
                        <a:rPr lang="en-GB" sz="2200" dirty="0">
                          <a:effectLst/>
                        </a:rPr>
                        <a:t> </a:t>
                      </a:r>
                      <a:r>
                        <a:rPr lang="en-GB" sz="2200" dirty="0" err="1">
                          <a:effectLst/>
                        </a:rPr>
                        <a:t>geografische</a:t>
                      </a:r>
                      <a:r>
                        <a:rPr lang="en-GB" sz="2200" dirty="0">
                          <a:effectLst/>
                        </a:rPr>
                        <a:t> </a:t>
                      </a:r>
                      <a:r>
                        <a:rPr lang="en-GB" sz="2200" dirty="0" err="1">
                          <a:effectLst/>
                        </a:rPr>
                        <a:t>informatie</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756000">
                <a:tc>
                  <a:txBody>
                    <a:bodyPr/>
                    <a:lstStyle/>
                    <a:p>
                      <a:pPr>
                        <a:spcAft>
                          <a:spcPts val="1200"/>
                        </a:spcAft>
                      </a:pPr>
                      <a:r>
                        <a:rPr lang="en-GB" sz="2200" dirty="0" err="1">
                          <a:effectLst/>
                        </a:rPr>
                        <a:t>Niveau</a:t>
                      </a:r>
                      <a:r>
                        <a:rPr lang="en-GB" sz="2200" dirty="0">
                          <a:effectLst/>
                        </a:rPr>
                        <a:t> 3 </a:t>
                      </a:r>
                    </a:p>
                  </a:txBody>
                  <a:tcPr marL="132484" marR="132484" marT="0" marB="0"/>
                </a:tc>
                <a:tc gridSpan="5">
                  <a:txBody>
                    <a:bodyPr/>
                    <a:lstStyle/>
                    <a:p>
                      <a:pPr>
                        <a:spcAft>
                          <a:spcPts val="1200"/>
                        </a:spcAft>
                      </a:pPr>
                      <a:r>
                        <a:rPr lang="en-GB" sz="2200" dirty="0" err="1">
                          <a:effectLst/>
                        </a:rPr>
                        <a:t>Structuur</a:t>
                      </a:r>
                      <a:r>
                        <a:rPr lang="en-GB" sz="2200" dirty="0">
                          <a:effectLst/>
                        </a:rPr>
                        <a:t> – </a:t>
                      </a:r>
                      <a:r>
                        <a:rPr lang="en-GB" sz="2200" dirty="0" err="1">
                          <a:effectLst/>
                        </a:rPr>
                        <a:t>zoeken</a:t>
                      </a:r>
                      <a:r>
                        <a:rPr lang="en-GB" sz="2200" dirty="0">
                          <a:effectLst/>
                        </a:rPr>
                        <a:t> </a:t>
                      </a:r>
                      <a:r>
                        <a:rPr lang="en-GB" sz="2200" dirty="0" err="1">
                          <a:effectLst/>
                        </a:rPr>
                        <a:t>naar</a:t>
                      </a:r>
                      <a:r>
                        <a:rPr lang="en-GB" sz="2200" dirty="0">
                          <a:effectLst/>
                        </a:rPr>
                        <a:t> </a:t>
                      </a:r>
                      <a:r>
                        <a:rPr lang="en-GB" sz="2200" dirty="0" err="1">
                          <a:effectLst/>
                        </a:rPr>
                        <a:t>complexe</a:t>
                      </a:r>
                      <a:r>
                        <a:rPr lang="en-GB" sz="2200" dirty="0">
                          <a:effectLst/>
                        </a:rPr>
                        <a:t> </a:t>
                      </a:r>
                      <a:r>
                        <a:rPr lang="en-GB" sz="2200" dirty="0" err="1">
                          <a:effectLst/>
                        </a:rPr>
                        <a:t>connecties</a:t>
                      </a:r>
                      <a:r>
                        <a:rPr lang="en-GB" sz="2200" dirty="0">
                          <a:effectLst/>
                        </a:rPr>
                        <a:t> </a:t>
                      </a:r>
                      <a:r>
                        <a:rPr lang="en-GB" sz="2200" dirty="0" err="1">
                          <a:effectLst/>
                        </a:rPr>
                        <a:t>en</a:t>
                      </a:r>
                      <a:r>
                        <a:rPr lang="en-GB" sz="2200" dirty="0">
                          <a:effectLst/>
                        </a:rPr>
                        <a:t> </a:t>
                      </a:r>
                      <a:r>
                        <a:rPr lang="en-GB" sz="2200" dirty="0" err="1">
                          <a:effectLst/>
                        </a:rPr>
                        <a:t>relaties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756000">
                <a:tc>
                  <a:txBody>
                    <a:bodyPr/>
                    <a:lstStyle/>
                    <a:p>
                      <a:pPr>
                        <a:spcAft>
                          <a:spcPts val="1200"/>
                        </a:spcAft>
                      </a:pPr>
                      <a:r>
                        <a:rPr lang="en-GB" sz="2200" dirty="0" err="1">
                          <a:effectLst/>
                        </a:rPr>
                        <a:t>Niveau</a:t>
                      </a:r>
                      <a:r>
                        <a:rPr lang="en-GB" sz="2200" dirty="0">
                          <a:effectLst/>
                        </a:rPr>
                        <a:t> 4 </a:t>
                      </a:r>
                    </a:p>
                  </a:txBody>
                  <a:tcPr marL="132484" marR="132484" marT="0" marB="0"/>
                </a:tc>
                <a:tc gridSpan="5">
                  <a:txBody>
                    <a:bodyPr/>
                    <a:lstStyle/>
                    <a:p>
                      <a:pPr>
                        <a:spcAft>
                          <a:spcPts val="1200"/>
                        </a:spcAft>
                      </a:pPr>
                      <a:r>
                        <a:rPr lang="en-GB" sz="2200" dirty="0" err="1">
                          <a:effectLst/>
                        </a:rPr>
                        <a:t>Applicatie</a:t>
                      </a:r>
                      <a:r>
                        <a:rPr lang="en-GB" sz="2200" dirty="0">
                          <a:effectLst/>
                        </a:rPr>
                        <a:t> – problem </a:t>
                      </a:r>
                      <a:r>
                        <a:rPr lang="en-GB" sz="2200" dirty="0" err="1">
                          <a:effectLst/>
                        </a:rPr>
                        <a:t>oplossend</a:t>
                      </a:r>
                      <a:r>
                        <a:rPr lang="en-GB" sz="2200" dirty="0">
                          <a:effectLst/>
                        </a:rPr>
                        <a:t> </a:t>
                      </a:r>
                      <a:r>
                        <a:rPr lang="en-GB" sz="2200" dirty="0" err="1">
                          <a:effectLst/>
                        </a:rPr>
                        <a:t>denken</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933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Progressie leerlijn - voorbeeld</a:t>
            </a:r>
          </a:p>
        </p:txBody>
      </p:sp>
      <p:pic>
        <p:nvPicPr>
          <p:cNvPr id="4" name="Afbeelding 3">
            <a:extLst>
              <a:ext uri="{FF2B5EF4-FFF2-40B4-BE49-F238E27FC236}">
                <a16:creationId xmlns:a16="http://schemas.microsoft.com/office/drawing/2014/main" id="{799E15DE-EDE0-E140-B805-8CFCCF5C3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6200"/>
            <a:ext cx="9144000" cy="4635500"/>
          </a:xfrm>
          <a:prstGeom prst="rect">
            <a:avLst/>
          </a:prstGeom>
        </p:spPr>
      </p:pic>
    </p:spTree>
    <p:extLst>
      <p:ext uri="{BB962C8B-B14F-4D97-AF65-F5344CB8AC3E}">
        <p14:creationId xmlns:p14="http://schemas.microsoft.com/office/powerpoint/2010/main" val="86810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Progressie leerlijn	 </a:t>
            </a:r>
          </a:p>
        </p:txBody>
      </p:sp>
      <p:sp>
        <p:nvSpPr>
          <p:cNvPr id="4" name="Tijdelijke aanduiding voor inhoud 3"/>
          <p:cNvSpPr>
            <a:spLocks noGrp="1"/>
          </p:cNvSpPr>
          <p:nvPr>
            <p:ph sz="half" idx="1"/>
          </p:nvPr>
        </p:nvSpPr>
        <p:spPr/>
        <p:txBody>
          <a:bodyPr>
            <a:noAutofit/>
          </a:bodyPr>
          <a:lstStyle/>
          <a:p>
            <a:pPr marL="0" lvl="0" indent="0">
              <a:lnSpc>
                <a:spcPct val="100000"/>
              </a:lnSpc>
              <a:spcBef>
                <a:spcPts val="0"/>
              </a:spcBef>
              <a:buNone/>
            </a:pPr>
            <a:r>
              <a:rPr lang="en-GB" sz="2400" dirty="0" err="1"/>
              <a:t>bepaalde</a:t>
            </a:r>
            <a:r>
              <a:rPr lang="en-GB" sz="2400" dirty="0"/>
              <a:t> </a:t>
            </a:r>
            <a:r>
              <a:rPr lang="en-GB" sz="2400" dirty="0" err="1"/>
              <a:t>ruimtelijke</a:t>
            </a:r>
            <a:r>
              <a:rPr lang="en-GB" sz="2400" dirty="0"/>
              <a:t> </a:t>
            </a:r>
            <a:r>
              <a:rPr lang="en-GB" sz="2400" dirty="0" err="1"/>
              <a:t>denkvaardigheden</a:t>
            </a:r>
            <a:r>
              <a:rPr lang="en-GB" sz="2400" dirty="0"/>
              <a:t> </a:t>
            </a:r>
            <a:r>
              <a:rPr lang="en-GB" sz="2400" dirty="0" err="1"/>
              <a:t>zijn</a:t>
            </a:r>
            <a:r>
              <a:rPr lang="en-GB" sz="2400" dirty="0"/>
              <a:t> </a:t>
            </a:r>
            <a:r>
              <a:rPr lang="en-GB" sz="2400" dirty="0" err="1"/>
              <a:t>hoger</a:t>
            </a:r>
            <a:r>
              <a:rPr lang="en-GB" sz="2400" dirty="0"/>
              <a:t> </a:t>
            </a:r>
            <a:r>
              <a:rPr lang="en-GB" sz="2400" dirty="0" err="1"/>
              <a:t>dan</a:t>
            </a:r>
            <a:r>
              <a:rPr lang="en-GB" sz="2400" dirty="0"/>
              <a:t> die van </a:t>
            </a:r>
            <a:r>
              <a:rPr lang="en-GB" sz="2400" dirty="0" err="1"/>
              <a:t>anderen</a:t>
            </a:r>
            <a:r>
              <a:rPr lang="en-GB" sz="2400" dirty="0"/>
              <a:t> </a:t>
            </a:r>
            <a:r>
              <a:rPr lang="en-GB" sz="2400" dirty="0" err="1"/>
              <a:t>en</a:t>
            </a:r>
            <a:r>
              <a:rPr lang="en-GB" sz="2400" dirty="0"/>
              <a:t> </a:t>
            </a:r>
            <a:r>
              <a:rPr lang="en-GB" sz="2400" dirty="0" err="1"/>
              <a:t>bouwen</a:t>
            </a:r>
            <a:r>
              <a:rPr lang="en-GB" sz="2400" dirty="0"/>
              <a:t> </a:t>
            </a:r>
            <a:r>
              <a:rPr lang="en-GB" sz="2400" dirty="0" err="1"/>
              <a:t>voort</a:t>
            </a:r>
            <a:r>
              <a:rPr lang="en-GB" sz="2400" dirty="0"/>
              <a:t> op </a:t>
            </a:r>
            <a:r>
              <a:rPr lang="en-GB" sz="2400" dirty="0" err="1"/>
              <a:t>eerdere</a:t>
            </a:r>
            <a:r>
              <a:rPr lang="en-GB" sz="2400" dirty="0"/>
              <a:t>, minder </a:t>
            </a:r>
            <a:r>
              <a:rPr lang="en-GB" sz="2400" dirty="0" err="1"/>
              <a:t>complexe</a:t>
            </a:r>
            <a:r>
              <a:rPr lang="en-GB" sz="2400" dirty="0"/>
              <a:t> </a:t>
            </a:r>
            <a:r>
              <a:rPr lang="en-GB" sz="2400" dirty="0" err="1"/>
              <a:t>vaardigheden</a:t>
            </a:r>
            <a:endParaRPr lang="en-GB" sz="2400" dirty="0"/>
          </a:p>
        </p:txBody>
      </p:sp>
      <p:pic>
        <p:nvPicPr>
          <p:cNvPr id="7" name="Imagen 4"/>
          <p:cNvPicPr/>
          <p:nvPr/>
        </p:nvPicPr>
        <p:blipFill>
          <a:blip r:embed="rId2">
            <a:extLst>
              <a:ext uri="{28A0092B-C50C-407E-A947-70E740481C1C}">
                <a14:useLocalDpi xmlns:a14="http://schemas.microsoft.com/office/drawing/2010/main"/>
              </a:ext>
            </a:extLst>
          </a:blip>
          <a:stretch>
            <a:fillRect/>
          </a:stretch>
        </p:blipFill>
        <p:spPr>
          <a:xfrm>
            <a:off x="4514850" y="1572578"/>
            <a:ext cx="4395470" cy="460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60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yathin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9554" y="2322168"/>
            <a:ext cx="2821941" cy="3086498"/>
          </a:xfrm>
          <a:prstGeom prst="rect">
            <a:avLst/>
          </a:prstGeom>
        </p:spPr>
      </p:pic>
      <p:sp>
        <p:nvSpPr>
          <p:cNvPr id="2" name="Titel 1"/>
          <p:cNvSpPr>
            <a:spLocks noGrp="1"/>
          </p:cNvSpPr>
          <p:nvPr>
            <p:ph type="title"/>
          </p:nvPr>
        </p:nvSpPr>
        <p:spPr>
          <a:xfrm>
            <a:off x="185638" y="1426100"/>
            <a:ext cx="6003916" cy="1143000"/>
          </a:xfrm>
        </p:spPr>
        <p:txBody>
          <a:bodyPr>
            <a:normAutofit/>
          </a:bodyPr>
          <a:lstStyle/>
          <a:p>
            <a:r>
              <a:rPr lang="en-GB" sz="2800" b="1" dirty="0"/>
              <a:t>GI </a:t>
            </a:r>
            <a:r>
              <a:rPr lang="en-GB" sz="2800" dirty="0" err="1">
                <a:sym typeface="Wingdings"/>
              </a:rPr>
              <a:t>Ruimtelijk</a:t>
            </a:r>
            <a:r>
              <a:rPr lang="en-GB" sz="2800" dirty="0">
                <a:sym typeface="Wingdings"/>
              </a:rPr>
              <a:t> </a:t>
            </a:r>
            <a:r>
              <a:rPr lang="en-GB" sz="2800" dirty="0" err="1">
                <a:sym typeface="Wingdings"/>
              </a:rPr>
              <a:t>denken</a:t>
            </a:r>
            <a:endParaRPr lang="en-GB" sz="2800" b="1" dirty="0"/>
          </a:p>
        </p:txBody>
      </p:sp>
      <p:sp>
        <p:nvSpPr>
          <p:cNvPr id="8" name="Title 1"/>
          <p:cNvSpPr txBox="1">
            <a:spLocks/>
          </p:cNvSpPr>
          <p:nvPr/>
        </p:nvSpPr>
        <p:spPr>
          <a:xfrm>
            <a:off x="2301875" y="2267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32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a:t>
            </a:r>
          </a:p>
        </p:txBody>
      </p:sp>
      <p:sp>
        <p:nvSpPr>
          <p:cNvPr id="5" name="Rechthoek 4"/>
          <p:cNvSpPr/>
          <p:nvPr/>
        </p:nvSpPr>
        <p:spPr>
          <a:xfrm>
            <a:off x="185638" y="2625985"/>
            <a:ext cx="6003916" cy="3785652"/>
          </a:xfrm>
          <a:prstGeom prst="rect">
            <a:avLst/>
          </a:prstGeom>
        </p:spPr>
        <p:txBody>
          <a:bodyPr wrap="square">
            <a:spAutoFit/>
          </a:bodyPr>
          <a:lstStyle/>
          <a:p>
            <a:pPr marL="342900" indent="-342900">
              <a:buFont typeface="Arial" charset="0"/>
              <a:buChar char="•"/>
            </a:pPr>
            <a:r>
              <a:rPr lang="en-GB" sz="2400" dirty="0" err="1">
                <a:latin typeface="Arial" charset="0"/>
                <a:ea typeface="Calibri" charset="0"/>
                <a:cs typeface="Times New Roman" charset="0"/>
              </a:rPr>
              <a:t>een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aparte</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vorm</a:t>
            </a:r>
            <a:r>
              <a:rPr lang="en-GB" sz="2400" dirty="0">
                <a:latin typeface="Arial" charset="0"/>
                <a:ea typeface="Calibri" charset="0"/>
                <a:cs typeface="Times New Roman" charset="0"/>
              </a:rPr>
              <a:t> van </a:t>
            </a:r>
            <a:r>
              <a:rPr lang="en-GB" sz="2400" dirty="0" err="1">
                <a:latin typeface="Arial" charset="0"/>
                <a:ea typeface="Calibri" charset="0"/>
                <a:cs typeface="Times New Roman" charset="0"/>
              </a:rPr>
              <a:t>denken</a:t>
            </a:r>
            <a:r>
              <a:rPr lang="en-GB" sz="2400" dirty="0">
                <a:latin typeface="Arial" charset="0"/>
                <a:ea typeface="Calibri" charset="0"/>
                <a:cs typeface="Times New Roman" charset="0"/>
              </a:rPr>
              <a:t>, die </a:t>
            </a:r>
            <a:r>
              <a:rPr lang="en-GB" sz="2400" dirty="0" err="1">
                <a:latin typeface="Arial" charset="0"/>
                <a:ea typeface="Calibri" charset="0"/>
                <a:cs typeface="Times New Roman" charset="0"/>
              </a:rPr>
              <a:t>mensen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helpt</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relaties</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tussen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ruimtelijke</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fenomenen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te</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visualiseren</a:t>
            </a:r>
            <a:r>
              <a:rPr lang="en-GB" sz="2400" dirty="0">
                <a:latin typeface="Arial" charset="0"/>
                <a:ea typeface="Calibri" charset="0"/>
                <a:cs typeface="Times New Roman" charset="0"/>
              </a:rPr>
              <a:t>?</a:t>
            </a:r>
            <a:br>
              <a:rPr lang="en-GB" sz="2400" dirty="0">
                <a:latin typeface="Arial" charset="0"/>
                <a:ea typeface="Calibri" charset="0"/>
                <a:cs typeface="Times New Roman" charset="0"/>
              </a:rPr>
            </a:br>
            <a:endParaRPr lang="en-GB" sz="2400" dirty="0">
              <a:latin typeface="Arial" charset="0"/>
              <a:ea typeface="Calibri" charset="0"/>
              <a:cs typeface="Times New Roman" charset="0"/>
            </a:endParaRPr>
          </a:p>
          <a:p>
            <a:pPr marL="342900" indent="-342900">
              <a:buFont typeface="Arial" charset="0"/>
              <a:buChar char="•"/>
            </a:pPr>
            <a:r>
              <a:rPr lang="en-GB" sz="2400" dirty="0">
                <a:latin typeface="Arial" charset="0"/>
                <a:ea typeface="Calibri" charset="0"/>
                <a:cs typeface="Times New Roman" charset="0"/>
              </a:rPr>
              <a:t>(NRC, 2006) "</a:t>
            </a:r>
            <a:r>
              <a:rPr lang="en-GB" sz="2400" dirty="0" err="1">
                <a:latin typeface="Arial" charset="0"/>
                <a:ea typeface="Calibri" charset="0"/>
                <a:cs typeface="Times New Roman" charset="0"/>
              </a:rPr>
              <a:t>een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verzameling</a:t>
            </a:r>
            <a:r>
              <a:rPr lang="en-GB" sz="2400" dirty="0">
                <a:latin typeface="Arial" charset="0"/>
                <a:ea typeface="Calibri" charset="0"/>
                <a:cs typeface="Times New Roman" charset="0"/>
              </a:rPr>
              <a:t> van </a:t>
            </a:r>
            <a:r>
              <a:rPr lang="en-GB" sz="2400" dirty="0" err="1">
                <a:latin typeface="Arial" charset="0"/>
                <a:ea typeface="Calibri" charset="0"/>
                <a:cs typeface="Times New Roman" charset="0"/>
              </a:rPr>
              <a:t>cognitieve</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vaardigheden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bestaande</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uit</a:t>
            </a:r>
            <a:r>
              <a:rPr lang="en-GB" sz="2400" dirty="0">
                <a:latin typeface="Arial" charset="0"/>
                <a:ea typeface="Calibri" charset="0"/>
                <a:cs typeface="Times New Roman" charset="0"/>
              </a:rPr>
              <a:t> het </a:t>
            </a:r>
            <a:r>
              <a:rPr lang="en-GB" sz="2400" dirty="0" err="1">
                <a:latin typeface="Arial" charset="0"/>
                <a:ea typeface="Calibri" charset="0"/>
                <a:cs typeface="Times New Roman" charset="0"/>
              </a:rPr>
              <a:t>kennen</a:t>
            </a:r>
            <a:r>
              <a:rPr lang="en-GB" sz="2400" dirty="0">
                <a:latin typeface="Arial" charset="0"/>
                <a:ea typeface="Calibri" charset="0"/>
                <a:cs typeface="Times New Roman" charset="0"/>
              </a:rPr>
              <a:t> van </a:t>
            </a:r>
            <a:r>
              <a:rPr lang="en-GB" sz="2400" dirty="0" err="1">
                <a:latin typeface="Arial" charset="0"/>
                <a:ea typeface="Calibri" charset="0"/>
                <a:cs typeface="Times New Roman" charset="0"/>
              </a:rPr>
              <a:t>concepten</a:t>
            </a:r>
            <a:r>
              <a:rPr lang="en-GB" sz="2400" dirty="0">
                <a:latin typeface="Arial" charset="0"/>
                <a:ea typeface="Calibri" charset="0"/>
                <a:cs typeface="Times New Roman" charset="0"/>
              </a:rPr>
              <a:t> van </a:t>
            </a:r>
            <a:r>
              <a:rPr lang="en-GB" sz="2400" dirty="0" err="1">
                <a:latin typeface="Arial" charset="0"/>
                <a:ea typeface="Calibri" charset="0"/>
                <a:cs typeface="Times New Roman" charset="0"/>
              </a:rPr>
              <a:t>ruimte</a:t>
            </a:r>
            <a:r>
              <a:rPr lang="en-GB" sz="2400" dirty="0">
                <a:latin typeface="Arial" charset="0"/>
                <a:ea typeface="Calibri" charset="0"/>
                <a:cs typeface="Times New Roman" charset="0"/>
              </a:rPr>
              <a:t>, met </a:t>
            </a:r>
            <a:r>
              <a:rPr lang="en-GB" sz="2400" dirty="0" err="1">
                <a:latin typeface="Arial" charset="0"/>
                <a:ea typeface="Calibri" charset="0"/>
                <a:cs typeface="Times New Roman" charset="0"/>
              </a:rPr>
              <a:t>behulp</a:t>
            </a:r>
            <a:r>
              <a:rPr lang="en-GB" sz="2400" dirty="0">
                <a:latin typeface="Arial" charset="0"/>
                <a:ea typeface="Calibri" charset="0"/>
                <a:cs typeface="Times New Roman" charset="0"/>
              </a:rPr>
              <a:t> van </a:t>
            </a:r>
            <a:r>
              <a:rPr lang="en-GB" sz="2400" dirty="0" err="1">
                <a:latin typeface="Arial" charset="0"/>
                <a:ea typeface="Calibri" charset="0"/>
                <a:cs typeface="Times New Roman" charset="0"/>
              </a:rPr>
              <a:t>voorstellingshulp-middelen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en</a:t>
            </a:r>
            <a:r>
              <a:rPr lang="en-GB" sz="2400" dirty="0">
                <a:latin typeface="Arial" charset="0"/>
                <a:ea typeface="Calibri" charset="0"/>
                <a:cs typeface="Times New Roman" charset="0"/>
              </a:rPr>
              <a:t> </a:t>
            </a:r>
            <a:r>
              <a:rPr lang="en-GB" sz="2400" dirty="0" err="1">
                <a:latin typeface="Arial" charset="0"/>
                <a:ea typeface="Calibri" charset="0"/>
                <a:cs typeface="Times New Roman" charset="0"/>
              </a:rPr>
              <a:t>redeneerprocessen</a:t>
            </a:r>
            <a:r>
              <a:rPr lang="en-GB" sz="2400" dirty="0">
                <a:latin typeface="Arial" charset="0"/>
                <a:ea typeface="Calibri" charset="0"/>
                <a:cs typeface="Times New Roman" charset="0"/>
              </a:rPr>
              <a:t>"</a:t>
            </a:r>
            <a:br>
              <a:rPr lang="en-GB" sz="2400" dirty="0"/>
            </a:br>
            <a:endParaRPr lang="nl-NL" sz="2400" dirty="0"/>
          </a:p>
        </p:txBody>
      </p:sp>
    </p:spTree>
    <p:extLst>
      <p:ext uri="{BB962C8B-B14F-4D97-AF65-F5344CB8AC3E}">
        <p14:creationId xmlns:p14="http://schemas.microsoft.com/office/powerpoint/2010/main" val="390848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638" y="1426100"/>
            <a:ext cx="6003916" cy="1143000"/>
          </a:xfrm>
        </p:spPr>
        <p:txBody>
          <a:bodyPr>
            <a:normAutofit/>
          </a:bodyPr>
          <a:lstStyle/>
          <a:p>
            <a:r>
              <a:rPr lang="en-GB" sz="2800" b="1" dirty="0"/>
              <a:t>GI Science </a:t>
            </a:r>
            <a:r>
              <a:rPr lang="en-GB" sz="2800" b="1" dirty="0">
                <a:sym typeface="Wingdings"/>
              </a:rPr>
              <a:t> </a:t>
            </a:r>
            <a:r>
              <a:rPr lang="en-GB" sz="2800" dirty="0" err="1">
                <a:sym typeface="Wingdings"/>
              </a:rPr>
              <a:t>Ruimtelijk</a:t>
            </a:r>
            <a:r>
              <a:rPr lang="en-GB" sz="2800" dirty="0">
                <a:sym typeface="Wingdings"/>
              </a:rPr>
              <a:t> </a:t>
            </a:r>
            <a:r>
              <a:rPr lang="en-GB" sz="2800" dirty="0" err="1">
                <a:sym typeface="Wingdings"/>
              </a:rPr>
              <a:t>denken</a:t>
            </a:r>
            <a:endParaRPr lang="en-GB" sz="2800" b="1" dirty="0"/>
          </a:p>
        </p:txBody>
      </p:sp>
      <p:sp>
        <p:nvSpPr>
          <p:cNvPr id="6" name="Rectangle 5"/>
          <p:cNvSpPr/>
          <p:nvPr/>
        </p:nvSpPr>
        <p:spPr>
          <a:xfrm>
            <a:off x="164892" y="5716691"/>
            <a:ext cx="8791379" cy="523220"/>
          </a:xfrm>
          <a:prstGeom prst="rect">
            <a:avLst/>
          </a:prstGeom>
        </p:spPr>
        <p:txBody>
          <a:bodyPr wrap="square">
            <a:spAutoFit/>
          </a:bodyPr>
          <a:lstStyle/>
          <a:p>
            <a:r>
              <a:rPr lang="en-GB" sz="1400" dirty="0"/>
              <a:t>Michel, E. &amp; Hof, A., 2013, Promoting Spatial Thinking and Learning with Mobile Field Trips and </a:t>
            </a:r>
            <a:r>
              <a:rPr lang="en-GB" sz="1400" dirty="0" err="1"/>
              <a:t>eGeo</a:t>
            </a:r>
            <a:r>
              <a:rPr lang="en-GB" sz="1400" dirty="0"/>
              <a:t>-Riddles, </a:t>
            </a:r>
            <a:r>
              <a:rPr lang="en-GB" sz="1400" dirty="0" err="1"/>
              <a:t>Jekel</a:t>
            </a:r>
            <a:r>
              <a:rPr lang="en-GB" sz="1400" dirty="0"/>
              <a:t>, T., Car, A., </a:t>
            </a:r>
            <a:r>
              <a:rPr lang="en-GB" sz="1400" dirty="0" err="1"/>
              <a:t>Strobl</a:t>
            </a:r>
            <a:r>
              <a:rPr lang="en-GB" sz="1400" dirty="0"/>
              <a:t>, J., </a:t>
            </a:r>
            <a:r>
              <a:rPr lang="en-GB" sz="1400" dirty="0" err="1"/>
              <a:t>Griesebner</a:t>
            </a:r>
            <a:r>
              <a:rPr lang="en-GB" sz="1400" dirty="0"/>
              <a:t>, G. (eds.), </a:t>
            </a:r>
            <a:r>
              <a:rPr lang="en-GB" sz="1400" dirty="0" err="1"/>
              <a:t>GI_Forum</a:t>
            </a:r>
            <a:r>
              <a:rPr lang="en-GB" sz="1400" dirty="0"/>
              <a:t> 2013: Creating the </a:t>
            </a:r>
            <a:r>
              <a:rPr lang="en-GB" sz="1400" dirty="0" err="1"/>
              <a:t>GISociety</a:t>
            </a:r>
            <a:r>
              <a:rPr lang="en-GB" sz="1400" dirty="0"/>
              <a:t>, 378-387. Berlin, </a:t>
            </a:r>
            <a:r>
              <a:rPr lang="en-GB" sz="1400" dirty="0" err="1"/>
              <a:t>Wichmann</a:t>
            </a:r>
            <a:r>
              <a:rPr lang="en-GB" sz="1400" dirty="0"/>
              <a:t> </a:t>
            </a:r>
            <a:r>
              <a:rPr lang="en-GB" sz="1400" dirty="0" err="1"/>
              <a:t>Verlag</a:t>
            </a:r>
            <a:endParaRPr lang="en-GB" sz="1400" dirty="0"/>
          </a:p>
        </p:txBody>
      </p:sp>
      <p:sp>
        <p:nvSpPr>
          <p:cNvPr id="8" name="Title 1"/>
          <p:cNvSpPr txBox="1">
            <a:spLocks/>
          </p:cNvSpPr>
          <p:nvPr/>
        </p:nvSpPr>
        <p:spPr>
          <a:xfrm>
            <a:off x="2301875" y="19412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24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2312" y="22670"/>
            <a:ext cx="2502962" cy="3391567"/>
          </a:xfrm>
          <a:prstGeom prst="rect">
            <a:avLst/>
          </a:prstGeom>
        </p:spPr>
      </p:pic>
      <p:pic>
        <p:nvPicPr>
          <p:cNvPr id="3" name="Afbeelding 2">
            <a:extLst>
              <a:ext uri="{FF2B5EF4-FFF2-40B4-BE49-F238E27FC236}">
                <a16:creationId xmlns:a16="http://schemas.microsoft.com/office/drawing/2014/main" id="{00BEAFE4-DD91-F44E-BD97-BB2B0000D18C}"/>
              </a:ext>
            </a:extLst>
          </p:cNvPr>
          <p:cNvPicPr>
            <a:picLocks noChangeAspect="1"/>
          </p:cNvPicPr>
          <p:nvPr/>
        </p:nvPicPr>
        <p:blipFill>
          <a:blip r:embed="rId4"/>
          <a:stretch>
            <a:fillRect/>
          </a:stretch>
        </p:blipFill>
        <p:spPr>
          <a:xfrm>
            <a:off x="-11419" y="3383638"/>
            <a:ext cx="9144000" cy="2369736"/>
          </a:xfrm>
          <a:prstGeom prst="rect">
            <a:avLst/>
          </a:prstGeom>
        </p:spPr>
      </p:pic>
    </p:spTree>
    <p:extLst>
      <p:ext uri="{BB962C8B-B14F-4D97-AF65-F5344CB8AC3E}">
        <p14:creationId xmlns:p14="http://schemas.microsoft.com/office/powerpoint/2010/main" val="188050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07619" y="1717905"/>
            <a:ext cx="8215099" cy="4154984"/>
          </a:xfrm>
          <a:prstGeom prst="rect">
            <a:avLst/>
          </a:prstGeom>
        </p:spPr>
        <p:txBody>
          <a:bodyPr wrap="square">
            <a:spAutoFit/>
          </a:bodyPr>
          <a:lstStyle/>
          <a:p>
            <a:r>
              <a:rPr lang="en-GB" sz="2400" dirty="0" err="1">
                <a:latin typeface="+mj-lt"/>
              </a:rPr>
              <a:t>Kerski</a:t>
            </a:r>
            <a:r>
              <a:rPr lang="en-GB" sz="2400" dirty="0">
                <a:latin typeface="+mj-lt"/>
              </a:rPr>
              <a:t> (2008):</a:t>
            </a:r>
            <a:r>
              <a:rPr lang="nl-NL" sz="2400" dirty="0"/>
              <a:t> Ruimtelijk denken </a:t>
            </a:r>
            <a:endParaRPr lang="en-GB" sz="2400" dirty="0">
              <a:latin typeface="+mj-lt"/>
            </a:endParaRPr>
          </a:p>
          <a:p>
            <a:endParaRPr lang="en-GB" sz="2400" dirty="0">
              <a:latin typeface="+mj-lt"/>
            </a:endParaRPr>
          </a:p>
          <a:p>
            <a:r>
              <a:rPr lang="nl-NL" sz="2400" dirty="0"/>
              <a:t>= betreft analyse, oplossen van problemen, en het patroon voorspelling die bestaan uit objecten en hun ruimtelijke relaties. </a:t>
            </a:r>
          </a:p>
          <a:p>
            <a:endParaRPr lang="nl-NL" sz="2400" dirty="0"/>
          </a:p>
          <a:p>
            <a:r>
              <a:rPr lang="nl-NL" sz="2400" dirty="0"/>
              <a:t>&gt; Het is dus ruimer dan ruimtelijk inzicht (een mentale vaardigheid die dient om zich te kunnen oriënteren en positioneren in een ruimtelijke leefomgeving).</a:t>
            </a:r>
          </a:p>
          <a:p>
            <a:endParaRPr lang="en-GB" sz="2400" dirty="0">
              <a:latin typeface="+mj-lt"/>
            </a:endParaRPr>
          </a:p>
          <a:p>
            <a:r>
              <a:rPr lang="en-GB" sz="2400" dirty="0">
                <a:latin typeface="+mj-lt"/>
              </a:rPr>
              <a:t>= </a:t>
            </a:r>
            <a:r>
              <a:rPr lang="en-GB" sz="2400" dirty="0" err="1">
                <a:latin typeface="+mj-lt"/>
              </a:rPr>
              <a:t>kritisch</a:t>
            </a:r>
            <a:r>
              <a:rPr lang="en-GB" sz="2400" dirty="0">
                <a:latin typeface="+mj-lt"/>
              </a:rPr>
              <a:t> </a:t>
            </a:r>
            <a:r>
              <a:rPr lang="en-GB" sz="2400" dirty="0" err="1">
                <a:latin typeface="+mj-lt"/>
              </a:rPr>
              <a:t>denken</a:t>
            </a:r>
            <a:r>
              <a:rPr lang="en-GB" sz="2400" dirty="0">
                <a:latin typeface="+mj-lt"/>
              </a:rPr>
              <a:t> over de </a:t>
            </a:r>
            <a:r>
              <a:rPr lang="en-GB" sz="2400" dirty="0" err="1">
                <a:latin typeface="+mj-lt"/>
              </a:rPr>
              <a:t>aarde</a:t>
            </a:r>
            <a:r>
              <a:rPr lang="en-GB" sz="2400" dirty="0">
                <a:latin typeface="+mj-lt"/>
              </a:rPr>
              <a:t>, de </a:t>
            </a:r>
            <a:r>
              <a:rPr lang="en-GB" sz="2400" dirty="0" err="1">
                <a:latin typeface="+mj-lt"/>
              </a:rPr>
              <a:t>activiteiten</a:t>
            </a:r>
            <a:r>
              <a:rPr lang="en-GB" sz="2400" dirty="0">
                <a:latin typeface="+mj-lt"/>
              </a:rPr>
              <a:t> van de </a:t>
            </a:r>
            <a:r>
              <a:rPr lang="en-GB" sz="2400" dirty="0" err="1">
                <a:latin typeface="+mj-lt"/>
              </a:rPr>
              <a:t>mensen</a:t>
            </a:r>
            <a:r>
              <a:rPr lang="en-GB" sz="2400" dirty="0">
                <a:latin typeface="+mj-lt"/>
              </a:rPr>
              <a:t> en de </a:t>
            </a:r>
            <a:r>
              <a:rPr lang="en-GB" sz="2400" dirty="0" err="1">
                <a:latin typeface="+mj-lt"/>
              </a:rPr>
              <a:t>interactie</a:t>
            </a:r>
            <a:r>
              <a:rPr lang="en-GB" sz="2400" dirty="0">
                <a:latin typeface="+mj-lt"/>
              </a:rPr>
              <a:t> </a:t>
            </a:r>
            <a:r>
              <a:rPr lang="en-GB" sz="2400" dirty="0" err="1">
                <a:latin typeface="+mj-lt"/>
              </a:rPr>
              <a:t>tussen</a:t>
            </a:r>
            <a:r>
              <a:rPr lang="en-GB" sz="2400" dirty="0">
                <a:latin typeface="+mj-lt"/>
              </a:rPr>
              <a:t> </a:t>
            </a:r>
            <a:r>
              <a:rPr lang="en-GB" sz="2400" dirty="0" err="1">
                <a:latin typeface="+mj-lt"/>
              </a:rPr>
              <a:t>beide</a:t>
            </a:r>
            <a:r>
              <a:rPr lang="en-GB" sz="2400" dirty="0">
                <a:latin typeface="+mj-lt"/>
              </a:rPr>
              <a:t>...</a:t>
            </a:r>
          </a:p>
        </p:txBody>
      </p:sp>
      <p:sp>
        <p:nvSpPr>
          <p:cNvPr id="2" name="Tekstvak 1"/>
          <p:cNvSpPr txBox="1"/>
          <p:nvPr/>
        </p:nvSpPr>
        <p:spPr>
          <a:xfrm>
            <a:off x="407619" y="6695321"/>
            <a:ext cx="914400" cy="914400"/>
          </a:xfrm>
          <a:prstGeom prst="rect">
            <a:avLst/>
          </a:prstGeom>
          <a:noFill/>
          <a:effectLst/>
        </p:spPr>
        <p:txBody>
          <a:bodyPr wrap="none" lIns="0" tIns="0" rIns="0" bIns="0" rtlCol="0">
            <a:noAutofit/>
          </a:bodyPr>
          <a:lstStyle/>
          <a:p>
            <a:pPr algn="l" eaLnBrk="0" hangingPunct="0">
              <a:lnSpc>
                <a:spcPts val="1800"/>
              </a:lnSpc>
            </a:pPr>
            <a:endParaRPr lang="nl-NL" sz="1400" b="1" dirty="0">
              <a:ea typeface="+mn-ea"/>
              <a:cs typeface="+mn-cs"/>
            </a:endParaRPr>
          </a:p>
        </p:txBody>
      </p:sp>
      <p:sp>
        <p:nvSpPr>
          <p:cNvPr id="3" name="Tekstvak 2"/>
          <p:cNvSpPr txBox="1"/>
          <p:nvPr/>
        </p:nvSpPr>
        <p:spPr>
          <a:xfrm>
            <a:off x="141099" y="6616921"/>
            <a:ext cx="914400" cy="914400"/>
          </a:xfrm>
          <a:prstGeom prst="rect">
            <a:avLst/>
          </a:prstGeom>
          <a:noFill/>
          <a:effectLst/>
        </p:spPr>
        <p:txBody>
          <a:bodyPr wrap="none" lIns="0" tIns="0" rIns="0" bIns="0" rtlCol="0">
            <a:noAutofit/>
          </a:bodyPr>
          <a:lstStyle/>
          <a:p>
            <a:pPr algn="l" eaLnBrk="0" hangingPunct="0">
              <a:lnSpc>
                <a:spcPts val="1800"/>
              </a:lnSpc>
            </a:pPr>
            <a:endParaRPr lang="nl-NL" sz="1400" b="1" dirty="0">
              <a:ea typeface="+mn-ea"/>
              <a:cs typeface="+mn-cs"/>
            </a:endParaRPr>
          </a:p>
        </p:txBody>
      </p:sp>
      <p:sp>
        <p:nvSpPr>
          <p:cNvPr id="6" name="Title 1">
            <a:extLst>
              <a:ext uri="{FF2B5EF4-FFF2-40B4-BE49-F238E27FC236}">
                <a16:creationId xmlns:a16="http://schemas.microsoft.com/office/drawing/2014/main" id="{F746B439-22ED-4F45-8FD1-41A1DA063E14}"/>
              </a:ext>
            </a:extLst>
          </p:cNvPr>
          <p:cNvSpPr txBox="1">
            <a:spLocks/>
          </p:cNvSpPr>
          <p:nvPr/>
        </p:nvSpPr>
        <p:spPr>
          <a:xfrm>
            <a:off x="2301875" y="2267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3200" dirty="0"/>
          </a:p>
        </p:txBody>
      </p:sp>
      <p:sp>
        <p:nvSpPr>
          <p:cNvPr id="7" name="TextBox 8">
            <a:extLst>
              <a:ext uri="{FF2B5EF4-FFF2-40B4-BE49-F238E27FC236}">
                <a16:creationId xmlns:a16="http://schemas.microsoft.com/office/drawing/2014/main" id="{4593EF53-9914-8542-A4B0-D6675AF645A4}"/>
              </a:ext>
            </a:extLst>
          </p:cNvPr>
          <p:cNvSpPr txBox="1"/>
          <p:nvPr/>
        </p:nvSpPr>
        <p:spPr>
          <a:xfrm>
            <a:off x="2259775" y="82833"/>
            <a:ext cx="3193149" cy="369332"/>
          </a:xfrm>
          <a:prstGeom prst="rect">
            <a:avLst/>
          </a:prstGeom>
          <a:noFill/>
        </p:spPr>
        <p:txBody>
          <a:bodyPr wrap="square" rtlCol="0">
            <a:spAutoFit/>
          </a:bodyPr>
          <a:lstStyle/>
          <a:p>
            <a:r>
              <a:rPr lang="en-US" dirty="0"/>
              <a:t>Literature Review</a:t>
            </a:r>
          </a:p>
        </p:txBody>
      </p:sp>
    </p:spTree>
    <p:extLst>
      <p:ext uri="{BB962C8B-B14F-4D97-AF65-F5344CB8AC3E}">
        <p14:creationId xmlns:p14="http://schemas.microsoft.com/office/powerpoint/2010/main" val="26561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07619" y="1760768"/>
            <a:ext cx="8215099" cy="4154984"/>
          </a:xfrm>
          <a:prstGeom prst="rect">
            <a:avLst/>
          </a:prstGeom>
        </p:spPr>
        <p:txBody>
          <a:bodyPr wrap="square">
            <a:spAutoFit/>
          </a:bodyPr>
          <a:lstStyle/>
          <a:p>
            <a:r>
              <a:rPr lang="en-GB" sz="2400" dirty="0" err="1">
                <a:latin typeface="+mj-lt"/>
              </a:rPr>
              <a:t>Kerski</a:t>
            </a:r>
            <a:r>
              <a:rPr lang="en-GB" sz="2400" dirty="0">
                <a:latin typeface="+mj-lt"/>
              </a:rPr>
              <a:t> (2008):</a:t>
            </a:r>
            <a:r>
              <a:rPr lang="nl-NL" sz="2400" dirty="0"/>
              <a:t> Ruimtelijk denken </a:t>
            </a:r>
            <a:endParaRPr lang="en-GB" sz="2400" dirty="0">
              <a:latin typeface="+mj-lt"/>
            </a:endParaRPr>
          </a:p>
          <a:p>
            <a:endParaRPr lang="en-GB" sz="2400" dirty="0">
              <a:latin typeface="+mj-lt"/>
            </a:endParaRPr>
          </a:p>
          <a:p>
            <a:endParaRPr lang="en-GB" sz="2400" dirty="0">
              <a:latin typeface="+mj-lt"/>
            </a:endParaRPr>
          </a:p>
          <a:p>
            <a:r>
              <a:rPr lang="en-GB" sz="2400" dirty="0">
                <a:latin typeface="+mj-lt"/>
              </a:rPr>
              <a:t>= </a:t>
            </a:r>
            <a:r>
              <a:rPr lang="en-GB" sz="2400" dirty="0" err="1">
                <a:latin typeface="+mj-lt"/>
              </a:rPr>
              <a:t>kritisch</a:t>
            </a:r>
            <a:r>
              <a:rPr lang="en-GB" sz="2400" dirty="0">
                <a:latin typeface="+mj-lt"/>
              </a:rPr>
              <a:t> </a:t>
            </a:r>
            <a:r>
              <a:rPr lang="en-GB" sz="2400" dirty="0" err="1">
                <a:latin typeface="+mj-lt"/>
              </a:rPr>
              <a:t>denken</a:t>
            </a:r>
            <a:r>
              <a:rPr lang="en-GB" sz="2400" dirty="0">
                <a:latin typeface="+mj-lt"/>
              </a:rPr>
              <a:t> over de </a:t>
            </a:r>
            <a:r>
              <a:rPr lang="en-GB" sz="2400" dirty="0" err="1">
                <a:latin typeface="+mj-lt"/>
              </a:rPr>
              <a:t>aarde</a:t>
            </a:r>
            <a:r>
              <a:rPr lang="en-GB" sz="2400" dirty="0">
                <a:latin typeface="+mj-lt"/>
              </a:rPr>
              <a:t>, de </a:t>
            </a:r>
            <a:r>
              <a:rPr lang="en-GB" sz="2400" dirty="0" err="1">
                <a:latin typeface="+mj-lt"/>
              </a:rPr>
              <a:t>activiteiten</a:t>
            </a:r>
            <a:r>
              <a:rPr lang="en-GB" sz="2400" dirty="0">
                <a:latin typeface="+mj-lt"/>
              </a:rPr>
              <a:t> van de </a:t>
            </a:r>
            <a:r>
              <a:rPr lang="en-GB" sz="2400" dirty="0" err="1">
                <a:latin typeface="+mj-lt"/>
              </a:rPr>
              <a:t>mensen</a:t>
            </a:r>
            <a:r>
              <a:rPr lang="en-GB" sz="2400" dirty="0">
                <a:latin typeface="+mj-lt"/>
              </a:rPr>
              <a:t> en de </a:t>
            </a:r>
            <a:r>
              <a:rPr lang="en-GB" sz="2400" dirty="0" err="1">
                <a:latin typeface="+mj-lt"/>
              </a:rPr>
              <a:t>interactie</a:t>
            </a:r>
            <a:r>
              <a:rPr lang="en-GB" sz="2400" dirty="0">
                <a:latin typeface="+mj-lt"/>
              </a:rPr>
              <a:t> </a:t>
            </a:r>
            <a:r>
              <a:rPr lang="en-GB" sz="2400" dirty="0" err="1">
                <a:latin typeface="+mj-lt"/>
              </a:rPr>
              <a:t>tussen</a:t>
            </a:r>
            <a:r>
              <a:rPr lang="en-GB" sz="2400" dirty="0">
                <a:latin typeface="+mj-lt"/>
              </a:rPr>
              <a:t> </a:t>
            </a:r>
            <a:r>
              <a:rPr lang="en-GB" sz="2400" dirty="0" err="1">
                <a:latin typeface="+mj-lt"/>
              </a:rPr>
              <a:t>beide</a:t>
            </a:r>
            <a:r>
              <a:rPr lang="en-GB" sz="2400" dirty="0">
                <a:latin typeface="+mj-lt"/>
              </a:rPr>
              <a:t>...</a:t>
            </a:r>
          </a:p>
          <a:p>
            <a:endParaRPr lang="en-GB" sz="2400" dirty="0">
              <a:latin typeface="+mj-lt"/>
            </a:endParaRPr>
          </a:p>
          <a:p>
            <a:r>
              <a:rPr lang="en-GB" sz="2400" dirty="0">
                <a:latin typeface="+mj-lt"/>
              </a:rPr>
              <a:t>&gt; </a:t>
            </a:r>
            <a:r>
              <a:rPr lang="en-GB" sz="2400" dirty="0" err="1">
                <a:latin typeface="+mj-lt"/>
              </a:rPr>
              <a:t>weten</a:t>
            </a:r>
            <a:r>
              <a:rPr lang="en-GB" sz="2400" dirty="0">
                <a:latin typeface="+mj-lt"/>
              </a:rPr>
              <a:t> </a:t>
            </a:r>
            <a:r>
              <a:rPr lang="en-GB" sz="2400" dirty="0" err="1">
                <a:latin typeface="+mj-lt"/>
              </a:rPr>
              <a:t>wat</a:t>
            </a:r>
            <a:r>
              <a:rPr lang="en-GB" sz="2400" dirty="0">
                <a:latin typeface="+mj-lt"/>
              </a:rPr>
              <a:t> de </a:t>
            </a:r>
            <a:r>
              <a:rPr lang="en-GB" sz="2400" dirty="0" err="1">
                <a:latin typeface="+mj-lt"/>
              </a:rPr>
              <a:t>locatie</a:t>
            </a:r>
            <a:r>
              <a:rPr lang="en-GB" sz="2400" dirty="0">
                <a:latin typeface="+mj-lt"/>
              </a:rPr>
              <a:t> is</a:t>
            </a:r>
          </a:p>
          <a:p>
            <a:endParaRPr lang="en-GB" sz="2400" dirty="0"/>
          </a:p>
          <a:p>
            <a:r>
              <a:rPr lang="en-GB" sz="2400" dirty="0"/>
              <a:t>= </a:t>
            </a:r>
            <a:r>
              <a:rPr lang="en-GB" sz="2400" dirty="0" err="1"/>
              <a:t>geografische</a:t>
            </a:r>
            <a:r>
              <a:rPr lang="en-GB" sz="2400" dirty="0"/>
              <a:t> </a:t>
            </a:r>
            <a:r>
              <a:rPr lang="en-GB" sz="2400" dirty="0" err="1"/>
              <a:t>vragen</a:t>
            </a:r>
            <a:r>
              <a:rPr lang="en-GB" sz="2400" dirty="0"/>
              <a:t> </a:t>
            </a:r>
            <a:r>
              <a:rPr lang="en-GB" sz="2400" dirty="0" err="1"/>
              <a:t>stellen</a:t>
            </a:r>
            <a:r>
              <a:rPr lang="en-GB" sz="2400" dirty="0"/>
              <a:t>: </a:t>
            </a:r>
            <a:r>
              <a:rPr lang="en-GB" sz="2400" dirty="0" err="1"/>
              <a:t>waarom</a:t>
            </a:r>
            <a:r>
              <a:rPr lang="en-GB" sz="2400" dirty="0"/>
              <a:t> </a:t>
            </a:r>
            <a:r>
              <a:rPr lang="en-GB" sz="2400" dirty="0" err="1"/>
              <a:t>daar</a:t>
            </a:r>
            <a:r>
              <a:rPr lang="en-GB" sz="2400" dirty="0"/>
              <a:t>, hoe </a:t>
            </a:r>
            <a:r>
              <a:rPr lang="en-GB" sz="2400" dirty="0" err="1"/>
              <a:t>ontstaan</a:t>
            </a:r>
            <a:r>
              <a:rPr lang="en-GB" sz="2400" dirty="0"/>
              <a:t>, </a:t>
            </a:r>
            <a:r>
              <a:rPr lang="en-GB" sz="2400" dirty="0" err="1"/>
              <a:t>wat</a:t>
            </a:r>
            <a:r>
              <a:rPr lang="en-GB" sz="2400" dirty="0"/>
              <a:t> </a:t>
            </a:r>
            <a:r>
              <a:rPr lang="en-GB" sz="2400" dirty="0" err="1"/>
              <a:t>als</a:t>
            </a:r>
            <a:r>
              <a:rPr lang="en-GB" sz="2400" dirty="0"/>
              <a:t> ...</a:t>
            </a:r>
            <a:endParaRPr lang="nl-BE" sz="2400" dirty="0"/>
          </a:p>
          <a:p>
            <a:endParaRPr lang="en-GB" sz="2400" dirty="0">
              <a:latin typeface="+mj-lt"/>
            </a:endParaRPr>
          </a:p>
        </p:txBody>
      </p:sp>
      <p:sp>
        <p:nvSpPr>
          <p:cNvPr id="2" name="Tekstvak 1"/>
          <p:cNvSpPr txBox="1"/>
          <p:nvPr/>
        </p:nvSpPr>
        <p:spPr>
          <a:xfrm>
            <a:off x="407619" y="6695321"/>
            <a:ext cx="914400" cy="914400"/>
          </a:xfrm>
          <a:prstGeom prst="rect">
            <a:avLst/>
          </a:prstGeom>
          <a:noFill/>
          <a:effectLst/>
        </p:spPr>
        <p:txBody>
          <a:bodyPr wrap="none" lIns="0" tIns="0" rIns="0" bIns="0" rtlCol="0">
            <a:noAutofit/>
          </a:bodyPr>
          <a:lstStyle/>
          <a:p>
            <a:pPr algn="l" eaLnBrk="0" hangingPunct="0">
              <a:lnSpc>
                <a:spcPts val="1800"/>
              </a:lnSpc>
            </a:pPr>
            <a:endParaRPr lang="nl-NL" sz="1400" b="1" dirty="0">
              <a:ea typeface="+mn-ea"/>
              <a:cs typeface="+mn-cs"/>
            </a:endParaRPr>
          </a:p>
        </p:txBody>
      </p:sp>
      <p:sp>
        <p:nvSpPr>
          <p:cNvPr id="3" name="Tekstvak 2"/>
          <p:cNvSpPr txBox="1"/>
          <p:nvPr/>
        </p:nvSpPr>
        <p:spPr>
          <a:xfrm>
            <a:off x="141099" y="6616921"/>
            <a:ext cx="914400" cy="914400"/>
          </a:xfrm>
          <a:prstGeom prst="rect">
            <a:avLst/>
          </a:prstGeom>
          <a:noFill/>
          <a:effectLst/>
        </p:spPr>
        <p:txBody>
          <a:bodyPr wrap="none" lIns="0" tIns="0" rIns="0" bIns="0" rtlCol="0">
            <a:noAutofit/>
          </a:bodyPr>
          <a:lstStyle/>
          <a:p>
            <a:pPr algn="l" eaLnBrk="0" hangingPunct="0">
              <a:lnSpc>
                <a:spcPts val="1800"/>
              </a:lnSpc>
            </a:pPr>
            <a:endParaRPr lang="nl-NL" sz="1400" b="1" dirty="0">
              <a:ea typeface="+mn-ea"/>
              <a:cs typeface="+mn-cs"/>
            </a:endParaRPr>
          </a:p>
        </p:txBody>
      </p:sp>
      <p:sp>
        <p:nvSpPr>
          <p:cNvPr id="6" name="Title 1">
            <a:extLst>
              <a:ext uri="{FF2B5EF4-FFF2-40B4-BE49-F238E27FC236}">
                <a16:creationId xmlns:a16="http://schemas.microsoft.com/office/drawing/2014/main" id="{8EAD3679-3AB8-C745-BD89-AD9702C10A5A}"/>
              </a:ext>
            </a:extLst>
          </p:cNvPr>
          <p:cNvSpPr txBox="1">
            <a:spLocks/>
          </p:cNvSpPr>
          <p:nvPr/>
        </p:nvSpPr>
        <p:spPr>
          <a:xfrm>
            <a:off x="2301875" y="2267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3200" dirty="0"/>
          </a:p>
        </p:txBody>
      </p:sp>
      <p:sp>
        <p:nvSpPr>
          <p:cNvPr id="7" name="TextBox 8">
            <a:extLst>
              <a:ext uri="{FF2B5EF4-FFF2-40B4-BE49-F238E27FC236}">
                <a16:creationId xmlns:a16="http://schemas.microsoft.com/office/drawing/2014/main" id="{C52855A4-0D43-D343-8F35-E78E33427B8C}"/>
              </a:ext>
            </a:extLst>
          </p:cNvPr>
          <p:cNvSpPr txBox="1"/>
          <p:nvPr/>
        </p:nvSpPr>
        <p:spPr>
          <a:xfrm>
            <a:off x="2259775" y="82833"/>
            <a:ext cx="3193149" cy="369332"/>
          </a:xfrm>
          <a:prstGeom prst="rect">
            <a:avLst/>
          </a:prstGeom>
          <a:noFill/>
        </p:spPr>
        <p:txBody>
          <a:bodyPr wrap="square" rtlCol="0">
            <a:spAutoFit/>
          </a:bodyPr>
          <a:lstStyle/>
          <a:p>
            <a:r>
              <a:rPr lang="en-US" dirty="0"/>
              <a:t>Literature Review</a:t>
            </a:r>
          </a:p>
        </p:txBody>
      </p:sp>
    </p:spTree>
    <p:extLst>
      <p:ext uri="{BB962C8B-B14F-4D97-AF65-F5344CB8AC3E}">
        <p14:creationId xmlns:p14="http://schemas.microsoft.com/office/powerpoint/2010/main" val="24588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836668" y="0"/>
            <a:ext cx="11123668" cy="7186112"/>
          </a:xfrm>
          <a:prstGeom prst="rect">
            <a:avLst/>
          </a:prstGeom>
        </p:spPr>
      </p:pic>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55236">
            <a:off x="5656956" y="1203096"/>
            <a:ext cx="3318881" cy="4607031"/>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2301875" y="19412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Key Literature </a:t>
            </a:r>
            <a:endParaRPr lang="en-US" sz="24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11" name="Tijdelijke aanduiding voor inhoud 10"/>
          <p:cNvSpPr>
            <a:spLocks noGrp="1"/>
          </p:cNvSpPr>
          <p:nvPr>
            <p:ph idx="1"/>
          </p:nvPr>
        </p:nvSpPr>
        <p:spPr>
          <a:xfrm>
            <a:off x="628650" y="1541043"/>
            <a:ext cx="4824274" cy="4635920"/>
          </a:xfrm>
        </p:spPr>
        <p:txBody>
          <a:bodyPr/>
          <a:lstStyle/>
          <a:p>
            <a:pPr marL="0" indent="0">
              <a:buNone/>
            </a:pPr>
            <a:endParaRPr lang="en-GB" dirty="0"/>
          </a:p>
          <a:p>
            <a:pPr marL="0" indent="0">
              <a:buNone/>
            </a:pPr>
            <a:r>
              <a:rPr lang="en-GB" dirty="0" err="1"/>
              <a:t>Gebaseerd</a:t>
            </a:r>
            <a:r>
              <a:rPr lang="en-GB" dirty="0"/>
              <a:t> op de review: 10 GI-Learner </a:t>
            </a:r>
            <a:r>
              <a:rPr lang="en-GB" dirty="0" err="1"/>
              <a:t>georuimtelijke</a:t>
            </a:r>
            <a:r>
              <a:rPr lang="en-GB" dirty="0"/>
              <a:t>  </a:t>
            </a:r>
            <a:r>
              <a:rPr lang="en-GB" dirty="0" err="1"/>
              <a:t>denkcompetenties</a:t>
            </a:r>
            <a:r>
              <a:rPr lang="en-GB" dirty="0"/>
              <a:t>, elk met </a:t>
            </a:r>
            <a:r>
              <a:rPr lang="en-GB" dirty="0" err="1"/>
              <a:t>een</a:t>
            </a:r>
            <a:r>
              <a:rPr lang="en-GB" dirty="0"/>
              <a:t> </a:t>
            </a:r>
            <a:r>
              <a:rPr lang="en-GB" dirty="0" err="1"/>
              <a:t>progressie</a:t>
            </a:r>
            <a:r>
              <a:rPr lang="en-GB" dirty="0"/>
              <a:t> </a:t>
            </a:r>
            <a:r>
              <a:rPr lang="en-GB" dirty="0" err="1"/>
              <a:t>binnenin</a:t>
            </a:r>
            <a:r>
              <a:rPr lang="en-GB" dirty="0"/>
              <a:t> van </a:t>
            </a:r>
            <a:r>
              <a:rPr lang="en-GB" dirty="0" err="1"/>
              <a:t>eenvoudig</a:t>
            </a:r>
            <a:r>
              <a:rPr lang="en-GB" dirty="0"/>
              <a:t> (A) </a:t>
            </a:r>
            <a:r>
              <a:rPr lang="en-GB" dirty="0" err="1"/>
              <a:t>naar</a:t>
            </a:r>
            <a:r>
              <a:rPr lang="en-GB" dirty="0"/>
              <a:t> </a:t>
            </a:r>
            <a:r>
              <a:rPr lang="en-GB" dirty="0" err="1"/>
              <a:t>meer</a:t>
            </a:r>
            <a:r>
              <a:rPr lang="en-GB" dirty="0"/>
              <a:t> </a:t>
            </a:r>
            <a:r>
              <a:rPr lang="en-GB" dirty="0" err="1"/>
              <a:t>uitgewerkt</a:t>
            </a:r>
            <a:r>
              <a:rPr lang="en-GB" dirty="0"/>
              <a:t> (C)</a:t>
            </a:r>
            <a:endParaRPr lang="nl-NL" dirty="0"/>
          </a:p>
        </p:txBody>
      </p:sp>
    </p:spTree>
    <p:extLst>
      <p:ext uri="{BB962C8B-B14F-4D97-AF65-F5344CB8AC3E}">
        <p14:creationId xmlns:p14="http://schemas.microsoft.com/office/powerpoint/2010/main" val="182159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De </a:t>
            </a:r>
            <a:r>
              <a:rPr lang="en-GB" sz="3600" dirty="0" err="1"/>
              <a:t>situatie</a:t>
            </a:r>
            <a:r>
              <a:rPr lang="en-GB" sz="3600" dirty="0"/>
              <a:t> 	</a:t>
            </a:r>
            <a:endParaRPr lang="en-US" sz="3200" dirty="0"/>
          </a:p>
        </p:txBody>
      </p:sp>
      <p:sp>
        <p:nvSpPr>
          <p:cNvPr id="3" name="Content Placeholder 2"/>
          <p:cNvSpPr>
            <a:spLocks noGrp="1"/>
          </p:cNvSpPr>
          <p:nvPr>
            <p:ph idx="1"/>
          </p:nvPr>
        </p:nvSpPr>
        <p:spPr>
          <a:xfrm>
            <a:off x="209550" y="1592938"/>
            <a:ext cx="8515350" cy="4635920"/>
          </a:xfrm>
        </p:spPr>
        <p:txBody>
          <a:bodyPr>
            <a:normAutofit/>
          </a:bodyPr>
          <a:lstStyle/>
          <a:p>
            <a:pPr>
              <a:spcBef>
                <a:spcPts val="1200"/>
              </a:spcBef>
            </a:pPr>
            <a:r>
              <a:rPr lang="en-US" dirty="0" err="1"/>
              <a:t>scholen</a:t>
            </a:r>
            <a:r>
              <a:rPr lang="en-US" dirty="0"/>
              <a:t> </a:t>
            </a:r>
            <a:r>
              <a:rPr lang="en-US" dirty="0" err="1"/>
              <a:t>hebben</a:t>
            </a:r>
            <a:r>
              <a:rPr lang="en-US" dirty="0"/>
              <a:t> </a:t>
            </a:r>
            <a:r>
              <a:rPr lang="en-US" dirty="0" err="1"/>
              <a:t>tegenwoordig</a:t>
            </a:r>
            <a:r>
              <a:rPr lang="en-US" dirty="0"/>
              <a:t> over het </a:t>
            </a:r>
            <a:r>
              <a:rPr lang="en-US" dirty="0" err="1"/>
              <a:t>algemeen</a:t>
            </a:r>
            <a:r>
              <a:rPr lang="en-US" dirty="0"/>
              <a:t> </a:t>
            </a:r>
            <a:r>
              <a:rPr lang="en-US" b="1" dirty="0" err="1"/>
              <a:t>betere</a:t>
            </a:r>
            <a:r>
              <a:rPr lang="en-US" b="1" dirty="0"/>
              <a:t> ICT-</a:t>
            </a:r>
            <a:r>
              <a:rPr lang="en-US" b="1" dirty="0" err="1"/>
              <a:t>apparatuur</a:t>
            </a:r>
            <a:endParaRPr lang="en-US" b="1" dirty="0"/>
          </a:p>
          <a:p>
            <a:pPr>
              <a:spcBef>
                <a:spcPts val="1200"/>
              </a:spcBef>
            </a:pPr>
            <a:r>
              <a:rPr lang="en-US" dirty="0"/>
              <a:t>Cloud-</a:t>
            </a:r>
            <a:r>
              <a:rPr lang="en-US" dirty="0" err="1"/>
              <a:t>gebaseerde</a:t>
            </a:r>
            <a:r>
              <a:rPr lang="en-US" dirty="0"/>
              <a:t> </a:t>
            </a:r>
            <a:r>
              <a:rPr lang="en-US" dirty="0" err="1"/>
              <a:t>ontwikkelingen</a:t>
            </a:r>
            <a:endParaRPr lang="en-US" dirty="0"/>
          </a:p>
          <a:p>
            <a:pPr>
              <a:spcBef>
                <a:spcPts val="1200"/>
              </a:spcBef>
            </a:pPr>
            <a:r>
              <a:rPr lang="en-US" b="1" dirty="0"/>
              <a:t>BYOD</a:t>
            </a:r>
            <a:r>
              <a:rPr lang="en-US" dirty="0"/>
              <a:t>: eigen </a:t>
            </a:r>
            <a:r>
              <a:rPr lang="en-US" dirty="0" err="1"/>
              <a:t>apparaten</a:t>
            </a:r>
            <a:r>
              <a:rPr lang="en-US" dirty="0"/>
              <a:t> </a:t>
            </a:r>
            <a:r>
              <a:rPr lang="en-US" dirty="0" err="1"/>
              <a:t>meenemen</a:t>
            </a:r>
            <a:endParaRPr lang="en-US" dirty="0"/>
          </a:p>
          <a:p>
            <a:pPr>
              <a:spcBef>
                <a:spcPts val="1200"/>
              </a:spcBef>
            </a:pPr>
            <a:r>
              <a:rPr lang="en-US" dirty="0" err="1"/>
              <a:t>meer</a:t>
            </a:r>
            <a:r>
              <a:rPr lang="en-US" dirty="0"/>
              <a:t> open </a:t>
            </a:r>
            <a:r>
              <a:rPr lang="en-US" b="1" dirty="0"/>
              <a:t>data  </a:t>
            </a:r>
            <a:r>
              <a:rPr lang="en-US" b="1" dirty="0" err="1"/>
              <a:t>beschikbaar</a:t>
            </a:r>
            <a:r>
              <a:rPr lang="en-US" b="1" dirty="0"/>
              <a:t> </a:t>
            </a:r>
            <a:r>
              <a:rPr lang="en-US" dirty="0"/>
              <a:t>(</a:t>
            </a:r>
            <a:r>
              <a:rPr lang="en-US" dirty="0" err="1"/>
              <a:t>o.a</a:t>
            </a:r>
            <a:r>
              <a:rPr lang="en-US" dirty="0"/>
              <a:t>. via </a:t>
            </a:r>
            <a:r>
              <a:rPr lang="en-US" dirty="0" err="1"/>
              <a:t>Enspire</a:t>
            </a:r>
            <a:r>
              <a:rPr lang="en-US" dirty="0"/>
              <a:t> directive)</a:t>
            </a:r>
          </a:p>
          <a:p>
            <a:pPr>
              <a:spcBef>
                <a:spcPts val="1200"/>
              </a:spcBef>
            </a:pPr>
            <a:r>
              <a:rPr lang="en-US" b="1" dirty="0" err="1"/>
              <a:t>Webgebaseerde</a:t>
            </a:r>
            <a:r>
              <a:rPr lang="en-US" b="1" dirty="0"/>
              <a:t> </a:t>
            </a:r>
            <a:r>
              <a:rPr lang="en-US" b="1" dirty="0" err="1"/>
              <a:t>platformen</a:t>
            </a:r>
            <a:r>
              <a:rPr lang="en-US" dirty="0"/>
              <a:t> </a:t>
            </a:r>
            <a:r>
              <a:rPr lang="en-US" dirty="0" err="1"/>
              <a:t>verminderen</a:t>
            </a:r>
            <a:r>
              <a:rPr lang="en-US" dirty="0"/>
              <a:t>/</a:t>
            </a:r>
            <a:r>
              <a:rPr lang="en-US" dirty="0" err="1"/>
              <a:t>geen</a:t>
            </a:r>
            <a:r>
              <a:rPr lang="en-US" dirty="0"/>
              <a:t> </a:t>
            </a:r>
            <a:r>
              <a:rPr lang="en-US" dirty="0" err="1"/>
              <a:t>kosten</a:t>
            </a:r>
            <a:endParaRPr lang="en-US" dirty="0"/>
          </a:p>
          <a:p>
            <a:pPr>
              <a:spcBef>
                <a:spcPts val="1200"/>
              </a:spcBef>
            </a:pPr>
            <a:r>
              <a:rPr lang="en-US" b="1" dirty="0" err="1"/>
              <a:t>netwerken</a:t>
            </a:r>
            <a:r>
              <a:rPr lang="en-US" dirty="0"/>
              <a:t> </a:t>
            </a:r>
            <a:r>
              <a:rPr lang="en-US" dirty="0" err="1"/>
              <a:t>en</a:t>
            </a:r>
            <a:r>
              <a:rPr lang="en-US" dirty="0"/>
              <a:t> communities </a:t>
            </a:r>
            <a:r>
              <a:rPr lang="en-US" dirty="0" err="1"/>
              <a:t>aangemoedigd</a:t>
            </a:r>
            <a:r>
              <a:rPr lang="en-US" dirty="0"/>
              <a:t> </a:t>
            </a:r>
            <a:r>
              <a:rPr lang="en-US" dirty="0" err="1"/>
              <a:t>en</a:t>
            </a:r>
            <a:r>
              <a:rPr lang="en-US" dirty="0"/>
              <a:t> </a:t>
            </a:r>
            <a:r>
              <a:rPr lang="en-US" dirty="0" err="1"/>
              <a:t>beschikbaar</a:t>
            </a:r>
            <a:br>
              <a:rPr lang="en-GB" dirty="0"/>
            </a:br>
            <a:endParaRPr lang="en-US" sz="2000" dirty="0"/>
          </a:p>
        </p:txBody>
      </p:sp>
      <p:sp>
        <p:nvSpPr>
          <p:cNvPr id="5"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23344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995F2175-F3E1-BA4F-81DF-02CB87CE612C}"/>
              </a:ext>
            </a:extLst>
          </p:cNvPr>
          <p:cNvGraphicFramePr>
            <a:graphicFrameLocks noGrp="1"/>
          </p:cNvGraphicFramePr>
          <p:nvPr>
            <p:extLst>
              <p:ext uri="{D42A27DB-BD31-4B8C-83A1-F6EECF244321}">
                <p14:modId xmlns:p14="http://schemas.microsoft.com/office/powerpoint/2010/main" val="1322109254"/>
              </p:ext>
            </p:extLst>
          </p:nvPr>
        </p:nvGraphicFramePr>
        <p:xfrm>
          <a:off x="-14807" y="0"/>
          <a:ext cx="9158807" cy="5611376"/>
        </p:xfrm>
        <a:graphic>
          <a:graphicData uri="http://schemas.openxmlformats.org/drawingml/2006/table">
            <a:tbl>
              <a:tblPr firstRow="1" firstCol="1" bandRow="1">
                <a:tableStyleId>{5940675A-B579-460E-94D1-54222C63F5DA}</a:tableStyleId>
              </a:tblPr>
              <a:tblGrid>
                <a:gridCol w="217375">
                  <a:extLst>
                    <a:ext uri="{9D8B030D-6E8A-4147-A177-3AD203B41FA5}">
                      <a16:colId xmlns:a16="http://schemas.microsoft.com/office/drawing/2014/main" val="2513456629"/>
                    </a:ext>
                  </a:extLst>
                </a:gridCol>
                <a:gridCol w="3533796">
                  <a:extLst>
                    <a:ext uri="{9D8B030D-6E8A-4147-A177-3AD203B41FA5}">
                      <a16:colId xmlns:a16="http://schemas.microsoft.com/office/drawing/2014/main" val="1621596449"/>
                    </a:ext>
                  </a:extLst>
                </a:gridCol>
                <a:gridCol w="3651025">
                  <a:extLst>
                    <a:ext uri="{9D8B030D-6E8A-4147-A177-3AD203B41FA5}">
                      <a16:colId xmlns:a16="http://schemas.microsoft.com/office/drawing/2014/main" val="937760915"/>
                    </a:ext>
                  </a:extLst>
                </a:gridCol>
                <a:gridCol w="431439">
                  <a:extLst>
                    <a:ext uri="{9D8B030D-6E8A-4147-A177-3AD203B41FA5}">
                      <a16:colId xmlns:a16="http://schemas.microsoft.com/office/drawing/2014/main" val="1042221276"/>
                    </a:ext>
                  </a:extLst>
                </a:gridCol>
                <a:gridCol w="254361">
                  <a:extLst>
                    <a:ext uri="{9D8B030D-6E8A-4147-A177-3AD203B41FA5}">
                      <a16:colId xmlns:a16="http://schemas.microsoft.com/office/drawing/2014/main" val="2147810907"/>
                    </a:ext>
                  </a:extLst>
                </a:gridCol>
                <a:gridCol w="385011">
                  <a:extLst>
                    <a:ext uri="{9D8B030D-6E8A-4147-A177-3AD203B41FA5}">
                      <a16:colId xmlns:a16="http://schemas.microsoft.com/office/drawing/2014/main" val="3309713035"/>
                    </a:ext>
                  </a:extLst>
                </a:gridCol>
                <a:gridCol w="354507">
                  <a:extLst>
                    <a:ext uri="{9D8B030D-6E8A-4147-A177-3AD203B41FA5}">
                      <a16:colId xmlns:a16="http://schemas.microsoft.com/office/drawing/2014/main" val="1480751436"/>
                    </a:ext>
                  </a:extLst>
                </a:gridCol>
                <a:gridCol w="331293">
                  <a:extLst>
                    <a:ext uri="{9D8B030D-6E8A-4147-A177-3AD203B41FA5}">
                      <a16:colId xmlns:a16="http://schemas.microsoft.com/office/drawing/2014/main" val="1316447439"/>
                    </a:ext>
                  </a:extLst>
                </a:gridCol>
              </a:tblGrid>
              <a:tr h="411312">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extLst>
                  <a:ext uri="{0D108BD9-81ED-4DB2-BD59-A6C34878D82A}">
                    <a16:rowId xmlns:a16="http://schemas.microsoft.com/office/drawing/2014/main" val="3534923051"/>
                  </a:ext>
                </a:extLst>
              </a:tr>
              <a:tr h="286812">
                <a:tc>
                  <a:txBody>
                    <a:bodyPr/>
                    <a:lstStyle/>
                    <a:p>
                      <a:pPr>
                        <a:spcAft>
                          <a:spcPts val="0"/>
                        </a:spcAft>
                      </a:pPr>
                      <a:r>
                        <a:rPr lang="nl-NL" sz="1200">
                          <a:effectLst/>
                        </a:rPr>
                        <a:t>1</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Cartografische en andere visualisaties in verschillende media kritisch lezen en interpreteren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Interpretatie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137555801"/>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Kaarten en andere visualisaties kunnen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legende, symbologie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997734702"/>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In staat zijn om kaarten en andere visualisaties te interpreteren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schaal, oriëntatie; Begrijpen betekenis, ruimtelijk patroon en context van een kaart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544999155"/>
                  </a:ext>
                </a:extLst>
              </a:tr>
              <a:tr h="428764">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Kritisch gewaar zijn van informatiebronnen en hun betrouwbaarheid</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kritisch evalueren van kaarten die eigenschappen identificeren, representaties (bijvoorbeeld ongepast gebruik van symbologie of stereotypen) en metadata van de kaarten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67721371"/>
                  </a:ext>
                </a:extLst>
              </a:tr>
              <a:tr h="279250">
                <a:tc>
                  <a:txBody>
                    <a:bodyPr/>
                    <a:lstStyle/>
                    <a:p>
                      <a:pPr>
                        <a:spcAft>
                          <a:spcPts val="0"/>
                        </a:spcAft>
                      </a:pPr>
                      <a:r>
                        <a:rPr lang="nl-NL" sz="1200">
                          <a:effectLst/>
                        </a:rPr>
                        <a:t>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Bewust zijn van geografische informatie en zijn voorstellingen via GI en GIS.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Leren over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3880232043"/>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Herken geografische (locatie gebaseerde) en niet-geografische informatie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beschrijf gps, GIS, internet interfaces; Geo-gebaseerde informatie kunnen identificeren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803893364"/>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Aantonen dat geografische informatie op sommige manieren kan worden voorgesteld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gebruik een aantal verschillende voorstellingen van informatie (kaarten, grafieken, tabellen, satellietbeelden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5807405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C: Kritisch bewust zijn dat geografische informatie op veel verschillende manieren kan worden vertegenwoordigd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in staat zijn verschillende GI-data voorstellingen te evalueren en 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4100667850"/>
                  </a:ext>
                </a:extLst>
              </a:tr>
              <a:tr h="261927">
                <a:tc>
                  <a:txBody>
                    <a:bodyPr/>
                    <a:lstStyle/>
                    <a:p>
                      <a:pPr>
                        <a:spcAft>
                          <a:spcPts val="0"/>
                        </a:spcAft>
                      </a:pPr>
                      <a:r>
                        <a:rPr lang="nl-NL" sz="1200">
                          <a:effectLst/>
                        </a:rPr>
                        <a:t>3</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Geografisch informatie visueel communiceren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Produceren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824736495"/>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Basic geografische informatie overbrengen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maak een mentale kaart, wees bewust van je eigen positie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598531617"/>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Communiceer met geografische informatie op een geschikt manier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basiskaartproductie voor een doelgroep - gebruik van oude en nieuwe media, deel resultaten met doelgroep</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9649280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GI kunnen gebruiken om in met anderen informatie uit te wisselen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bespreek resultaten zoals onderzoeksresultaten / kaarten online of in de klas, verwijzend naar een probleem in eigen omgeving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389812448"/>
                  </a:ext>
                </a:extLst>
              </a:tr>
            </a:tbl>
          </a:graphicData>
        </a:graphic>
      </p:graphicFrame>
    </p:spTree>
    <p:extLst>
      <p:ext uri="{BB962C8B-B14F-4D97-AF65-F5344CB8AC3E}">
        <p14:creationId xmlns:p14="http://schemas.microsoft.com/office/powerpoint/2010/main" val="106187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02F1F1A-34E2-5A42-BB98-6522CC6F5626}"/>
              </a:ext>
            </a:extLst>
          </p:cNvPr>
          <p:cNvGraphicFramePr>
            <a:graphicFrameLocks noGrp="1"/>
          </p:cNvGraphicFramePr>
          <p:nvPr>
            <p:extLst>
              <p:ext uri="{D42A27DB-BD31-4B8C-83A1-F6EECF244321}">
                <p14:modId xmlns:p14="http://schemas.microsoft.com/office/powerpoint/2010/main" val="1756766843"/>
              </p:ext>
            </p:extLst>
          </p:nvPr>
        </p:nvGraphicFramePr>
        <p:xfrm>
          <a:off x="12032" y="-348916"/>
          <a:ext cx="9115928" cy="7218795"/>
        </p:xfrm>
        <a:graphic>
          <a:graphicData uri="http://schemas.openxmlformats.org/drawingml/2006/table">
            <a:tbl>
              <a:tblPr firstRow="1" firstCol="1" bandRow="1">
                <a:tableStyleId>{5940675A-B579-460E-94D1-54222C63F5DA}</a:tableStyleId>
              </a:tblPr>
              <a:tblGrid>
                <a:gridCol w="187922">
                  <a:extLst>
                    <a:ext uri="{9D8B030D-6E8A-4147-A177-3AD203B41FA5}">
                      <a16:colId xmlns:a16="http://schemas.microsoft.com/office/drawing/2014/main" val="166309360"/>
                    </a:ext>
                  </a:extLst>
                </a:gridCol>
                <a:gridCol w="3511370">
                  <a:extLst>
                    <a:ext uri="{9D8B030D-6E8A-4147-A177-3AD203B41FA5}">
                      <a16:colId xmlns:a16="http://schemas.microsoft.com/office/drawing/2014/main" val="727164675"/>
                    </a:ext>
                  </a:extLst>
                </a:gridCol>
                <a:gridCol w="3727366">
                  <a:extLst>
                    <a:ext uri="{9D8B030D-6E8A-4147-A177-3AD203B41FA5}">
                      <a16:colId xmlns:a16="http://schemas.microsoft.com/office/drawing/2014/main" val="190374077"/>
                    </a:ext>
                  </a:extLst>
                </a:gridCol>
                <a:gridCol w="389858">
                  <a:extLst>
                    <a:ext uri="{9D8B030D-6E8A-4147-A177-3AD203B41FA5}">
                      <a16:colId xmlns:a16="http://schemas.microsoft.com/office/drawing/2014/main" val="1714504665"/>
                    </a:ext>
                  </a:extLst>
                </a:gridCol>
                <a:gridCol w="268524">
                  <a:extLst>
                    <a:ext uri="{9D8B030D-6E8A-4147-A177-3AD203B41FA5}">
                      <a16:colId xmlns:a16="http://schemas.microsoft.com/office/drawing/2014/main" val="1581060098"/>
                    </a:ext>
                  </a:extLst>
                </a:gridCol>
                <a:gridCol w="329191">
                  <a:extLst>
                    <a:ext uri="{9D8B030D-6E8A-4147-A177-3AD203B41FA5}">
                      <a16:colId xmlns:a16="http://schemas.microsoft.com/office/drawing/2014/main" val="3980280498"/>
                    </a:ext>
                  </a:extLst>
                </a:gridCol>
                <a:gridCol w="329191">
                  <a:extLst>
                    <a:ext uri="{9D8B030D-6E8A-4147-A177-3AD203B41FA5}">
                      <a16:colId xmlns:a16="http://schemas.microsoft.com/office/drawing/2014/main" val="888346764"/>
                    </a:ext>
                  </a:extLst>
                </a:gridCol>
                <a:gridCol w="372506">
                  <a:extLst>
                    <a:ext uri="{9D8B030D-6E8A-4147-A177-3AD203B41FA5}">
                      <a16:colId xmlns:a16="http://schemas.microsoft.com/office/drawing/2014/main" val="906596260"/>
                    </a:ext>
                  </a:extLst>
                </a:gridCol>
              </a:tblGrid>
              <a:tr h="33972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marL="274320" indent="-274320">
                        <a:spcBef>
                          <a:spcPts val="1200"/>
                        </a:spcBef>
                        <a:spcAft>
                          <a:spcPts val="0"/>
                        </a:spcAft>
                      </a:pPr>
                      <a:r>
                        <a:rPr lang="nl-NL" sz="1200" kern="0" dirty="0">
                          <a:effectLst/>
                        </a:rPr>
                        <a:t>GI-</a:t>
                      </a:r>
                      <a:r>
                        <a:rPr lang="nl-NL" sz="1200" kern="0" dirty="0" err="1">
                          <a:effectLst/>
                        </a:rPr>
                        <a:t>Learner</a:t>
                      </a:r>
                      <a:r>
                        <a:rPr lang="nl-NL" sz="1200" kern="0" dirty="0">
                          <a:effectLst/>
                        </a:rPr>
                        <a:t> competenties</a:t>
                      </a:r>
                      <a:endParaRPr lang="nl-BE" sz="1200" b="1" kern="0" dirty="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extLst>
                  <a:ext uri="{0D108BD9-81ED-4DB2-BD59-A6C34878D82A}">
                    <a16:rowId xmlns:a16="http://schemas.microsoft.com/office/drawing/2014/main" val="2934324538"/>
                  </a:ext>
                </a:extLst>
              </a:tr>
              <a:tr h="230646">
                <a:tc>
                  <a:txBody>
                    <a:bodyPr/>
                    <a:lstStyle/>
                    <a:p>
                      <a:pPr>
                        <a:spcAft>
                          <a:spcPts val="0"/>
                        </a:spcAft>
                      </a:pPr>
                      <a:r>
                        <a:rPr lang="nl-NL" sz="1200">
                          <a:effectLst/>
                        </a:rPr>
                        <a:t>4</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Beschrijf en gebruik voorbeelden van GI-toepassingen in het dagelijks leven en in de maatschappij</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975929629"/>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Op de hoogte zijn van GI-toepassingen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weten over gps-gerelateerde (sociale netwerken) applicaties zoals Google Earth; Maak een lijst van bekende GI-applicaties of zoek ze op internet / cloud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4232723976"/>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enkele voorbeelden van (dagelijkse) GI-toepassingen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probleemoplossing georiënteerd met GI-applicatie zoals navigeren; Gebruik een app om het weer, de milieukwaliteit, reisplanner te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455149515"/>
                  </a:ext>
                </a:extLst>
              </a:tr>
              <a:tr h="305287">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Beoordeel hoe en waarom GI-toepassingen nuttig zijn voor de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Beoordeel de functionaliteit en gebruik voor de samenleving van een GI-applicatie (nooddiensten, politie, precisie landbouw, milieuplanning, civiele techniek, transport, onderzoek) en presenteer de resultaten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709363825"/>
                  </a:ext>
                </a:extLst>
              </a:tr>
              <a:tr h="240565">
                <a:tc>
                  <a:txBody>
                    <a:bodyPr/>
                    <a:lstStyle/>
                    <a:p>
                      <a:pPr>
                        <a:spcAft>
                          <a:spcPts val="0"/>
                        </a:spcAft>
                      </a:pPr>
                      <a:r>
                        <a:rPr lang="nl-NL" sz="1200" dirty="0">
                          <a:effectLst/>
                        </a:rPr>
                        <a:t>5</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Gebruik (vrij beschikbaar) GI-interfaces</a:t>
                      </a:r>
                    </a:p>
                  </a:txBody>
                  <a:tcPr marL="33636" marR="33636" marT="0" marB="0" anchor="ctr">
                    <a:solidFill>
                      <a:schemeClr val="accent1"/>
                    </a:solidFill>
                  </a:tcPr>
                </a:tc>
                <a:tc>
                  <a:txBody>
                    <a:bodyPr/>
                    <a:lstStyle/>
                    <a:p>
                      <a:pPr>
                        <a:spcAft>
                          <a:spcPts val="0"/>
                        </a:spcAft>
                      </a:pPr>
                      <a:r>
                        <a:rPr lang="nl-NL" sz="1200" dirty="0">
                          <a:effectLst/>
                        </a:rPr>
                        <a:t>Gebruik</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700124102"/>
                  </a:ext>
                </a:extLst>
              </a:tr>
              <a:tr h="461292">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A: Voer eenvoudige geografische taken uit met behulp van een GI-interface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Vind jouw huis in een digitale aarde programma; Een bepaalde locatie vinden; Het meten van de afstand tussen twee punten op verschillende manieren; Gebruik applicaties voor mobiele telefoons (bijvoorbeeld gps) om een plaats te vinden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20461513"/>
                  </a:ext>
                </a:extLst>
              </a:tr>
              <a:tr h="230646">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meer dan één GI-interface en de functies ervan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en vergelijk de beste route van school naar huis en terug; Krijg een topografische kaart voor een wandeling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92600139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Doeltreffend problemen oplossen met behulp van een breed scala van GI-interfaces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Zoek en gebruik data uit verschillende data portals (SDI) om te zoeken naar de beste faciliteiten van een bepaalde regio of voor de 'beste' plek om te leven met parameters zoals infrastructuur, geluid, open ruimten,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143673235"/>
                  </a:ext>
                </a:extLst>
              </a:tr>
              <a:tr h="237708">
                <a:tc>
                  <a:txBody>
                    <a:bodyPr/>
                    <a:lstStyle/>
                    <a:p>
                      <a:pPr>
                        <a:spcAft>
                          <a:spcPts val="0"/>
                        </a:spcAft>
                      </a:pPr>
                      <a:r>
                        <a:rPr lang="nl-NL" sz="1200" dirty="0">
                          <a:effectLst/>
                        </a:rPr>
                        <a:t>6</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Verzamel eigen (primaire) data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Produceren / Verzamelen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B</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3387940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Verzamel eenvoudige data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tijdens veldwerk (coördinaten, afbeeldingen, opmerkingen ...) b.v. Geluidsdata om de impact van het verkeer te analyseren; Karteer aantrekkelijke plekken voor kinderen in jouw stad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187685655"/>
                  </a:ext>
                </a:extLst>
              </a:tr>
              <a:tr h="345969">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Vergelijk verschillende kwalitatieve en kwantitatieve gegevens en selecteer een geschikte methode voor het verzamelen van gegevens, gereedschap, enz.</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bij het onderzoeken van milieufactoren kiezen welke gegevens nodig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40697008"/>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Los problemen op met het verzamelen van gegevens en selecteer de meest geschikte alternatieve benaderingen voor het verzamelen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ontwerp een methodologie die de gegevensverzameling voor de verandering van het landgebruik verklaart, zoals hoe je gegevens verzamelt uit verschillende bronnen en ze adequaat classificeert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01922797"/>
                  </a:ext>
                </a:extLst>
              </a:tr>
            </a:tbl>
          </a:graphicData>
        </a:graphic>
      </p:graphicFrame>
    </p:spTree>
    <p:extLst>
      <p:ext uri="{BB962C8B-B14F-4D97-AF65-F5344CB8AC3E}">
        <p14:creationId xmlns:p14="http://schemas.microsoft.com/office/powerpoint/2010/main" val="1412693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FBC4-DD9B-5244-81B9-797BF6EEE9BF}"/>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89C63EFF-A941-B045-85FE-ED8A2EA9ABC9}"/>
              </a:ext>
            </a:extLst>
          </p:cNvPr>
          <p:cNvGraphicFramePr>
            <a:graphicFrameLocks noGrp="1"/>
          </p:cNvGraphicFramePr>
          <p:nvPr>
            <p:ph idx="1"/>
            <p:extLst>
              <p:ext uri="{D42A27DB-BD31-4B8C-83A1-F6EECF244321}">
                <p14:modId xmlns:p14="http://schemas.microsoft.com/office/powerpoint/2010/main" val="1697549966"/>
              </p:ext>
            </p:extLst>
          </p:nvPr>
        </p:nvGraphicFramePr>
        <p:xfrm>
          <a:off x="0" y="22670"/>
          <a:ext cx="9143999" cy="6038811"/>
        </p:xfrm>
        <a:graphic>
          <a:graphicData uri="http://schemas.openxmlformats.org/drawingml/2006/table">
            <a:tbl>
              <a:tblPr firstRow="1" firstCol="1" bandRow="1">
                <a:tableStyleId>{5940675A-B579-460E-94D1-54222C63F5DA}</a:tableStyleId>
              </a:tblPr>
              <a:tblGrid>
                <a:gridCol w="214379">
                  <a:extLst>
                    <a:ext uri="{9D8B030D-6E8A-4147-A177-3AD203B41FA5}">
                      <a16:colId xmlns:a16="http://schemas.microsoft.com/office/drawing/2014/main" val="1186603649"/>
                    </a:ext>
                  </a:extLst>
                </a:gridCol>
                <a:gridCol w="3485097">
                  <a:extLst>
                    <a:ext uri="{9D8B030D-6E8A-4147-A177-3AD203B41FA5}">
                      <a16:colId xmlns:a16="http://schemas.microsoft.com/office/drawing/2014/main" val="132923206"/>
                    </a:ext>
                  </a:extLst>
                </a:gridCol>
                <a:gridCol w="3627756">
                  <a:extLst>
                    <a:ext uri="{9D8B030D-6E8A-4147-A177-3AD203B41FA5}">
                      <a16:colId xmlns:a16="http://schemas.microsoft.com/office/drawing/2014/main" val="3072633757"/>
                    </a:ext>
                  </a:extLst>
                </a:gridCol>
                <a:gridCol w="398447">
                  <a:extLst>
                    <a:ext uri="{9D8B030D-6E8A-4147-A177-3AD203B41FA5}">
                      <a16:colId xmlns:a16="http://schemas.microsoft.com/office/drawing/2014/main" val="3488383497"/>
                    </a:ext>
                  </a:extLst>
                </a:gridCol>
                <a:gridCol w="326727">
                  <a:extLst>
                    <a:ext uri="{9D8B030D-6E8A-4147-A177-3AD203B41FA5}">
                      <a16:colId xmlns:a16="http://schemas.microsoft.com/office/drawing/2014/main" val="1844447022"/>
                    </a:ext>
                  </a:extLst>
                </a:gridCol>
                <a:gridCol w="326727">
                  <a:extLst>
                    <a:ext uri="{9D8B030D-6E8A-4147-A177-3AD203B41FA5}">
                      <a16:colId xmlns:a16="http://schemas.microsoft.com/office/drawing/2014/main" val="37089404"/>
                    </a:ext>
                  </a:extLst>
                </a:gridCol>
                <a:gridCol w="326727">
                  <a:extLst>
                    <a:ext uri="{9D8B030D-6E8A-4147-A177-3AD203B41FA5}">
                      <a16:colId xmlns:a16="http://schemas.microsoft.com/office/drawing/2014/main" val="3664278644"/>
                    </a:ext>
                  </a:extLst>
                </a:gridCol>
                <a:gridCol w="369719">
                  <a:extLst>
                    <a:ext uri="{9D8B030D-6E8A-4147-A177-3AD203B41FA5}">
                      <a16:colId xmlns:a16="http://schemas.microsoft.com/office/drawing/2014/main" val="1734793804"/>
                    </a:ext>
                  </a:extLst>
                </a:gridCol>
                <a:gridCol w="68420">
                  <a:extLst>
                    <a:ext uri="{9D8B030D-6E8A-4147-A177-3AD203B41FA5}">
                      <a16:colId xmlns:a16="http://schemas.microsoft.com/office/drawing/2014/main" val="2037807280"/>
                    </a:ext>
                  </a:extLst>
                </a:gridCol>
              </a:tblGrid>
              <a:tr h="453057">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134894529"/>
                  </a:ext>
                </a:extLst>
              </a:tr>
              <a:tr h="201858">
                <a:tc>
                  <a:txBody>
                    <a:bodyPr/>
                    <a:lstStyle/>
                    <a:p>
                      <a:pPr>
                        <a:spcAft>
                          <a:spcPts val="0"/>
                        </a:spcAft>
                      </a:pPr>
                      <a:r>
                        <a:rPr lang="nl-NL" sz="1200">
                          <a:effectLst/>
                        </a:rPr>
                        <a:t>7</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In staat zijn om (secondaire) data te identificeren en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Gebruiken /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3065346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Zoek en verzamel gegevens uit bronkaarten (verschillende visualisaties)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Zoek en download data over migratie en gebruik deze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31908213"/>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Erken dat er verschillende kwaliteiten zijn in gegevens, niet alles is bruikbaar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Identificeer meerdere gegevensbronnen, bijvoorbeeld over bevolking of vervuiling, en beoordeel hun niveau (schaal), detail, frequentie, nauwkeurigheid en andere overwegingen; Analyseer verschillende bronnen en bepaal welke het meest nuttig is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70661873"/>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Een volledig oordeel geven over de waarde / bruikbaarheid / kwaliteit van de data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Gebruik gegevens over klimaatverandering van ESA, IPCC in vergelijking met Facebook-grafieken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827961783"/>
                  </a:ext>
                </a:extLst>
              </a:tr>
              <a:tr h="341518">
                <a:tc>
                  <a:txBody>
                    <a:bodyPr/>
                    <a:lstStyle/>
                    <a:p>
                      <a:pPr>
                        <a:spcAft>
                          <a:spcPts val="0"/>
                        </a:spcAft>
                      </a:pPr>
                      <a:r>
                        <a:rPr lang="nl-NL" sz="1200">
                          <a:effectLst/>
                        </a:rPr>
                        <a:t>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Onderzoek onderlinge relaties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Analyse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08096649"/>
                  </a:ext>
                </a:extLst>
              </a:tr>
              <a:tr h="461388">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Onderken dat items op verschillende manieren op een andere manier kunnen worden gekoppeld (of niet)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herken eenvoudige relaties tussen dingen, vb: hitte en zonneschijn, of stadsgrootte en verkeersknopen // omgekeerde relaties // sommige dingen zijn niet gerelateerd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478701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Demonstreer onderlinge relaties tussen verschillende factoren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veranderingen in milieu, invloed, verbindingen en hiërarchie van ecosystemen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351873564"/>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dirty="0">
                          <a:effectLst/>
                        </a:rPr>
                        <a:t>C: Evalueer verschillende relaties en beoordeel oorzaken en effecten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Evolutie van ecosystemen over de tijd is complex en is gerelateerd aan veel variabelen; Probleemgerichte verkenning van onderlinge relaties zoals: waar komen mijn jeans of mijn mobiele telefoon vandaan?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928220766"/>
                  </a:ext>
                </a:extLst>
              </a:tr>
              <a:tr h="302895">
                <a:tc>
                  <a:txBody>
                    <a:bodyPr/>
                    <a:lstStyle/>
                    <a:p>
                      <a:pPr>
                        <a:spcAft>
                          <a:spcPts val="0"/>
                        </a:spcAft>
                      </a:pPr>
                      <a:r>
                        <a:rPr lang="nl-NL" sz="1200">
                          <a:effectLst/>
                        </a:rPr>
                        <a:t>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Leid nieuwe inzichten af uit analyse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Produceren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99839300"/>
                  </a:ext>
                </a:extLst>
              </a:tr>
              <a:tr h="186461">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Lees wat de analyse zegt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begrijp dat er verschillende klimaten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72523575"/>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Combineer elementen uit de analyse om een zinvolle uitkomsten te bekomen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vaststellen dat het klimaat verandert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583667653"/>
                  </a:ext>
                </a:extLst>
              </a:tr>
              <a:tr h="333225">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Beoordeel de analyse grondig, maak nieuwe uitkomsten en maak links naar het groter geheel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reageren en nieuwe oplossingen suggereren voor klimaatverandering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gridSpan="2">
                  <a:txBody>
                    <a:bodyPr/>
                    <a:lstStyle/>
                    <a:p>
                      <a:endParaRPr lang="nl-BE" sz="120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gridSpan="2">
                  <a:txBody>
                    <a:bodyPr/>
                    <a:lstStyle/>
                    <a:p>
                      <a:endParaRPr lang="nl-BE" sz="1200" dirty="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extLst>
                  <a:ext uri="{0D108BD9-81ED-4DB2-BD59-A6C34878D82A}">
                    <a16:rowId xmlns:a16="http://schemas.microsoft.com/office/drawing/2014/main" val="1771191200"/>
                  </a:ext>
                </a:extLst>
              </a:tr>
            </a:tbl>
          </a:graphicData>
        </a:graphic>
      </p:graphicFrame>
    </p:spTree>
    <p:extLst>
      <p:ext uri="{BB962C8B-B14F-4D97-AF65-F5344CB8AC3E}">
        <p14:creationId xmlns:p14="http://schemas.microsoft.com/office/powerpoint/2010/main" val="2353588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9C9C0BE-D67C-394F-A3B1-584C7B949133}"/>
              </a:ext>
            </a:extLst>
          </p:cNvPr>
          <p:cNvGraphicFramePr>
            <a:graphicFrameLocks noGrp="1"/>
          </p:cNvGraphicFramePr>
          <p:nvPr>
            <p:extLst>
              <p:ext uri="{D42A27DB-BD31-4B8C-83A1-F6EECF244321}">
                <p14:modId xmlns:p14="http://schemas.microsoft.com/office/powerpoint/2010/main" val="133371333"/>
              </p:ext>
            </p:extLst>
          </p:nvPr>
        </p:nvGraphicFramePr>
        <p:xfrm>
          <a:off x="0" y="0"/>
          <a:ext cx="9300410" cy="2395308"/>
        </p:xfrm>
        <a:graphic>
          <a:graphicData uri="http://schemas.openxmlformats.org/drawingml/2006/table">
            <a:tbl>
              <a:tblPr firstRow="1" firstCol="1" bandRow="1">
                <a:tableStyleId>{5940675A-B579-460E-94D1-54222C63F5DA}</a:tableStyleId>
              </a:tblPr>
              <a:tblGrid>
                <a:gridCol w="288756">
                  <a:extLst>
                    <a:ext uri="{9D8B030D-6E8A-4147-A177-3AD203B41FA5}">
                      <a16:colId xmlns:a16="http://schemas.microsoft.com/office/drawing/2014/main" val="3931695825"/>
                    </a:ext>
                  </a:extLst>
                </a:gridCol>
                <a:gridCol w="3450107">
                  <a:extLst>
                    <a:ext uri="{9D8B030D-6E8A-4147-A177-3AD203B41FA5}">
                      <a16:colId xmlns:a16="http://schemas.microsoft.com/office/drawing/2014/main" val="1908692884"/>
                    </a:ext>
                  </a:extLst>
                </a:gridCol>
                <a:gridCol w="3092353">
                  <a:extLst>
                    <a:ext uri="{9D8B030D-6E8A-4147-A177-3AD203B41FA5}">
                      <a16:colId xmlns:a16="http://schemas.microsoft.com/office/drawing/2014/main" val="1561286632"/>
                    </a:ext>
                  </a:extLst>
                </a:gridCol>
                <a:gridCol w="646509">
                  <a:extLst>
                    <a:ext uri="{9D8B030D-6E8A-4147-A177-3AD203B41FA5}">
                      <a16:colId xmlns:a16="http://schemas.microsoft.com/office/drawing/2014/main" val="3433535673"/>
                    </a:ext>
                  </a:extLst>
                </a:gridCol>
                <a:gridCol w="330206">
                  <a:extLst>
                    <a:ext uri="{9D8B030D-6E8A-4147-A177-3AD203B41FA5}">
                      <a16:colId xmlns:a16="http://schemas.microsoft.com/office/drawing/2014/main" val="842502867"/>
                    </a:ext>
                  </a:extLst>
                </a:gridCol>
                <a:gridCol w="330206">
                  <a:extLst>
                    <a:ext uri="{9D8B030D-6E8A-4147-A177-3AD203B41FA5}">
                      <a16:colId xmlns:a16="http://schemas.microsoft.com/office/drawing/2014/main" val="1625758359"/>
                    </a:ext>
                  </a:extLst>
                </a:gridCol>
                <a:gridCol w="330206">
                  <a:extLst>
                    <a:ext uri="{9D8B030D-6E8A-4147-A177-3AD203B41FA5}">
                      <a16:colId xmlns:a16="http://schemas.microsoft.com/office/drawing/2014/main" val="2599442238"/>
                    </a:ext>
                  </a:extLst>
                </a:gridCol>
                <a:gridCol w="378694">
                  <a:extLst>
                    <a:ext uri="{9D8B030D-6E8A-4147-A177-3AD203B41FA5}">
                      <a16:colId xmlns:a16="http://schemas.microsoft.com/office/drawing/2014/main" val="2374421980"/>
                    </a:ext>
                  </a:extLst>
                </a:gridCol>
                <a:gridCol w="325168">
                  <a:extLst>
                    <a:ext uri="{9D8B030D-6E8A-4147-A177-3AD203B41FA5}">
                      <a16:colId xmlns:a16="http://schemas.microsoft.com/office/drawing/2014/main" val="127877041"/>
                    </a:ext>
                  </a:extLst>
                </a:gridCol>
                <a:gridCol w="128205">
                  <a:extLst>
                    <a:ext uri="{9D8B030D-6E8A-4147-A177-3AD203B41FA5}">
                      <a16:colId xmlns:a16="http://schemas.microsoft.com/office/drawing/2014/main" val="2547606752"/>
                    </a:ext>
                  </a:extLst>
                </a:gridCol>
              </a:tblGrid>
              <a:tr h="407625">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582686832"/>
                  </a:ext>
                </a:extLst>
              </a:tr>
              <a:tr h="341763">
                <a:tc>
                  <a:txBody>
                    <a:bodyPr/>
                    <a:lstStyle/>
                    <a:p>
                      <a:pPr>
                        <a:spcAft>
                          <a:spcPts val="0"/>
                        </a:spcAft>
                      </a:pPr>
                      <a:r>
                        <a:rPr lang="nl-NL" sz="1200">
                          <a:effectLst/>
                        </a:rPr>
                        <a:t>10</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pPr>
                        <a:spcAft>
                          <a:spcPts val="0"/>
                        </a:spcAft>
                      </a:pPr>
                      <a:r>
                        <a:rPr lang="nl-NL" sz="1200" dirty="0">
                          <a:effectLst/>
                        </a:rPr>
                        <a:t>Reflecteer en handelen met kennis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gridSpan="2">
                  <a:txBody>
                    <a:bodyPr/>
                    <a:lstStyle/>
                    <a:p>
                      <a:pPr>
                        <a:spcAft>
                          <a:spcPts val="0"/>
                        </a:spcAft>
                      </a:pPr>
                      <a:r>
                        <a:rPr lang="nl-NL" sz="1200">
                          <a:effectLst/>
                        </a:rPr>
                        <a:t>Actie: besluitvorming / toepassing in de echte wereld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gridSpan="2">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endParaRPr lang="nl-BE" sz="1200">
                        <a:effectLst/>
                        <a:latin typeface="Calibri" panose="020F0502020204030204" pitchFamily="34" charset="0"/>
                      </a:endParaRPr>
                    </a:p>
                  </a:txBody>
                  <a:tcPr marL="40359" marR="40359" marT="0" marB="0" anchor="ctr">
                    <a:solidFill>
                      <a:schemeClr val="accent1"/>
                    </a:solidFill>
                  </a:tcPr>
                </a:tc>
                <a:tc gridSpan="2">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extLst>
                  <a:ext uri="{0D108BD9-81ED-4DB2-BD59-A6C34878D82A}">
                    <a16:rowId xmlns:a16="http://schemas.microsoft.com/office/drawing/2014/main" val="1651457226"/>
                  </a:ext>
                </a:extLst>
              </a:tr>
              <a:tr h="299810">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dirty="0">
                          <a:effectLst/>
                        </a:rPr>
                        <a:t>A: Erken de beslissingen die moesten worden genomen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Gebruik </a:t>
                      </a:r>
                      <a:r>
                        <a:rPr lang="nl-NL" sz="1200" dirty="0" err="1">
                          <a:effectLst/>
                        </a:rPr>
                        <a:t>geodata</a:t>
                      </a:r>
                      <a:r>
                        <a:rPr lang="nl-NL" sz="1200" dirty="0">
                          <a:effectLst/>
                        </a:rPr>
                        <a:t> om te beoordelen welk nieuw wegsysteem de gemeente zou moeten bouwen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2665334318"/>
                  </a:ext>
                </a:extLst>
              </a:tr>
              <a:tr h="27674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B: Beoordeel implicaties voor individuen en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Voorbeeld: concluderen dat er winnaars en verliezers zijn voor elk wegenvoorstel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4134955502"/>
                  </a:ext>
                </a:extLst>
              </a:tr>
              <a:tr h="69186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C: Ontwerp toekomstige acties aan belanghebbenden - inclusief jezelf</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Ontwikkel een campagne om beslissers over de verkeersplanning te overtuigen; Maak een blog of een website met verzamelde en gevisualiseerde data; Schrijf een gedocumenteerd artikel in een tijdschrift met behulp van GI-informatie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581931688"/>
                  </a:ext>
                </a:extLst>
              </a:tr>
            </a:tbl>
          </a:graphicData>
        </a:graphic>
      </p:graphicFrame>
      <p:pic>
        <p:nvPicPr>
          <p:cNvPr id="7" name="Afbeelding 6">
            <a:extLst>
              <a:ext uri="{FF2B5EF4-FFF2-40B4-BE49-F238E27FC236}">
                <a16:creationId xmlns:a16="http://schemas.microsoft.com/office/drawing/2014/main" id="{81DA698B-D883-714E-A12F-2474CB94CD55}"/>
              </a:ext>
            </a:extLst>
          </p:cNvPr>
          <p:cNvPicPr>
            <a:picLocks noChangeAspect="1"/>
          </p:cNvPicPr>
          <p:nvPr/>
        </p:nvPicPr>
        <p:blipFill>
          <a:blip r:embed="rId2"/>
          <a:stretch>
            <a:fillRect/>
          </a:stretch>
        </p:blipFill>
        <p:spPr>
          <a:xfrm>
            <a:off x="1668701" y="2702843"/>
            <a:ext cx="5380491" cy="3627297"/>
          </a:xfrm>
          <a:prstGeom prst="rect">
            <a:avLst/>
          </a:prstGeom>
        </p:spPr>
      </p:pic>
    </p:spTree>
    <p:extLst>
      <p:ext uri="{BB962C8B-B14F-4D97-AF65-F5344CB8AC3E}">
        <p14:creationId xmlns:p14="http://schemas.microsoft.com/office/powerpoint/2010/main" val="55626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Autofit/>
          </a:bodyPr>
          <a:lstStyle/>
          <a:p>
            <a:pPr marL="0" indent="0">
              <a:buNone/>
            </a:pPr>
            <a:r>
              <a:rPr lang="en-GB" dirty="0"/>
              <a:t>More than mapping</a:t>
            </a:r>
            <a:br>
              <a:rPr lang="en-GB" dirty="0"/>
            </a:br>
            <a:r>
              <a:rPr lang="ko-KR" altLang="en-US" dirty="0"/>
              <a:t> </a:t>
            </a:r>
            <a:endParaRPr lang="en-GB"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a:t>
            </a:r>
          </a:p>
        </p:txBody>
      </p:sp>
      <p:sp>
        <p:nvSpPr>
          <p:cNvPr id="8"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pic>
        <p:nvPicPr>
          <p:cNvPr id="2" name="What Is GIS">
            <a:hlinkClick r:id="" action="ppaction://media"/>
            <a:extLst>
              <a:ext uri="{FF2B5EF4-FFF2-40B4-BE49-F238E27FC236}">
                <a16:creationId xmlns:a16="http://schemas.microsoft.com/office/drawing/2014/main" id="{1DA9B420-2822-684F-A03E-03A4DD956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047" b="11953"/>
          <a:stretch/>
        </p:blipFill>
        <p:spPr>
          <a:xfrm>
            <a:off x="523875" y="1541043"/>
            <a:ext cx="8128000" cy="4572001"/>
          </a:xfrm>
          <a:prstGeom prst="rect">
            <a:avLst/>
          </a:prstGeom>
        </p:spPr>
      </p:pic>
    </p:spTree>
    <p:extLst>
      <p:ext uri="{BB962C8B-B14F-4D97-AF65-F5344CB8AC3E}">
        <p14:creationId xmlns:p14="http://schemas.microsoft.com/office/powerpoint/2010/main" val="5665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0A9C7-1446-8C43-ABC9-F18DF4723BC5}"/>
              </a:ext>
            </a:extLst>
          </p:cNvPr>
          <p:cNvSpPr>
            <a:spLocks noGrp="1"/>
          </p:cNvSpPr>
          <p:nvPr>
            <p:ph type="title"/>
          </p:nvPr>
        </p:nvSpPr>
        <p:spPr/>
        <p:txBody>
          <a:bodyPr/>
          <a:lstStyle/>
          <a:p>
            <a:r>
              <a:rPr lang="nl-BE" dirty="0"/>
              <a:t>Voorbeeld werken met GIS</a:t>
            </a:r>
          </a:p>
        </p:txBody>
      </p:sp>
      <p:sp>
        <p:nvSpPr>
          <p:cNvPr id="3" name="Tijdelijke aanduiding voor inhoud 2">
            <a:extLst>
              <a:ext uri="{FF2B5EF4-FFF2-40B4-BE49-F238E27FC236}">
                <a16:creationId xmlns:a16="http://schemas.microsoft.com/office/drawing/2014/main" id="{DA5EFF69-FCBE-504C-AF7E-F6A4A36AF395}"/>
              </a:ext>
            </a:extLst>
          </p:cNvPr>
          <p:cNvSpPr>
            <a:spLocks noGrp="1"/>
          </p:cNvSpPr>
          <p:nvPr>
            <p:ph idx="1"/>
          </p:nvPr>
        </p:nvSpPr>
        <p:spPr/>
        <p:txBody>
          <a:bodyPr/>
          <a:lstStyle/>
          <a:p>
            <a:r>
              <a:rPr lang="nl-BE" dirty="0"/>
              <a:t>Inplanting stadium Club Brugge – alternatief voorstel:</a:t>
            </a:r>
          </a:p>
          <a:p>
            <a:pPr marL="0" indent="0">
              <a:buNone/>
            </a:pPr>
            <a:r>
              <a:rPr lang="nl-BE" dirty="0"/>
              <a:t>	 </a:t>
            </a:r>
            <a:r>
              <a:rPr lang="nl-BE" dirty="0">
                <a:hlinkClick r:id="rId2"/>
              </a:rPr>
              <a:t>https://arcg.is/SazXb</a:t>
            </a:r>
            <a:r>
              <a:rPr lang="nl-BE" dirty="0"/>
              <a:t> </a:t>
            </a:r>
          </a:p>
          <a:p>
            <a:endParaRPr lang="nl-BE" dirty="0"/>
          </a:p>
          <a:p>
            <a:r>
              <a:rPr lang="nl-BE" dirty="0"/>
              <a:t>Platentectoniek:</a:t>
            </a:r>
          </a:p>
          <a:p>
            <a:pPr marL="0" indent="0">
              <a:buNone/>
            </a:pPr>
            <a:r>
              <a:rPr lang="nl-BE" dirty="0"/>
              <a:t>	 </a:t>
            </a:r>
            <a:r>
              <a:rPr lang="nl-BE" dirty="0">
                <a:hlinkClick r:id="rId3"/>
              </a:rPr>
              <a:t>https://arcg.is/1X0zqX</a:t>
            </a:r>
            <a:r>
              <a:rPr lang="nl-BE" dirty="0"/>
              <a:t> </a:t>
            </a:r>
          </a:p>
        </p:txBody>
      </p:sp>
    </p:spTree>
    <p:extLst>
      <p:ext uri="{BB962C8B-B14F-4D97-AF65-F5344CB8AC3E}">
        <p14:creationId xmlns:p14="http://schemas.microsoft.com/office/powerpoint/2010/main" val="1412037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Autofit/>
          </a:bodyPr>
          <a:lstStyle/>
          <a:p>
            <a:pPr marL="0" indent="0">
              <a:buNone/>
            </a:pPr>
            <a:r>
              <a:rPr lang="en-GB" dirty="0"/>
              <a:t>More than mapping</a:t>
            </a:r>
            <a:br>
              <a:rPr lang="en-GB" dirty="0"/>
            </a:br>
            <a:r>
              <a:rPr lang="ko-KR" altLang="en-US" dirty="0"/>
              <a:t> </a:t>
            </a:r>
            <a:endParaRPr lang="en-GB"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a:t>
            </a:r>
          </a:p>
        </p:txBody>
      </p:sp>
      <p:pic>
        <p:nvPicPr>
          <p:cNvPr id="7" name="image17.png" descr="fig4.png"/>
          <p:cNvPicPr/>
          <p:nvPr/>
        </p:nvPicPr>
        <p:blipFill>
          <a:blip r:embed="rId3"/>
          <a:srcRect/>
          <a:stretch>
            <a:fillRect/>
          </a:stretch>
        </p:blipFill>
        <p:spPr>
          <a:xfrm>
            <a:off x="1908822" y="2433313"/>
            <a:ext cx="5311128" cy="3403030"/>
          </a:xfrm>
          <a:prstGeom prst="rect">
            <a:avLst/>
          </a:prstGeom>
          <a:ln w="12700">
            <a:solidFill>
              <a:srgbClr val="000000"/>
            </a:solidFill>
            <a:prstDash val="solid"/>
          </a:ln>
        </p:spPr>
      </p:pic>
      <p:sp>
        <p:nvSpPr>
          <p:cNvPr id="3" name="Rechthoek 2"/>
          <p:cNvSpPr/>
          <p:nvPr/>
        </p:nvSpPr>
        <p:spPr>
          <a:xfrm>
            <a:off x="2170069" y="5903245"/>
            <a:ext cx="5245143" cy="253916"/>
          </a:xfrm>
          <a:prstGeom prst="rect">
            <a:avLst/>
          </a:prstGeom>
        </p:spPr>
        <p:txBody>
          <a:bodyPr wrap="square">
            <a:spAutoFit/>
          </a:bodyPr>
          <a:lstStyle/>
          <a:p>
            <a:r>
              <a:rPr lang="en-US" sz="1050" i="1" dirty="0" err="1">
                <a:latin typeface="Arial" charset="0"/>
                <a:ea typeface="Calibri" charset="0"/>
              </a:rPr>
              <a:t>Contextueel</a:t>
            </a:r>
            <a:r>
              <a:rPr lang="en-US" sz="1050" i="1" dirty="0">
                <a:latin typeface="Arial" charset="0"/>
                <a:ea typeface="Calibri" charset="0"/>
              </a:rPr>
              <a:t> diagram </a:t>
            </a:r>
            <a:r>
              <a:rPr lang="en-US" sz="1050" i="1" dirty="0" err="1">
                <a:latin typeface="Arial" charset="0"/>
                <a:ea typeface="Calibri" charset="0"/>
              </a:rPr>
              <a:t>voor</a:t>
            </a:r>
            <a:r>
              <a:rPr lang="en-US" sz="1050" i="1" dirty="0">
                <a:latin typeface="Arial" charset="0"/>
                <a:ea typeface="Calibri" charset="0"/>
              </a:rPr>
              <a:t> </a:t>
            </a:r>
            <a:r>
              <a:rPr lang="en-US" sz="1050" i="1" dirty="0" err="1">
                <a:latin typeface="Arial" charset="0"/>
                <a:ea typeface="Calibri" charset="0"/>
              </a:rPr>
              <a:t>geografische</a:t>
            </a:r>
            <a:r>
              <a:rPr lang="en-US" sz="1050" i="1" dirty="0">
                <a:latin typeface="Arial" charset="0"/>
                <a:ea typeface="Calibri" charset="0"/>
              </a:rPr>
              <a:t> </a:t>
            </a:r>
            <a:r>
              <a:rPr lang="en-US" sz="1050" i="1" dirty="0" err="1">
                <a:latin typeface="Arial" charset="0"/>
                <a:ea typeface="Calibri" charset="0"/>
              </a:rPr>
              <a:t>informatie</a:t>
            </a:r>
            <a:r>
              <a:rPr lang="en-US" sz="1050" i="1" dirty="0">
                <a:latin typeface="Arial" charset="0"/>
                <a:ea typeface="Calibri" charset="0"/>
              </a:rPr>
              <a:t> </a:t>
            </a:r>
            <a:r>
              <a:rPr lang="en-US" sz="1050" i="1" dirty="0" err="1">
                <a:latin typeface="Arial" charset="0"/>
                <a:ea typeface="Calibri" charset="0"/>
              </a:rPr>
              <a:t>geletterdheid</a:t>
            </a:r>
            <a:r>
              <a:rPr lang="en-US" sz="1050" i="1" dirty="0">
                <a:latin typeface="Arial" charset="0"/>
                <a:ea typeface="Calibri" charset="0"/>
              </a:rPr>
              <a:t> (Miller </a:t>
            </a:r>
            <a:r>
              <a:rPr lang="en-US" sz="1050" i="1" dirty="0" err="1">
                <a:latin typeface="Arial" charset="0"/>
                <a:ea typeface="Calibri" charset="0"/>
              </a:rPr>
              <a:t>et.al</a:t>
            </a:r>
            <a:r>
              <a:rPr lang="en-US" sz="1050" i="1" dirty="0">
                <a:latin typeface="Arial" charset="0"/>
                <a:ea typeface="Calibri" charset="0"/>
              </a:rPr>
              <a:t>., 2005) </a:t>
            </a:r>
          </a:p>
        </p:txBody>
      </p:sp>
      <p:sp>
        <p:nvSpPr>
          <p:cNvPr id="8"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Tree>
    <p:extLst>
      <p:ext uri="{BB962C8B-B14F-4D97-AF65-F5344CB8AC3E}">
        <p14:creationId xmlns:p14="http://schemas.microsoft.com/office/powerpoint/2010/main" val="168750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323850" y="1541043"/>
            <a:ext cx="8595384" cy="4635920"/>
          </a:xfrm>
        </p:spPr>
        <p:txBody>
          <a:bodyPr>
            <a:noAutofit/>
          </a:bodyPr>
          <a:lstStyle/>
          <a:p>
            <a:pPr marL="0" indent="0">
              <a:buNone/>
            </a:pPr>
            <a:r>
              <a:rPr lang="nl-NL" sz="2000" dirty="0"/>
              <a:t>TPCK: de kennis die een leraar zou moeten hebben over hoe de technologie in instructie moet worden gebruikt op een manier dat studenten kennis en vaardigheden ontwikkelen in een bepaald domein.</a:t>
            </a:r>
            <a:br>
              <a:rPr lang="en-GB" sz="2000" dirty="0"/>
            </a:br>
            <a:endParaRPr lang="nl-NL" sz="2000" dirty="0"/>
          </a:p>
        </p:txBody>
      </p:sp>
      <p:sp>
        <p:nvSpPr>
          <p:cNvPr id="6"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 </a:t>
            </a:r>
          </a:p>
        </p:txBody>
      </p:sp>
      <p:sp>
        <p:nvSpPr>
          <p:cNvPr id="3" name="Rechthoek 2"/>
          <p:cNvSpPr/>
          <p:nvPr/>
        </p:nvSpPr>
        <p:spPr>
          <a:xfrm>
            <a:off x="457859" y="5486176"/>
            <a:ext cx="1463555" cy="707886"/>
          </a:xfrm>
          <a:prstGeom prst="rect">
            <a:avLst/>
          </a:prstGeom>
        </p:spPr>
        <p:txBody>
          <a:bodyPr wrap="square">
            <a:spAutoFit/>
          </a:bodyPr>
          <a:lstStyle/>
          <a:p>
            <a:r>
              <a:rPr lang="nl-NL" sz="1000" i="1" dirty="0"/>
              <a:t>Het algemene TPCK-model (links) en het GIS-TPCK-model (</a:t>
            </a:r>
            <a:r>
              <a:rPr lang="nl-NL" sz="1000" i="1" dirty="0" err="1"/>
              <a:t>Favier</a:t>
            </a:r>
            <a:r>
              <a:rPr lang="nl-NL" sz="1000" i="1" dirty="0"/>
              <a:t> et al., 2012)</a:t>
            </a:r>
            <a:endParaRPr lang="nl-NL" sz="1000" dirty="0"/>
          </a:p>
        </p:txBody>
      </p:sp>
      <p:pic>
        <p:nvPicPr>
          <p:cNvPr id="8" name="Afbeelding 7" descr="Presentatie2.jpg"/>
          <p:cNvPicPr/>
          <p:nvPr/>
        </p:nvPicPr>
        <p:blipFill rotWithShape="1">
          <a:blip r:embed="rId3" cstate="screen">
            <a:extLst>
              <a:ext uri="{28A0092B-C50C-407E-A947-70E740481C1C}">
                <a14:useLocalDpi xmlns:a14="http://schemas.microsoft.com/office/drawing/2010/main"/>
              </a:ext>
            </a:extLst>
          </a:blip>
          <a:srcRect/>
          <a:stretch/>
        </p:blipFill>
        <p:spPr bwMode="auto">
          <a:xfrm>
            <a:off x="1695450" y="2410892"/>
            <a:ext cx="6210300" cy="39305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111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3.png" descr="fig8.png"/>
          <p:cNvPicPr/>
          <p:nvPr/>
        </p:nvPicPr>
        <p:blipFill>
          <a:blip r:embed="rId3"/>
          <a:srcRect/>
          <a:stretch>
            <a:fillRect/>
          </a:stretch>
        </p:blipFill>
        <p:spPr>
          <a:xfrm>
            <a:off x="0" y="2291200"/>
            <a:ext cx="9107184" cy="3705923"/>
          </a:xfrm>
          <a:prstGeom prst="rect">
            <a:avLst/>
          </a:prstGeom>
          <a:ln/>
        </p:spPr>
      </p:pic>
      <p:sp>
        <p:nvSpPr>
          <p:cNvPr id="3" name="Rechthoek 2"/>
          <p:cNvSpPr/>
          <p:nvPr/>
        </p:nvSpPr>
        <p:spPr>
          <a:xfrm>
            <a:off x="200233" y="1557783"/>
            <a:ext cx="8706717" cy="830997"/>
          </a:xfrm>
          <a:prstGeom prst="rect">
            <a:avLst/>
          </a:prstGeom>
        </p:spPr>
        <p:txBody>
          <a:bodyPr wrap="square">
            <a:spAutoFit/>
          </a:bodyPr>
          <a:lstStyle/>
          <a:p>
            <a:r>
              <a:rPr lang="nl-NL" sz="2400" dirty="0">
                <a:latin typeface="Calibri" charset="0"/>
                <a:ea typeface="Calibri" charset="0"/>
                <a:cs typeface="Calibri" charset="0"/>
              </a:rPr>
              <a:t>Vijf manieren waarop GIS geïntegreerd kan worden in het secundair onderwijs (</a:t>
            </a:r>
            <a:r>
              <a:rPr lang="nl-NL" sz="2400" dirty="0" err="1">
                <a:latin typeface="Calibri" charset="0"/>
                <a:ea typeface="Calibri" charset="0"/>
                <a:cs typeface="Calibri" charset="0"/>
              </a:rPr>
              <a:t>Favier</a:t>
            </a:r>
            <a:r>
              <a:rPr lang="nl-NL" sz="2400" dirty="0">
                <a:latin typeface="Calibri" charset="0"/>
                <a:ea typeface="Calibri" charset="0"/>
                <a:cs typeface="Calibri" charset="0"/>
              </a:rPr>
              <a:t>, 2013)</a:t>
            </a:r>
            <a:endParaRPr lang="nl-NL" sz="2400" dirty="0"/>
          </a:p>
        </p:txBody>
      </p:sp>
      <p:sp>
        <p:nvSpPr>
          <p:cNvPr id="8" name="Titel 1"/>
          <p:cNvSpPr>
            <a:spLocks noGrp="1"/>
          </p:cNvSpPr>
          <p:nvPr>
            <p:ph type="title"/>
          </p:nvPr>
        </p:nvSpPr>
        <p:spPr>
          <a:xfrm>
            <a:off x="2269053" y="232220"/>
            <a:ext cx="6650181" cy="1325563"/>
          </a:xfrm>
        </p:spPr>
        <p:txBody>
          <a:bodyPr>
            <a:normAutofit/>
          </a:bodyPr>
          <a:lstStyle/>
          <a:p>
            <a:r>
              <a:rPr lang="nl-NL" sz="4000" dirty="0"/>
              <a:t>H</a:t>
            </a:r>
            <a:r>
              <a:rPr lang="nl-NL" sz="4000" b="1" dirty="0"/>
              <a:t>ow </a:t>
            </a:r>
            <a:r>
              <a:rPr lang="nl-NL" sz="4000" b="1" dirty="0" err="1"/>
              <a:t>to</a:t>
            </a:r>
            <a:r>
              <a:rPr lang="nl-NL" sz="4000" b="1" dirty="0"/>
              <a:t> </a:t>
            </a:r>
            <a:r>
              <a:rPr lang="nl-NL" sz="4000" b="1" dirty="0" err="1"/>
              <a:t>implement</a:t>
            </a:r>
            <a:r>
              <a:rPr lang="nl-NL" sz="4000" b="1" dirty="0"/>
              <a:t> </a:t>
            </a:r>
            <a:r>
              <a:rPr lang="nl-NL" sz="4000" b="1" dirty="0" err="1"/>
              <a:t>this</a:t>
            </a:r>
            <a:r>
              <a:rPr lang="nl-NL" sz="4000" b="1" dirty="0"/>
              <a:t>? </a:t>
            </a:r>
          </a:p>
        </p:txBody>
      </p:sp>
      <p:sp>
        <p:nvSpPr>
          <p:cNvPr id="2" name="Rectangle 1"/>
          <p:cNvSpPr/>
          <p:nvPr/>
        </p:nvSpPr>
        <p:spPr>
          <a:xfrm>
            <a:off x="212517" y="6132488"/>
            <a:ext cx="8706717" cy="253916"/>
          </a:xfrm>
          <a:prstGeom prst="rect">
            <a:avLst/>
          </a:prstGeom>
        </p:spPr>
        <p:txBody>
          <a:bodyPr wrap="square">
            <a:spAutoFit/>
          </a:bodyPr>
          <a:lstStyle/>
          <a:p>
            <a:r>
              <a:rPr lang="en-US" sz="1050" dirty="0" err="1"/>
              <a:t>Favier</a:t>
            </a:r>
            <a:r>
              <a:rPr lang="en-US" sz="1050" dirty="0"/>
              <a:t>, T.M., 2011, Geographic Information Systems in inquiry-based secondary geography education, </a:t>
            </a:r>
            <a:r>
              <a:rPr lang="en-US" sz="1050" dirty="0" err="1"/>
              <a:t>Vrije</a:t>
            </a:r>
            <a:r>
              <a:rPr lang="en-US" sz="1050" dirty="0"/>
              <a:t> </a:t>
            </a:r>
            <a:r>
              <a:rPr lang="en-US" sz="1050" dirty="0" err="1"/>
              <a:t>Universiteit</a:t>
            </a:r>
            <a:r>
              <a:rPr lang="en-US" sz="1050" dirty="0"/>
              <a:t> Amsterdam, 287 pp.</a:t>
            </a:r>
          </a:p>
        </p:txBody>
      </p:sp>
      <p:sp>
        <p:nvSpPr>
          <p:cNvPr id="6" name="TextBox 5"/>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512666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0" dirty="0"/>
              <a:t>GI </a:t>
            </a:r>
            <a:r>
              <a:rPr lang="nl-NL" b="0" dirty="0" err="1"/>
              <a:t>Learner</a:t>
            </a:r>
            <a:r>
              <a:rPr lang="nl-NL" b="0" dirty="0"/>
              <a:t> materiaal</a:t>
            </a:r>
            <a:endParaRPr lang="nl-NL" dirty="0"/>
          </a:p>
        </p:txBody>
      </p:sp>
      <p:sp>
        <p:nvSpPr>
          <p:cNvPr id="3" name="Tijdelijke aanduiding voor inhoud 2"/>
          <p:cNvSpPr>
            <a:spLocks noGrp="1"/>
          </p:cNvSpPr>
          <p:nvPr>
            <p:ph idx="1"/>
          </p:nvPr>
        </p:nvSpPr>
        <p:spPr/>
        <p:txBody>
          <a:bodyPr/>
          <a:lstStyle/>
          <a:p>
            <a:r>
              <a:rPr lang="nl-NL" dirty="0"/>
              <a:t>Go </a:t>
            </a:r>
            <a:r>
              <a:rPr lang="nl-NL" dirty="0" err="1"/>
              <a:t>to</a:t>
            </a:r>
            <a:r>
              <a:rPr lang="nl-NL" dirty="0"/>
              <a:t> </a:t>
            </a:r>
            <a:r>
              <a:rPr lang="nl-NL" dirty="0">
                <a:hlinkClick r:id="rId2"/>
              </a:rPr>
              <a:t>www.gilearner.eu</a:t>
            </a:r>
            <a:r>
              <a:rPr lang="nl-NL" dirty="0"/>
              <a:t> </a:t>
            </a:r>
            <a:br>
              <a:rPr lang="nl-NL" dirty="0"/>
            </a:br>
            <a:r>
              <a:rPr lang="nl-NL" dirty="0">
                <a:sym typeface="Wingdings"/>
              </a:rPr>
              <a:t> Course  Acces </a:t>
            </a:r>
            <a:r>
              <a:rPr lang="nl-NL" dirty="0" err="1">
                <a:sym typeface="Wingdings"/>
              </a:rPr>
              <a:t>to</a:t>
            </a:r>
            <a:r>
              <a:rPr lang="nl-NL" dirty="0">
                <a:sym typeface="Wingdings"/>
              </a:rPr>
              <a:t> pilot </a:t>
            </a:r>
            <a:r>
              <a:rPr lang="nl-NL" dirty="0" err="1">
                <a:sym typeface="Wingdings"/>
              </a:rPr>
              <a:t>materials</a:t>
            </a:r>
            <a:r>
              <a:rPr lang="nl-NL" dirty="0">
                <a:sym typeface="Wingdings"/>
              </a:rPr>
              <a:t> of </a:t>
            </a:r>
            <a:r>
              <a:rPr lang="nl-NL" dirty="0" err="1">
                <a:sym typeface="Wingdings"/>
              </a:rPr>
              <a:t>the</a:t>
            </a:r>
            <a:r>
              <a:rPr lang="nl-NL" dirty="0">
                <a:sym typeface="Wingdings"/>
              </a:rPr>
              <a:t> course </a:t>
            </a:r>
            <a:endParaRPr lang="nl-NL" dirty="0"/>
          </a:p>
          <a:p>
            <a:endParaRPr lang="nl-NL" dirty="0"/>
          </a:p>
          <a:p>
            <a:endParaRPr lang="nl-NL" dirty="0"/>
          </a:p>
          <a:p>
            <a:endParaRPr lang="nl-NL" dirty="0"/>
          </a:p>
        </p:txBody>
      </p:sp>
      <p:pic>
        <p:nvPicPr>
          <p:cNvPr id="6" name="Afbeelding 5"/>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2085900" y="2537632"/>
            <a:ext cx="7016486" cy="5101417"/>
          </a:xfrm>
          <a:prstGeom prst="rect">
            <a:avLst/>
          </a:prstGeom>
        </p:spPr>
      </p:pic>
    </p:spTree>
    <p:extLst>
      <p:ext uri="{BB962C8B-B14F-4D97-AF65-F5344CB8AC3E}">
        <p14:creationId xmlns:p14="http://schemas.microsoft.com/office/powerpoint/2010/main" val="2053887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4057" y="1572574"/>
            <a:ext cx="8262244" cy="4635920"/>
          </a:xfrm>
        </p:spPr>
        <p:txBody>
          <a:bodyPr>
            <a:noAutofit/>
          </a:bodyPr>
          <a:lstStyle/>
          <a:p>
            <a:pPr marL="0" indent="0">
              <a:buNone/>
            </a:pPr>
            <a:r>
              <a:rPr lang="en-GB" dirty="0" err="1"/>
              <a:t>Er</a:t>
            </a:r>
            <a:r>
              <a:rPr lang="en-GB" dirty="0"/>
              <a:t> is reeds </a:t>
            </a:r>
            <a:r>
              <a:rPr lang="en-GB" dirty="0" err="1"/>
              <a:t>veel</a:t>
            </a:r>
            <a:r>
              <a:rPr lang="en-GB" dirty="0"/>
              <a:t> content </a:t>
            </a:r>
            <a:r>
              <a:rPr lang="en-GB" dirty="0" err="1"/>
              <a:t>beschikbaar</a:t>
            </a:r>
            <a:r>
              <a:rPr lang="en-GB" dirty="0"/>
              <a:t> </a:t>
            </a:r>
            <a:r>
              <a:rPr lang="mr-IN" dirty="0"/>
              <a:t>…</a:t>
            </a:r>
            <a:br>
              <a:rPr lang="nl-BE" dirty="0"/>
            </a:br>
            <a:endParaRPr lang="en-GB" sz="2400" dirty="0"/>
          </a:p>
          <a:p>
            <a:pPr lvl="1"/>
            <a:r>
              <a:rPr lang="en-GB" sz="2800" dirty="0" err="1"/>
              <a:t>iGuess</a:t>
            </a:r>
            <a:r>
              <a:rPr lang="en-GB" sz="2800" dirty="0"/>
              <a:t> </a:t>
            </a:r>
            <a:r>
              <a:rPr lang="en-GB" sz="2800" dirty="0">
                <a:sym typeface="Wingdings"/>
              </a:rPr>
              <a:t>  </a:t>
            </a:r>
            <a:r>
              <a:rPr lang="en-GB" sz="2800" dirty="0">
                <a:sym typeface="Wingdings"/>
                <a:hlinkClick r:id="rId2"/>
              </a:rPr>
              <a:t>www.iguess.eu</a:t>
            </a:r>
            <a:endParaRPr lang="en-GB" sz="2800" dirty="0">
              <a:sym typeface="Wingdings"/>
            </a:endParaRPr>
          </a:p>
          <a:p>
            <a:pPr lvl="1"/>
            <a:r>
              <a:rPr lang="en-GB" sz="2800" dirty="0">
                <a:sym typeface="Wingdings"/>
              </a:rPr>
              <a:t>I-Use  </a:t>
            </a:r>
            <a:r>
              <a:rPr lang="en-GB" sz="2800" dirty="0">
                <a:sym typeface="Wingdings"/>
                <a:hlinkClick r:id="rId3"/>
              </a:rPr>
              <a:t>www.i-use.eu</a:t>
            </a:r>
            <a:r>
              <a:rPr lang="en-GB" sz="2800" dirty="0">
                <a:sym typeface="Wingdings"/>
              </a:rPr>
              <a:t> </a:t>
            </a:r>
          </a:p>
          <a:p>
            <a:pPr lvl="1"/>
            <a:r>
              <a:rPr lang="en-GB" sz="2800" dirty="0" err="1">
                <a:sym typeface="Wingdings"/>
              </a:rPr>
              <a:t>EduGIS</a:t>
            </a:r>
            <a:r>
              <a:rPr lang="en-GB" sz="2800" dirty="0">
                <a:sym typeface="Wingdings"/>
              </a:rPr>
              <a:t>  </a:t>
            </a:r>
            <a:r>
              <a:rPr lang="en-GB" sz="2800" dirty="0">
                <a:sym typeface="Wingdings"/>
                <a:hlinkClick r:id="rId4"/>
              </a:rPr>
              <a:t>www.edugis.nl</a:t>
            </a:r>
            <a:r>
              <a:rPr lang="en-GB" sz="2800" dirty="0">
                <a:sym typeface="Wingdings"/>
              </a:rPr>
              <a:t>, </a:t>
            </a:r>
            <a:r>
              <a:rPr lang="en-GB" sz="2800" dirty="0">
                <a:sym typeface="Wingdings"/>
                <a:hlinkClick r:id="rId5"/>
              </a:rPr>
              <a:t>www.edugis.pl</a:t>
            </a:r>
            <a:endParaRPr lang="en-GB" sz="2800" dirty="0"/>
          </a:p>
          <a:p>
            <a:pPr lvl="1"/>
            <a:r>
              <a:rPr lang="en-GB" sz="2800" dirty="0" err="1"/>
              <a:t>PaikkaOppi</a:t>
            </a:r>
            <a:r>
              <a:rPr lang="en-GB" sz="2800" dirty="0"/>
              <a:t> learning environment  </a:t>
            </a:r>
            <a:r>
              <a:rPr lang="en-GB" sz="2800" dirty="0">
                <a:sym typeface="Wingdings"/>
              </a:rPr>
              <a:t> </a:t>
            </a:r>
            <a:r>
              <a:rPr lang="en-GB" sz="2800" dirty="0">
                <a:hlinkClick r:id="rId6"/>
              </a:rPr>
              <a:t>http://www.paikkaoppi.fi/</a:t>
            </a:r>
            <a:br>
              <a:rPr lang="en-GB" sz="2800" dirty="0">
                <a:sym typeface="Wingdings"/>
              </a:rPr>
            </a:br>
            <a:endParaRPr lang="en-GB" sz="2800" dirty="0">
              <a:sym typeface="Wingdings"/>
            </a:endParaRPr>
          </a:p>
          <a:p>
            <a:pPr lvl="1"/>
            <a:endParaRPr lang="en-GB" sz="3200" dirty="0"/>
          </a:p>
          <a:p>
            <a:pPr marL="0" indent="0">
              <a:buNone/>
            </a:pPr>
            <a:r>
              <a:rPr lang="mr-IN" dirty="0"/>
              <a:t>…</a:t>
            </a:r>
            <a:r>
              <a:rPr lang="nl-BE" dirty="0"/>
              <a:t>… maar niet gestructureerd.</a:t>
            </a:r>
            <a:endParaRPr lang="en-GB" sz="2000" dirty="0"/>
          </a:p>
        </p:txBody>
      </p:sp>
      <p:pic>
        <p:nvPicPr>
          <p:cNvPr id="2" name="Afbeelding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18540" y="1954915"/>
            <a:ext cx="1962150" cy="1030129"/>
          </a:xfrm>
          <a:prstGeom prst="rect">
            <a:avLst/>
          </a:prstGeom>
        </p:spPr>
      </p:pic>
      <p:pic>
        <p:nvPicPr>
          <p:cNvPr id="5" name="Afbeelding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94657" y="1980301"/>
            <a:ext cx="1251161" cy="1108171"/>
          </a:xfrm>
          <a:prstGeom prst="rect">
            <a:avLst/>
          </a:prstGeom>
        </p:spPr>
      </p:pic>
      <p:pic>
        <p:nvPicPr>
          <p:cNvPr id="8" name="Picture 7"/>
          <p:cNvPicPr>
            <a:picLocks noChangeAspect="1"/>
          </p:cNvPicPr>
          <p:nvPr/>
        </p:nvPicPr>
        <p:blipFill>
          <a:blip r:embed="rId9"/>
          <a:stretch>
            <a:fillRect/>
          </a:stretch>
        </p:blipFill>
        <p:spPr>
          <a:xfrm>
            <a:off x="7600406" y="3280734"/>
            <a:ext cx="1039662" cy="977900"/>
          </a:xfrm>
          <a:prstGeom prst="rect">
            <a:avLst/>
          </a:prstGeom>
        </p:spPr>
      </p:pic>
      <p:pic>
        <p:nvPicPr>
          <p:cNvPr id="9" name="Picture 8"/>
          <p:cNvPicPr>
            <a:picLocks noChangeAspect="1"/>
          </p:cNvPicPr>
          <p:nvPr/>
        </p:nvPicPr>
        <p:blipFill>
          <a:blip r:embed="rId10"/>
          <a:stretch>
            <a:fillRect/>
          </a:stretch>
        </p:blipFill>
        <p:spPr>
          <a:xfrm>
            <a:off x="5907143" y="4482975"/>
            <a:ext cx="2730289" cy="772313"/>
          </a:xfrm>
          <a:prstGeom prst="rect">
            <a:avLst/>
          </a:prstGeom>
        </p:spPr>
      </p:pic>
      <p:sp>
        <p:nvSpPr>
          <p:cNvPr id="12"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14" name="Title 1"/>
          <p:cNvSpPr>
            <a:spLocks noGrp="1"/>
          </p:cNvSpPr>
          <p:nvPr>
            <p:ph type="title"/>
          </p:nvPr>
        </p:nvSpPr>
        <p:spPr>
          <a:xfrm>
            <a:off x="2269053" y="22670"/>
            <a:ext cx="6650181" cy="1325563"/>
          </a:xfrm>
        </p:spPr>
        <p:txBody>
          <a:bodyPr>
            <a:normAutofit/>
          </a:bodyPr>
          <a:lstStyle/>
          <a:p>
            <a:r>
              <a:rPr lang="en-GB" sz="3600" dirty="0"/>
              <a:t>De </a:t>
            </a:r>
            <a:r>
              <a:rPr lang="en-GB" sz="3600" dirty="0" err="1"/>
              <a:t>situatie</a:t>
            </a:r>
            <a:r>
              <a:rPr lang="en-GB" sz="3600" dirty="0"/>
              <a:t>	</a:t>
            </a:r>
            <a:endParaRPr lang="en-US" sz="3200" dirty="0"/>
          </a:p>
        </p:txBody>
      </p:sp>
    </p:spTree>
    <p:extLst>
      <p:ext uri="{BB962C8B-B14F-4D97-AF65-F5344CB8AC3E}">
        <p14:creationId xmlns:p14="http://schemas.microsoft.com/office/powerpoint/2010/main" val="21377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F82E5-C028-0547-9D03-01C31AA139CD}"/>
              </a:ext>
            </a:extLst>
          </p:cNvPr>
          <p:cNvSpPr>
            <a:spLocks noGrp="1"/>
          </p:cNvSpPr>
          <p:nvPr>
            <p:ph idx="1"/>
          </p:nvPr>
        </p:nvSpPr>
        <p:spPr/>
        <p:txBody>
          <a:bodyPr/>
          <a:lstStyle/>
          <a:p>
            <a:pPr marL="0" indent="0">
              <a:buNone/>
            </a:pPr>
            <a:r>
              <a:rPr lang="en-US" dirty="0" err="1"/>
              <a:t>Materiaal</a:t>
            </a:r>
            <a:r>
              <a:rPr lang="en-US" dirty="0"/>
              <a:t> cursus:</a:t>
            </a:r>
            <a:br>
              <a:rPr lang="en-US" dirty="0"/>
            </a:br>
            <a:r>
              <a:rPr lang="en-US" dirty="0">
                <a:hlinkClick r:id="rId2"/>
              </a:rPr>
              <a:t>http://moodle.eurogeography.eu/course/view.php?id=47</a:t>
            </a:r>
            <a:endParaRPr lang="en-US" dirty="0"/>
          </a:p>
          <a:p>
            <a:pPr marL="0" indent="0">
              <a:buNone/>
            </a:pPr>
            <a:endParaRPr lang="en-US" dirty="0"/>
          </a:p>
          <a:p>
            <a:pPr marL="0" indent="0">
              <a:buNone/>
            </a:pPr>
            <a:r>
              <a:rPr lang="en-US" dirty="0" err="1"/>
              <a:t>voorbeeld</a:t>
            </a:r>
            <a:endParaRPr lang="en-US" dirty="0"/>
          </a:p>
          <a:p>
            <a:r>
              <a:rPr lang="en-US" dirty="0"/>
              <a:t>K12 </a:t>
            </a:r>
            <a:r>
              <a:rPr lang="en-US" dirty="0" err="1"/>
              <a:t>oefening</a:t>
            </a:r>
            <a:r>
              <a:rPr lang="en-US" dirty="0"/>
              <a:t> globalization</a:t>
            </a:r>
            <a:br>
              <a:rPr lang="en-US" dirty="0"/>
            </a:br>
            <a:r>
              <a:rPr lang="en-US" dirty="0">
                <a:hlinkClick r:id="rId3"/>
              </a:rPr>
              <a:t>https://arcg.is/SC0vy</a:t>
            </a:r>
            <a:r>
              <a:rPr lang="en-US" dirty="0"/>
              <a:t>  </a:t>
            </a:r>
          </a:p>
          <a:p>
            <a:r>
              <a:rPr lang="en-US" dirty="0" err="1"/>
              <a:t>Opgaveblad</a:t>
            </a:r>
            <a:r>
              <a:rPr lang="en-US" dirty="0"/>
              <a:t>: </a:t>
            </a:r>
            <a:r>
              <a:rPr lang="en-US" dirty="0">
                <a:hlinkClick r:id="rId4"/>
              </a:rPr>
              <a:t>https://tinyurl.com/ybhxfufv</a:t>
            </a:r>
            <a:r>
              <a:rPr lang="en-US" dirty="0"/>
              <a:t> </a:t>
            </a:r>
          </a:p>
        </p:txBody>
      </p:sp>
      <p:sp>
        <p:nvSpPr>
          <p:cNvPr id="4" name="Titel 1">
            <a:extLst>
              <a:ext uri="{FF2B5EF4-FFF2-40B4-BE49-F238E27FC236}">
                <a16:creationId xmlns:a16="http://schemas.microsoft.com/office/drawing/2014/main" id="{BEB8802B-EE6B-0943-97FA-69EA8484BD9E}"/>
              </a:ext>
            </a:extLst>
          </p:cNvPr>
          <p:cNvSpPr txBox="1">
            <a:spLocks/>
          </p:cNvSpPr>
          <p:nvPr/>
        </p:nvSpPr>
        <p:spPr>
          <a:xfrm>
            <a:off x="2421453" y="17507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nl-NL" b="0" dirty="0"/>
              <a:t>GI </a:t>
            </a:r>
            <a:r>
              <a:rPr lang="nl-NL" b="0" dirty="0" err="1"/>
              <a:t>Learner</a:t>
            </a:r>
            <a:r>
              <a:rPr lang="nl-NL" b="0" dirty="0"/>
              <a:t> materiaal</a:t>
            </a:r>
            <a:endParaRPr lang="nl-NL" dirty="0"/>
          </a:p>
        </p:txBody>
      </p:sp>
    </p:spTree>
    <p:extLst>
      <p:ext uri="{BB962C8B-B14F-4D97-AF65-F5344CB8AC3E}">
        <p14:creationId xmlns:p14="http://schemas.microsoft.com/office/powerpoint/2010/main" val="3039805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8DB9C103-5BA3-7A4B-9C0A-D12289559EA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19152" y="1500633"/>
            <a:ext cx="4992286" cy="3744215"/>
          </a:xfrm>
        </p:spPr>
      </p:pic>
      <p:sp>
        <p:nvSpPr>
          <p:cNvPr id="4" name="Titel 1">
            <a:extLst>
              <a:ext uri="{FF2B5EF4-FFF2-40B4-BE49-F238E27FC236}">
                <a16:creationId xmlns:a16="http://schemas.microsoft.com/office/drawing/2014/main" id="{FFE52307-10B1-564C-804C-93ED758279AE}"/>
              </a:ext>
            </a:extLst>
          </p:cNvPr>
          <p:cNvSpPr txBox="1">
            <a:spLocks/>
          </p:cNvSpPr>
          <p:nvPr/>
        </p:nvSpPr>
        <p:spPr>
          <a:xfrm>
            <a:off x="2421453" y="17507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nl-NL" b="0" dirty="0"/>
              <a:t>Studenten aan het werk</a:t>
            </a:r>
            <a:endParaRPr lang="nl-NL" dirty="0"/>
          </a:p>
        </p:txBody>
      </p:sp>
      <p:pic>
        <p:nvPicPr>
          <p:cNvPr id="5" name="Afbeelding 4">
            <a:extLst>
              <a:ext uri="{FF2B5EF4-FFF2-40B4-BE49-F238E27FC236}">
                <a16:creationId xmlns:a16="http://schemas.microsoft.com/office/drawing/2014/main" id="{58F054AC-4EF5-564D-877F-5FE4BC05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648" y="1918010"/>
            <a:ext cx="3335609" cy="4447478"/>
          </a:xfrm>
          <a:prstGeom prst="rect">
            <a:avLst/>
          </a:prstGeom>
        </p:spPr>
      </p:pic>
    </p:spTree>
    <p:extLst>
      <p:ext uri="{BB962C8B-B14F-4D97-AF65-F5344CB8AC3E}">
        <p14:creationId xmlns:p14="http://schemas.microsoft.com/office/powerpoint/2010/main" val="244095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9" descr="atan1879l.jpg"/>
          <p:cNvPicPr>
            <a:picLocks noChangeAspect="1"/>
          </p:cNvPicPr>
          <p:nvPr/>
        </p:nvPicPr>
        <p:blipFill rotWithShape="1">
          <a:blip r:embed="rId3" cstate="screen">
            <a:extLst>
              <a:ext uri="{28A0092B-C50C-407E-A947-70E740481C1C}">
                <a14:useLocalDpi xmlns:a14="http://schemas.microsoft.com/office/drawing/2010/main"/>
              </a:ext>
            </a:extLst>
          </a:blip>
          <a:srcRect l="-1049" r="-1566" b="8955"/>
          <a:stretch/>
        </p:blipFill>
        <p:spPr>
          <a:xfrm>
            <a:off x="4414211" y="84503"/>
            <a:ext cx="4682163" cy="4916223"/>
          </a:xfrm>
          <a:prstGeom prst="rect">
            <a:avLst/>
          </a:prstGeom>
        </p:spPr>
      </p:pic>
      <p:sp>
        <p:nvSpPr>
          <p:cNvPr id="2" name="Titel 1"/>
          <p:cNvSpPr>
            <a:spLocks noGrp="1"/>
          </p:cNvSpPr>
          <p:nvPr>
            <p:ph type="title"/>
          </p:nvPr>
        </p:nvSpPr>
        <p:spPr>
          <a:xfrm>
            <a:off x="369888" y="1844678"/>
            <a:ext cx="8726486" cy="3727447"/>
          </a:xfrm>
        </p:spPr>
        <p:txBody>
          <a:bodyPr anchor="t">
            <a:noAutofit/>
          </a:bodyPr>
          <a:lstStyle/>
          <a:p>
            <a:r>
              <a:rPr lang="nl-NL" sz="2600" u="sng" dirty="0"/>
              <a:t>Project Timeframe</a:t>
            </a:r>
            <a:r>
              <a:rPr lang="nl-NL" sz="2600" dirty="0"/>
              <a:t>: </a:t>
            </a:r>
            <a:br>
              <a:rPr lang="nl-NL" sz="2600" dirty="0"/>
            </a:br>
            <a:r>
              <a:rPr lang="nl-NL" sz="2600" dirty="0"/>
              <a:t>September 2015 – Augustus 2018</a:t>
            </a:r>
            <a:br>
              <a:rPr lang="nl-NL" sz="2600" dirty="0"/>
            </a:br>
            <a:br>
              <a:rPr lang="nl-NL" sz="2600" dirty="0"/>
            </a:br>
            <a:br>
              <a:rPr lang="nl-NL" sz="2600" dirty="0"/>
            </a:br>
            <a:r>
              <a:rPr lang="nl-NL" sz="2600" dirty="0"/>
              <a:t>More info : </a:t>
            </a:r>
            <a:r>
              <a:rPr lang="nl-NL" sz="2600" dirty="0">
                <a:hlinkClick r:id="rId4"/>
              </a:rPr>
              <a:t>www.gi-learner.eu</a:t>
            </a:r>
            <a:r>
              <a:rPr lang="nl-NL" sz="2600" dirty="0"/>
              <a:t> </a:t>
            </a:r>
            <a:br>
              <a:rPr lang="nl-NL" sz="2600" dirty="0"/>
            </a:br>
            <a:r>
              <a:rPr lang="nl-NL" sz="2600" dirty="0"/>
              <a:t>Twitter: @</a:t>
            </a:r>
            <a:r>
              <a:rPr lang="nl-NL" sz="2600" dirty="0" err="1"/>
              <a:t>GILearner</a:t>
            </a:r>
            <a:r>
              <a:rPr lang="nl-NL" sz="2600" dirty="0"/>
              <a:t> </a:t>
            </a:r>
            <a:br>
              <a:rPr lang="en-US" sz="2600" dirty="0"/>
            </a:br>
            <a:br>
              <a:rPr lang="nl-NL" sz="2600" dirty="0"/>
            </a:br>
            <a:br>
              <a:rPr lang="nl-NL" sz="2600" dirty="0"/>
            </a:br>
            <a:r>
              <a:rPr lang="nl-NL" sz="2600" dirty="0"/>
              <a:t>Project coördinator: </a:t>
            </a:r>
            <a:r>
              <a:rPr lang="nl-NL" sz="2600" dirty="0">
                <a:hlinkClick r:id="rId5"/>
              </a:rPr>
              <a:t>luc.zwartjes@ugent.be</a:t>
            </a:r>
            <a:r>
              <a:rPr lang="nl-NL" sz="2600" dirty="0"/>
              <a:t> </a:t>
            </a:r>
          </a:p>
        </p:txBody>
      </p:sp>
    </p:spTree>
    <p:extLst>
      <p:ext uri="{BB962C8B-B14F-4D97-AF65-F5344CB8AC3E}">
        <p14:creationId xmlns:p14="http://schemas.microsoft.com/office/powerpoint/2010/main" val="161309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361950" y="-13730"/>
            <a:ext cx="9906000" cy="6871730"/>
          </a:xfrm>
          <a:prstGeom prst="rect">
            <a:avLst/>
          </a:prstGeom>
        </p:spPr>
      </p:pic>
      <p:sp>
        <p:nvSpPr>
          <p:cNvPr id="2" name="Tijdelijke aanduiding voor inhoud 1"/>
          <p:cNvSpPr>
            <a:spLocks noGrp="1"/>
          </p:cNvSpPr>
          <p:nvPr>
            <p:ph idx="1"/>
          </p:nvPr>
        </p:nvSpPr>
        <p:spPr>
          <a:xfrm>
            <a:off x="514350" y="1595883"/>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u="none" strike="noStrike" dirty="0">
              <a:effectLst/>
            </a:endParaRPr>
          </a:p>
        </p:txBody>
      </p:sp>
      <p:sp>
        <p:nvSpPr>
          <p:cNvPr id="8" name="Title 1"/>
          <p:cNvSpPr txBox="1">
            <a:spLocks/>
          </p:cNvSpPr>
          <p:nvPr/>
        </p:nvSpPr>
        <p:spPr>
          <a:xfrm>
            <a:off x="2421453" y="27032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43965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361950" y="-13730"/>
            <a:ext cx="9906000" cy="6871730"/>
          </a:xfrm>
          <a:prstGeom prst="rect">
            <a:avLst/>
          </a:prstGeom>
        </p:spPr>
      </p:pic>
      <p:sp>
        <p:nvSpPr>
          <p:cNvPr id="2" name="Tijdelijke aanduiding voor inhoud 1"/>
          <p:cNvSpPr>
            <a:spLocks noGrp="1"/>
          </p:cNvSpPr>
          <p:nvPr>
            <p:ph idx="1"/>
          </p:nvPr>
        </p:nvSpPr>
        <p:spPr>
          <a:xfrm>
            <a:off x="514350" y="1595883"/>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u="none" strike="noStrike" dirty="0">
              <a:effectLst/>
            </a:endParaRPr>
          </a:p>
        </p:txBody>
      </p:sp>
      <p:sp>
        <p:nvSpPr>
          <p:cNvPr id="8" name="Title 1"/>
          <p:cNvSpPr txBox="1">
            <a:spLocks/>
          </p:cNvSpPr>
          <p:nvPr/>
        </p:nvSpPr>
        <p:spPr>
          <a:xfrm>
            <a:off x="2421453" y="27032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6" name="Ovaal 5">
            <a:extLst>
              <a:ext uri="{FF2B5EF4-FFF2-40B4-BE49-F238E27FC236}">
                <a16:creationId xmlns:a16="http://schemas.microsoft.com/office/drawing/2014/main" id="{8A2DB4CC-449B-FB4F-8B2D-6A7A08356509}"/>
              </a:ext>
            </a:extLst>
          </p:cNvPr>
          <p:cNvSpPr/>
          <p:nvPr/>
        </p:nvSpPr>
        <p:spPr>
          <a:xfrm>
            <a:off x="0" y="3308795"/>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1EAF5D6-3710-8043-8799-327FE856A586}"/>
              </a:ext>
            </a:extLst>
          </p:cNvPr>
          <p:cNvSpPr/>
          <p:nvPr/>
        </p:nvSpPr>
        <p:spPr>
          <a:xfrm>
            <a:off x="41934" y="5429609"/>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365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2307" y="1468808"/>
            <a:ext cx="3922527" cy="3179392"/>
          </a:xfrm>
          <a:prstGeom prst="rect">
            <a:avLst/>
          </a:prstGeom>
        </p:spPr>
      </p:pic>
      <p:sp>
        <p:nvSpPr>
          <p:cNvPr id="2" name="Title 1"/>
          <p:cNvSpPr>
            <a:spLocks noGrp="1"/>
          </p:cNvSpPr>
          <p:nvPr>
            <p:ph type="title"/>
          </p:nvPr>
        </p:nvSpPr>
        <p:spPr>
          <a:xfrm>
            <a:off x="2365375" y="143245"/>
            <a:ext cx="6553859" cy="1325563"/>
          </a:xfrm>
        </p:spPr>
        <p:txBody>
          <a:bodyPr>
            <a:noAutofit/>
          </a:bodyPr>
          <a:lstStyle/>
          <a:p>
            <a:r>
              <a:rPr lang="en-US" sz="3600" dirty="0" err="1"/>
              <a:t>Aanbevelingen</a:t>
            </a:r>
            <a:r>
              <a:rPr lang="en-US" sz="3600" dirty="0"/>
              <a:t>	</a:t>
            </a:r>
            <a:endParaRPr lang="en-US" sz="3200" dirty="0"/>
          </a:p>
        </p:txBody>
      </p:sp>
      <p:sp>
        <p:nvSpPr>
          <p:cNvPr id="3" name="Content Placeholder 2"/>
          <p:cNvSpPr>
            <a:spLocks noGrp="1"/>
          </p:cNvSpPr>
          <p:nvPr>
            <p:ph idx="1"/>
          </p:nvPr>
        </p:nvSpPr>
        <p:spPr>
          <a:xfrm>
            <a:off x="628650" y="1541043"/>
            <a:ext cx="6286500" cy="4635920"/>
          </a:xfrm>
        </p:spPr>
        <p:txBody>
          <a:bodyPr>
            <a:norm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endParaRPr lang="nl-NL" sz="2400" dirty="0"/>
          </a:p>
          <a:p>
            <a:pPr marL="0" lvl="0" indent="0">
              <a:buNone/>
            </a:pPr>
            <a:endParaRPr lang="en-US" sz="2400" b="1" u="sng" dirty="0"/>
          </a:p>
          <a:p>
            <a:pPr lvl="0"/>
            <a:r>
              <a:rPr lang="en-US" sz="2400" b="1" u="sng" dirty="0"/>
              <a:t>Pak de </a:t>
            </a:r>
            <a:r>
              <a:rPr lang="en-US" sz="2400" b="1" u="sng" dirty="0" err="1"/>
              <a:t>kernproblemen</a:t>
            </a:r>
            <a:r>
              <a:rPr lang="en-US" sz="2400" b="1" u="sng" dirty="0"/>
              <a:t> </a:t>
            </a:r>
            <a:r>
              <a:rPr lang="en-US" sz="2400" b="1" u="sng" dirty="0" err="1"/>
              <a:t>aan</a:t>
            </a:r>
            <a:r>
              <a:rPr lang="en-US" sz="2400" dirty="0"/>
              <a:t>  die </a:t>
            </a:r>
            <a:br>
              <a:rPr lang="en-US" sz="2400" dirty="0"/>
            </a:br>
            <a:r>
              <a:rPr lang="en-US" sz="2400" dirty="0" err="1"/>
              <a:t>linken</a:t>
            </a:r>
            <a:r>
              <a:rPr lang="en-US" sz="2400" dirty="0"/>
              <a:t> </a:t>
            </a:r>
            <a:r>
              <a:rPr lang="en-US" sz="2400" dirty="0" err="1"/>
              <a:t>aan</a:t>
            </a:r>
            <a:r>
              <a:rPr lang="en-US" sz="2400" dirty="0"/>
              <a:t> </a:t>
            </a:r>
            <a:r>
              <a:rPr lang="en-US" sz="2400" dirty="0" err="1"/>
              <a:t>implementatie</a:t>
            </a:r>
            <a:r>
              <a:rPr lang="en-US" sz="2400" dirty="0"/>
              <a:t> GIS</a:t>
            </a:r>
          </a:p>
          <a:p>
            <a:pPr lvl="1"/>
            <a:r>
              <a:rPr lang="en-US" sz="2000" dirty="0" err="1"/>
              <a:t>leraaropleiding</a:t>
            </a:r>
            <a:r>
              <a:rPr lang="en-US" sz="2000" dirty="0"/>
              <a:t>,</a:t>
            </a:r>
          </a:p>
          <a:p>
            <a:pPr lvl="1"/>
            <a:r>
              <a:rPr lang="en-US" sz="2000" dirty="0" err="1"/>
              <a:t>Beschikbaarheid</a:t>
            </a:r>
            <a:r>
              <a:rPr lang="en-US" sz="2000" dirty="0"/>
              <a:t> </a:t>
            </a:r>
            <a:r>
              <a:rPr lang="en-US" sz="2000" dirty="0" err="1"/>
              <a:t>gebruiksvriendelijke</a:t>
            </a:r>
            <a:br>
              <a:rPr lang="en-US" sz="2000" dirty="0"/>
            </a:br>
            <a:r>
              <a:rPr lang="en-US" sz="2000" dirty="0"/>
              <a:t>software,</a:t>
            </a:r>
          </a:p>
          <a:p>
            <a:pPr lvl="1"/>
            <a:r>
              <a:rPr lang="en-US" sz="2000" dirty="0"/>
              <a:t> ICT </a:t>
            </a:r>
            <a:r>
              <a:rPr lang="en-US" sz="2000" dirty="0" err="1"/>
              <a:t>uitrusting</a:t>
            </a:r>
            <a:r>
              <a:rPr lang="en-US" sz="2000" dirty="0"/>
              <a:t> in </a:t>
            </a:r>
            <a:r>
              <a:rPr lang="en-US" sz="2000" dirty="0" err="1"/>
              <a:t>scholen</a:t>
            </a:r>
            <a:endParaRPr lang="en-GB" sz="2000" dirty="0"/>
          </a:p>
          <a:p>
            <a:pPr lvl="0"/>
            <a:r>
              <a:rPr lang="en-US" sz="2400" dirty="0" err="1"/>
              <a:t>Maak</a:t>
            </a:r>
            <a:r>
              <a:rPr lang="en-US" sz="2400" dirty="0"/>
              <a:t> </a:t>
            </a:r>
            <a:r>
              <a:rPr lang="en-US" sz="2400" dirty="0" err="1"/>
              <a:t>gebruik</a:t>
            </a:r>
            <a:r>
              <a:rPr lang="en-US" sz="2400" dirty="0"/>
              <a:t> van </a:t>
            </a:r>
            <a:r>
              <a:rPr lang="en-US" sz="2400" b="1" u="sng" dirty="0" err="1"/>
              <a:t>gebruikerscommunities</a:t>
            </a:r>
            <a:r>
              <a:rPr lang="en-US" sz="2400" b="1" dirty="0"/>
              <a:t> </a:t>
            </a:r>
          </a:p>
          <a:p>
            <a:pPr lvl="0"/>
            <a:r>
              <a:rPr lang="en-US" sz="2400" b="1" u="sng" dirty="0" err="1"/>
              <a:t>institutionaliseer</a:t>
            </a:r>
            <a:r>
              <a:rPr lang="en-US" sz="2400" b="1" u="sng" dirty="0"/>
              <a:t> </a:t>
            </a:r>
            <a:r>
              <a:rPr lang="en-US" sz="2400" b="1" u="sng" dirty="0" err="1"/>
              <a:t>GIScience</a:t>
            </a:r>
            <a:r>
              <a:rPr lang="en-US" sz="2400" b="1" u="sng" dirty="0"/>
              <a:t> in de curricula</a:t>
            </a:r>
            <a:br>
              <a:rPr lang="en-US" sz="2400" dirty="0"/>
            </a:br>
            <a:endParaRPr lang="en-US" sz="2000" dirty="0"/>
          </a:p>
        </p:txBody>
      </p:sp>
      <p:sp>
        <p:nvSpPr>
          <p:cNvPr id="6"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21210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2307" y="1468808"/>
            <a:ext cx="3922527" cy="3179392"/>
          </a:xfrm>
          <a:prstGeom prst="rect">
            <a:avLst/>
          </a:prstGeom>
        </p:spPr>
      </p:pic>
      <p:sp>
        <p:nvSpPr>
          <p:cNvPr id="2" name="Title 1"/>
          <p:cNvSpPr>
            <a:spLocks noGrp="1"/>
          </p:cNvSpPr>
          <p:nvPr>
            <p:ph type="title"/>
          </p:nvPr>
        </p:nvSpPr>
        <p:spPr>
          <a:xfrm>
            <a:off x="2365375" y="143245"/>
            <a:ext cx="6553859" cy="1325563"/>
          </a:xfrm>
        </p:spPr>
        <p:txBody>
          <a:bodyPr>
            <a:noAutofit/>
          </a:bodyPr>
          <a:lstStyle/>
          <a:p>
            <a:r>
              <a:rPr lang="en-US" sz="3600" dirty="0" err="1"/>
              <a:t>Aanbevelingen</a:t>
            </a:r>
            <a:r>
              <a:rPr lang="en-US" sz="3600" dirty="0"/>
              <a:t>	</a:t>
            </a:r>
            <a:endParaRPr lang="en-US" sz="3200" dirty="0"/>
          </a:p>
        </p:txBody>
      </p:sp>
      <p:sp>
        <p:nvSpPr>
          <p:cNvPr id="3" name="Content Placeholder 2"/>
          <p:cNvSpPr>
            <a:spLocks noGrp="1"/>
          </p:cNvSpPr>
          <p:nvPr>
            <p:ph idx="1"/>
          </p:nvPr>
        </p:nvSpPr>
        <p:spPr>
          <a:xfrm>
            <a:off x="628650" y="1541043"/>
            <a:ext cx="6286500" cy="4635920"/>
          </a:xfrm>
        </p:spPr>
        <p:txBody>
          <a:bodyPr>
            <a:norm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endParaRPr lang="nl-NL" sz="2400" dirty="0"/>
          </a:p>
          <a:p>
            <a:pPr marL="0" lvl="0" indent="0">
              <a:buNone/>
            </a:pPr>
            <a:endParaRPr lang="en-US" sz="2400" b="1" u="sng" dirty="0"/>
          </a:p>
          <a:p>
            <a:pPr lvl="0"/>
            <a:r>
              <a:rPr lang="en-US" sz="2400" b="1" u="sng" dirty="0"/>
              <a:t>Pak de </a:t>
            </a:r>
            <a:r>
              <a:rPr lang="en-US" sz="2400" b="1" u="sng" dirty="0" err="1"/>
              <a:t>kernproblemen</a:t>
            </a:r>
            <a:r>
              <a:rPr lang="en-US" sz="2400" b="1" u="sng" dirty="0"/>
              <a:t> </a:t>
            </a:r>
            <a:r>
              <a:rPr lang="en-US" sz="2400" b="1" u="sng" dirty="0" err="1"/>
              <a:t>aan</a:t>
            </a:r>
            <a:r>
              <a:rPr lang="en-US" sz="2400" dirty="0"/>
              <a:t>  die </a:t>
            </a:r>
            <a:br>
              <a:rPr lang="en-US" sz="2400" dirty="0"/>
            </a:br>
            <a:r>
              <a:rPr lang="en-US" sz="2400" dirty="0" err="1"/>
              <a:t>linken</a:t>
            </a:r>
            <a:r>
              <a:rPr lang="en-US" sz="2400" dirty="0"/>
              <a:t> </a:t>
            </a:r>
            <a:r>
              <a:rPr lang="en-US" sz="2400" dirty="0" err="1"/>
              <a:t>aan</a:t>
            </a:r>
            <a:r>
              <a:rPr lang="en-US" sz="2400" dirty="0"/>
              <a:t> </a:t>
            </a:r>
            <a:r>
              <a:rPr lang="en-US" sz="2400" dirty="0" err="1"/>
              <a:t>implementatie</a:t>
            </a:r>
            <a:r>
              <a:rPr lang="en-US" sz="2400" dirty="0"/>
              <a:t> GIS</a:t>
            </a:r>
          </a:p>
          <a:p>
            <a:pPr lvl="1"/>
            <a:r>
              <a:rPr lang="en-US" sz="2000" dirty="0" err="1"/>
              <a:t>leraaropleiding</a:t>
            </a:r>
            <a:r>
              <a:rPr lang="en-US" sz="2000" dirty="0"/>
              <a:t>,</a:t>
            </a:r>
          </a:p>
          <a:p>
            <a:pPr lvl="1"/>
            <a:r>
              <a:rPr lang="en-US" sz="2000" dirty="0" err="1"/>
              <a:t>Beschikbaarheid</a:t>
            </a:r>
            <a:r>
              <a:rPr lang="en-US" sz="2000" dirty="0"/>
              <a:t> </a:t>
            </a:r>
            <a:r>
              <a:rPr lang="en-US" sz="2000" dirty="0" err="1"/>
              <a:t>gebruiksvriendelijke</a:t>
            </a:r>
            <a:br>
              <a:rPr lang="en-US" sz="2000" dirty="0"/>
            </a:br>
            <a:r>
              <a:rPr lang="en-US" sz="2000" dirty="0"/>
              <a:t>software,</a:t>
            </a:r>
          </a:p>
          <a:p>
            <a:pPr lvl="1"/>
            <a:r>
              <a:rPr lang="en-US" sz="2000" dirty="0"/>
              <a:t> ICT </a:t>
            </a:r>
            <a:r>
              <a:rPr lang="en-US" sz="2000" dirty="0" err="1"/>
              <a:t>uitrusting</a:t>
            </a:r>
            <a:r>
              <a:rPr lang="en-US" sz="2000" dirty="0"/>
              <a:t> in </a:t>
            </a:r>
            <a:r>
              <a:rPr lang="en-US" sz="2000" dirty="0" err="1"/>
              <a:t>scholen</a:t>
            </a:r>
            <a:endParaRPr lang="en-GB" sz="2000" dirty="0"/>
          </a:p>
          <a:p>
            <a:pPr lvl="0"/>
            <a:r>
              <a:rPr lang="en-US" sz="2400" dirty="0" err="1"/>
              <a:t>Maak</a:t>
            </a:r>
            <a:r>
              <a:rPr lang="en-US" sz="2400" dirty="0"/>
              <a:t> </a:t>
            </a:r>
            <a:r>
              <a:rPr lang="en-US" sz="2400" dirty="0" err="1"/>
              <a:t>gebruik</a:t>
            </a:r>
            <a:r>
              <a:rPr lang="en-US" sz="2400" dirty="0"/>
              <a:t> van </a:t>
            </a:r>
            <a:r>
              <a:rPr lang="en-US" sz="2400" b="1" u="sng" dirty="0" err="1"/>
              <a:t>gebruikerscommunities</a:t>
            </a:r>
            <a:r>
              <a:rPr lang="en-US" sz="2400" b="1" dirty="0"/>
              <a:t> </a:t>
            </a:r>
          </a:p>
          <a:p>
            <a:pPr lvl="0"/>
            <a:r>
              <a:rPr lang="en-US" sz="2400" b="1" u="sng" dirty="0" err="1"/>
              <a:t>institutionaliseer</a:t>
            </a:r>
            <a:r>
              <a:rPr lang="en-US" sz="2400" b="1" u="sng" dirty="0"/>
              <a:t> </a:t>
            </a:r>
            <a:r>
              <a:rPr lang="en-US" sz="2400" b="1" u="sng" dirty="0" err="1"/>
              <a:t>GIScience</a:t>
            </a:r>
            <a:r>
              <a:rPr lang="en-US" sz="2400" b="1" u="sng" dirty="0"/>
              <a:t> in de curricula</a:t>
            </a:r>
            <a:br>
              <a:rPr lang="en-US" sz="2400" dirty="0"/>
            </a:br>
            <a:endParaRPr lang="en-US" sz="2000" dirty="0"/>
          </a:p>
        </p:txBody>
      </p:sp>
      <p:sp>
        <p:nvSpPr>
          <p:cNvPr id="6"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9" name="Ovaal 8">
            <a:extLst>
              <a:ext uri="{FF2B5EF4-FFF2-40B4-BE49-F238E27FC236}">
                <a16:creationId xmlns:a16="http://schemas.microsoft.com/office/drawing/2014/main" id="{B48E5BD5-E3EF-BF4A-8ABD-DAB45206B629}"/>
              </a:ext>
            </a:extLst>
          </p:cNvPr>
          <p:cNvSpPr/>
          <p:nvPr/>
        </p:nvSpPr>
        <p:spPr>
          <a:xfrm>
            <a:off x="65314" y="4558996"/>
            <a:ext cx="6430736"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055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4510" y="1883493"/>
            <a:ext cx="1682989" cy="1565635"/>
          </a:xfrm>
          <a:prstGeom prst="rect">
            <a:avLst/>
          </a:prstGeom>
        </p:spPr>
      </p:pic>
      <p:pic>
        <p:nvPicPr>
          <p:cNvPr id="11" name="Afbeelding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454" y="1966675"/>
            <a:ext cx="2198247" cy="2811380"/>
          </a:xfrm>
          <a:prstGeom prst="rect">
            <a:avLst/>
          </a:prstGeom>
        </p:spPr>
      </p:pic>
      <p:pic>
        <p:nvPicPr>
          <p:cNvPr id="15" name="Afbeelding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29944"/>
            <a:ext cx="2522294" cy="3225810"/>
          </a:xfrm>
          <a:prstGeom prst="rect">
            <a:avLst/>
          </a:prstGeom>
        </p:spPr>
      </p:pic>
      <p:pic>
        <p:nvPicPr>
          <p:cNvPr id="14" name="Afbeelding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9642" y="5063045"/>
            <a:ext cx="2492371" cy="810021"/>
          </a:xfrm>
          <a:prstGeom prst="rect">
            <a:avLst/>
          </a:prstGeom>
          <a:solidFill>
            <a:schemeClr val="accent1"/>
          </a:solidFill>
        </p:spPr>
      </p:pic>
      <p:pic>
        <p:nvPicPr>
          <p:cNvPr id="16" name="Afbeelding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6580" y="1616560"/>
            <a:ext cx="1020449" cy="2907801"/>
          </a:xfrm>
          <a:prstGeom prst="rect">
            <a:avLst/>
          </a:prstGeom>
        </p:spPr>
      </p:pic>
      <p:pic>
        <p:nvPicPr>
          <p:cNvPr id="17" name="Afbeelding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38103" y="4809045"/>
            <a:ext cx="2233341" cy="1280887"/>
          </a:xfrm>
          <a:prstGeom prst="rect">
            <a:avLst/>
          </a:prstGeom>
        </p:spPr>
      </p:pic>
      <p:sp>
        <p:nvSpPr>
          <p:cNvPr id="12" name="Title 1"/>
          <p:cNvSpPr txBox="1">
            <a:spLocks/>
          </p:cNvSpPr>
          <p:nvPr/>
        </p:nvSpPr>
        <p:spPr>
          <a:xfrm>
            <a:off x="2352674" y="229046"/>
            <a:ext cx="6632576" cy="92983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6000" dirty="0"/>
              <a:t>GI-Learner partners</a:t>
            </a:r>
          </a:p>
        </p:txBody>
      </p:sp>
      <p:pic>
        <p:nvPicPr>
          <p:cNvPr id="8" name="Afbeelding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931" y="4846180"/>
            <a:ext cx="1492502" cy="1243752"/>
          </a:xfrm>
          <a:prstGeom prst="rect">
            <a:avLst/>
          </a:prstGeom>
        </p:spPr>
      </p:pic>
      <p:pic>
        <p:nvPicPr>
          <p:cNvPr id="13" name="Afbeelding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39989" y="3867124"/>
            <a:ext cx="5466086" cy="846708"/>
          </a:xfrm>
          <a:prstGeom prst="rect">
            <a:avLst/>
          </a:prstGeom>
        </p:spPr>
      </p:pic>
    </p:spTree>
    <p:extLst>
      <p:ext uri="{BB962C8B-B14F-4D97-AF65-F5344CB8AC3E}">
        <p14:creationId xmlns:p14="http://schemas.microsoft.com/office/powerpoint/2010/main" val="117601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			</a:t>
            </a:r>
          </a:p>
        </p:txBody>
      </p:sp>
      <p:sp>
        <p:nvSpPr>
          <p:cNvPr id="4" name="Tijdelijke aanduiding voor inhoud 3"/>
          <p:cNvSpPr>
            <a:spLocks noGrp="1"/>
          </p:cNvSpPr>
          <p:nvPr>
            <p:ph sz="half" idx="1"/>
          </p:nvPr>
        </p:nvSpPr>
        <p:spPr>
          <a:xfrm>
            <a:off x="628649" y="1825625"/>
            <a:ext cx="8290585" cy="4351338"/>
          </a:xfrm>
        </p:spPr>
        <p:txBody>
          <a:bodyPr>
            <a:normAutofit/>
          </a:bodyPr>
          <a:lstStyle/>
          <a:p>
            <a:pPr marL="0" lvl="0" indent="0">
              <a:lnSpc>
                <a:spcPct val="100000"/>
              </a:lnSpc>
              <a:spcBef>
                <a:spcPts val="0"/>
              </a:spcBef>
              <a:buNone/>
            </a:pPr>
            <a:r>
              <a:rPr lang="en-US" sz="2400" dirty="0" err="1"/>
              <a:t>leerkrachten</a:t>
            </a:r>
            <a:r>
              <a:rPr lang="en-US" sz="2400" dirty="0"/>
              <a:t> </a:t>
            </a:r>
            <a:r>
              <a:rPr lang="en-US" sz="2400" dirty="0" err="1"/>
              <a:t>helpen</a:t>
            </a:r>
            <a:r>
              <a:rPr lang="en-US" sz="2400" dirty="0"/>
              <a:t> </a:t>
            </a:r>
            <a:r>
              <a:rPr lang="en-US" sz="2400" dirty="0" err="1"/>
              <a:t>bij</a:t>
            </a:r>
            <a:r>
              <a:rPr lang="en-US" sz="2400" dirty="0"/>
              <a:t> het </a:t>
            </a:r>
            <a:r>
              <a:rPr lang="en-US" sz="2400" dirty="0" err="1"/>
              <a:t>implementeren</a:t>
            </a:r>
            <a:r>
              <a:rPr lang="en-US" sz="2400" dirty="0"/>
              <a:t> van </a:t>
            </a:r>
            <a:r>
              <a:rPr lang="en-US" sz="2400" dirty="0" err="1"/>
              <a:t>leerlijnen</a:t>
            </a:r>
            <a:r>
              <a:rPr lang="en-US" sz="2400" dirty="0"/>
              <a:t> </a:t>
            </a:r>
            <a:r>
              <a:rPr lang="en-US" sz="2400" dirty="0" err="1"/>
              <a:t>voor</a:t>
            </a:r>
            <a:r>
              <a:rPr lang="en-US" sz="2400" dirty="0"/>
              <a:t> </a:t>
            </a:r>
            <a:r>
              <a:rPr lang="en-US" sz="2400" dirty="0" err="1"/>
              <a:t>ruimtelijk</a:t>
            </a:r>
            <a:r>
              <a:rPr lang="en-US" sz="2400" dirty="0"/>
              <a:t> </a:t>
            </a:r>
            <a:r>
              <a:rPr lang="en-US" sz="2400" dirty="0" err="1"/>
              <a:t>denken</a:t>
            </a:r>
            <a:r>
              <a:rPr lang="en-US" sz="2400" dirty="0"/>
              <a:t> in </a:t>
            </a:r>
            <a:r>
              <a:rPr lang="en-US" sz="2400" dirty="0" err="1"/>
              <a:t>middelbare</a:t>
            </a:r>
            <a:r>
              <a:rPr lang="en-US" sz="2400" dirty="0"/>
              <a:t> </a:t>
            </a:r>
            <a:r>
              <a:rPr lang="en-US" sz="2400" dirty="0" err="1"/>
              <a:t>scholen</a:t>
            </a:r>
            <a:r>
              <a:rPr lang="en-US" sz="2400" dirty="0"/>
              <a:t>, met </a:t>
            </a:r>
            <a:r>
              <a:rPr lang="en-US" sz="2400" dirty="0" err="1"/>
              <a:t>behulp</a:t>
            </a:r>
            <a:r>
              <a:rPr lang="en-US" sz="2400" dirty="0"/>
              <a:t> van </a:t>
            </a:r>
            <a:r>
              <a:rPr lang="en-US" sz="2400" dirty="0" err="1"/>
              <a:t>GIScience</a:t>
            </a:r>
            <a:r>
              <a:rPr lang="en-US" sz="2400" dirty="0"/>
              <a:t>.</a:t>
            </a:r>
            <a:endParaRPr lang="nl-NL" sz="2400" dirty="0"/>
          </a:p>
        </p:txBody>
      </p:sp>
      <p:pic>
        <p:nvPicPr>
          <p:cNvPr id="6" name="Afbeelding 5"/>
          <p:cNvPicPr>
            <a:picLocks noChangeAspect="1"/>
          </p:cNvPicPr>
          <p:nvPr/>
        </p:nvPicPr>
        <p:blipFill>
          <a:blip r:embed="rId2"/>
          <a:stretch>
            <a:fillRect/>
          </a:stretch>
        </p:blipFill>
        <p:spPr>
          <a:xfrm>
            <a:off x="1762235" y="3086100"/>
            <a:ext cx="5133865" cy="3090863"/>
          </a:xfrm>
          <a:prstGeom prst="rect">
            <a:avLst/>
          </a:prstGeom>
        </p:spPr>
      </p:pic>
      <p:sp>
        <p:nvSpPr>
          <p:cNvPr id="7" name="Rechthoek 6"/>
          <p:cNvSpPr/>
          <p:nvPr/>
        </p:nvSpPr>
        <p:spPr>
          <a:xfrm>
            <a:off x="1114425" y="6119813"/>
            <a:ext cx="7181850" cy="253916"/>
          </a:xfrm>
          <a:prstGeom prst="rect">
            <a:avLst/>
          </a:prstGeom>
        </p:spPr>
        <p:txBody>
          <a:bodyPr wrap="square">
            <a:spAutoFit/>
          </a:bodyPr>
          <a:lstStyle/>
          <a:p>
            <a:pPr algn="ctr"/>
            <a:r>
              <a:rPr lang="nl-NL" sz="1050" dirty="0" err="1"/>
              <a:t>https</a:t>
            </a:r>
            <a:r>
              <a:rPr lang="nl-NL" sz="1050" dirty="0"/>
              <a:t>://</a:t>
            </a:r>
            <a:r>
              <a:rPr lang="nl-NL" sz="1050" dirty="0" err="1"/>
              <a:t>cnr.ncsu.edu</a:t>
            </a:r>
            <a:r>
              <a:rPr lang="nl-NL" sz="1050" dirty="0"/>
              <a:t>/</a:t>
            </a:r>
            <a:r>
              <a:rPr lang="nl-NL" sz="1050" dirty="0" err="1"/>
              <a:t>geospatial</a:t>
            </a:r>
            <a:r>
              <a:rPr lang="nl-NL" sz="1050" dirty="0"/>
              <a:t>/</a:t>
            </a:r>
            <a:r>
              <a:rPr lang="nl-NL" sz="1050" dirty="0" err="1"/>
              <a:t>wp</a:t>
            </a:r>
            <a:r>
              <a:rPr lang="nl-NL" sz="1050" dirty="0"/>
              <a:t>-content/</a:t>
            </a:r>
            <a:r>
              <a:rPr lang="nl-NL" sz="1050" dirty="0" err="1"/>
              <a:t>uploads</a:t>
            </a:r>
            <a:r>
              <a:rPr lang="nl-NL" sz="1050" dirty="0"/>
              <a:t>/sites/12/2015/08/</a:t>
            </a:r>
            <a:r>
              <a:rPr lang="nl-NL" sz="1050" dirty="0" err="1"/>
              <a:t>DukeTIPCollage.png</a:t>
            </a:r>
            <a:endParaRPr lang="nl-NL" sz="1050" dirty="0"/>
          </a:p>
        </p:txBody>
      </p:sp>
    </p:spTree>
    <p:extLst>
      <p:ext uri="{BB962C8B-B14F-4D97-AF65-F5344CB8AC3E}">
        <p14:creationId xmlns:p14="http://schemas.microsoft.com/office/powerpoint/2010/main" val="143515791"/>
      </p:ext>
    </p:extLst>
  </p:cSld>
  <p:clrMapOvr>
    <a:masterClrMapping/>
  </p:clrMapOvr>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D6C9523D-B8CA-7946-95E2-E0204CD59D5B}" vid="{B9818ABB-6A3C-A54C-B63E-BDD5B27718B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GI-Learner-draft</Template>
  <TotalTime>13234</TotalTime>
  <Words>2162</Words>
  <Application>Microsoft Macintosh PowerPoint</Application>
  <PresentationFormat>Diavoorstelling (4:3)</PresentationFormat>
  <Paragraphs>332</Paragraphs>
  <Slides>32</Slides>
  <Notes>12</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32</vt:i4>
      </vt:variant>
    </vt:vector>
  </HeadingPairs>
  <TitlesOfParts>
    <vt:vector size="41" baseType="lpstr">
      <vt:lpstr>맑은 고딕</vt:lpstr>
      <vt:lpstr>MS Gothic</vt:lpstr>
      <vt:lpstr>Arial</vt:lpstr>
      <vt:lpstr>Calibri</vt:lpstr>
      <vt:lpstr>Calibri Light</vt:lpstr>
      <vt:lpstr>Mangal</vt:lpstr>
      <vt:lpstr>Times New Roman</vt:lpstr>
      <vt:lpstr>Wingdings</vt:lpstr>
      <vt:lpstr>Office-thema</vt:lpstr>
      <vt:lpstr>Een project om georuimtelijk denken te ontwikkelen in het curriculum  </vt:lpstr>
      <vt:lpstr>De situatie  </vt:lpstr>
      <vt:lpstr>De situatie </vt:lpstr>
      <vt:lpstr>PowerPoint-presentatie</vt:lpstr>
      <vt:lpstr>PowerPoint-presentatie</vt:lpstr>
      <vt:lpstr>Aanbevelingen </vt:lpstr>
      <vt:lpstr>Aanbevelingen </vt:lpstr>
      <vt:lpstr>PowerPoint-presentatie</vt:lpstr>
      <vt:lpstr>Doel   </vt:lpstr>
      <vt:lpstr>Actiestappen   </vt:lpstr>
      <vt:lpstr>Progressie leerlijn   </vt:lpstr>
      <vt:lpstr>Progressie leerlijn - voorbeeld</vt:lpstr>
      <vt:lpstr>Progressie leerlijn - voorbeeld</vt:lpstr>
      <vt:lpstr>Progressie leerlijn  </vt:lpstr>
      <vt:lpstr>GI Ruimtelijk denken</vt:lpstr>
      <vt:lpstr>GI Science  Ruimtelijk denken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Voorbeeld werken met GIS</vt:lpstr>
      <vt:lpstr>PowerPoint-presentatie</vt:lpstr>
      <vt:lpstr>PowerPoint-presentatie</vt:lpstr>
      <vt:lpstr>How to implement this? </vt:lpstr>
      <vt:lpstr>GI Learner materiaal</vt:lpstr>
      <vt:lpstr>PowerPoint-presentatie</vt:lpstr>
      <vt:lpstr>PowerPoint-presentatie</vt:lpstr>
      <vt:lpstr>Project Timeframe:  September 2015 – Augustus 2018   More info : www.gi-learner.eu  Twitter: @GILearner    Project coördinator: luc.zwartjes@ugent.be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Zwartjes Luc</dc:creator>
  <cp:lastModifiedBy>Zwartjes Luc</cp:lastModifiedBy>
  <cp:revision>131</cp:revision>
  <dcterms:created xsi:type="dcterms:W3CDTF">2016-01-23T22:14:26Z</dcterms:created>
  <dcterms:modified xsi:type="dcterms:W3CDTF">2018-05-09T11:08:08Z</dcterms:modified>
</cp:coreProperties>
</file>