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4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7" r:id="rId2"/>
    <p:sldId id="348" r:id="rId3"/>
    <p:sldId id="349" r:id="rId4"/>
    <p:sldId id="356" r:id="rId5"/>
    <p:sldId id="357" r:id="rId6"/>
    <p:sldId id="258" r:id="rId7"/>
    <p:sldId id="259" r:id="rId8"/>
    <p:sldId id="260" r:id="rId9"/>
    <p:sldId id="336" r:id="rId10"/>
    <p:sldId id="337" r:id="rId11"/>
    <p:sldId id="363" r:id="rId12"/>
    <p:sldId id="364" r:id="rId13"/>
    <p:sldId id="261" r:id="rId14"/>
    <p:sldId id="262" r:id="rId15"/>
    <p:sldId id="263" r:id="rId16"/>
    <p:sldId id="341" r:id="rId17"/>
    <p:sldId id="347" r:id="rId18"/>
    <p:sldId id="269" r:id="rId19"/>
    <p:sldId id="342" r:id="rId20"/>
    <p:sldId id="338" r:id="rId21"/>
    <p:sldId id="340" r:id="rId22"/>
    <p:sldId id="344" r:id="rId23"/>
    <p:sldId id="345" r:id="rId24"/>
    <p:sldId id="346" r:id="rId25"/>
    <p:sldId id="365" r:id="rId26"/>
    <p:sldId id="362" r:id="rId27"/>
    <p:sldId id="366" r:id="rId28"/>
    <p:sldId id="367" r:id="rId29"/>
    <p:sldId id="280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7"/>
    <p:restoredTop sz="96520" autoAdjust="0"/>
  </p:normalViewPr>
  <p:slideViewPr>
    <p:cSldViewPr snapToGrid="0" snapToObjects="1">
      <p:cViewPr varScale="1">
        <p:scale>
          <a:sx n="88" d="100"/>
          <a:sy n="88" d="100"/>
        </p:scale>
        <p:origin x="15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3C2A6-00D7-6046-90DB-65422A8BBAF7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5E04-A5AA-C749-BFD3-C7789901E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2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960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Favier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five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8). Teaching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on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skills</a:t>
            </a:r>
            <a:r>
              <a:rPr lang="nl-NL" dirty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020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646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750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000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36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16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33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27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46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983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Bednarz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 (2011)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(STAT)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single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different skills,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whereby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(point, line, area),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operations,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nl-NL" dirty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55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Bednarz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 (2011)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(STAT)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single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different skills,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whereby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(point, line, area),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operations, map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navigation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nl-NL" dirty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94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err="1"/>
              <a:t>enables</a:t>
            </a:r>
            <a:r>
              <a:rPr lang="nl-NL" sz="1200" dirty="0"/>
              <a:t> </a:t>
            </a:r>
            <a:r>
              <a:rPr lang="nl-NL" sz="1200" dirty="0" err="1"/>
              <a:t>knowing</a:t>
            </a:r>
            <a:r>
              <a:rPr lang="nl-NL" sz="1200" dirty="0"/>
              <a:t> </a:t>
            </a:r>
            <a:r>
              <a:rPr lang="nl-NL" sz="1200" dirty="0" err="1"/>
              <a:t>about</a:t>
            </a:r>
            <a:endParaRPr lang="nl-NL" sz="1200" dirty="0"/>
          </a:p>
          <a:p>
            <a:r>
              <a:rPr lang="nl-NL" sz="1200" i="1" dirty="0"/>
              <a:t>- Space</a:t>
            </a:r>
            <a:r>
              <a:rPr lang="nl-NL" sz="1200" dirty="0"/>
              <a:t> – e.g. different </a:t>
            </a:r>
            <a:r>
              <a:rPr lang="nl-NL" sz="1200" dirty="0" err="1"/>
              <a:t>ways</a:t>
            </a:r>
            <a:r>
              <a:rPr lang="nl-NL" sz="1200" dirty="0"/>
              <a:t> of </a:t>
            </a:r>
            <a:r>
              <a:rPr lang="nl-NL" sz="1200" dirty="0" err="1"/>
              <a:t>calculating</a:t>
            </a:r>
            <a:r>
              <a:rPr lang="nl-NL" sz="1200" dirty="0"/>
              <a:t> </a:t>
            </a:r>
            <a:r>
              <a:rPr lang="nl-NL" sz="1200" dirty="0" err="1"/>
              <a:t>distance</a:t>
            </a:r>
            <a:r>
              <a:rPr lang="nl-NL" sz="1200" dirty="0"/>
              <a:t>, </a:t>
            </a:r>
            <a:r>
              <a:rPr lang="nl-NL" sz="1200" dirty="0" err="1"/>
              <a:t>coordinate</a:t>
            </a:r>
            <a:r>
              <a:rPr lang="nl-NL" sz="1200" dirty="0"/>
              <a:t>  system </a:t>
            </a:r>
          </a:p>
          <a:p>
            <a:r>
              <a:rPr lang="nl-NL" sz="1200" i="1" dirty="0"/>
              <a:t>- </a:t>
            </a:r>
            <a:r>
              <a:rPr lang="nl-NL" sz="1200" i="1" dirty="0" err="1"/>
              <a:t>Representation</a:t>
            </a:r>
            <a:r>
              <a:rPr lang="nl-NL" sz="1200" dirty="0"/>
              <a:t> – e.g. effect of </a:t>
            </a:r>
            <a:r>
              <a:rPr lang="nl-NL" sz="1200" dirty="0" err="1"/>
              <a:t>projections</a:t>
            </a:r>
            <a:r>
              <a:rPr lang="nl-NL" sz="1200" dirty="0"/>
              <a:t>, </a:t>
            </a:r>
            <a:r>
              <a:rPr lang="nl-NL" sz="1200" dirty="0" err="1"/>
              <a:t>principles</a:t>
            </a:r>
            <a:r>
              <a:rPr lang="nl-NL" sz="1200" dirty="0"/>
              <a:t> of </a:t>
            </a:r>
            <a:r>
              <a:rPr lang="nl-NL" sz="1200" dirty="0" err="1"/>
              <a:t>graphic</a:t>
            </a:r>
            <a:r>
              <a:rPr lang="nl-NL" sz="1200" dirty="0"/>
              <a:t> design (</a:t>
            </a:r>
            <a:r>
              <a:rPr lang="nl-NL" sz="1200" dirty="0" err="1"/>
              <a:t>semiology</a:t>
            </a:r>
            <a:r>
              <a:rPr lang="nl-NL" sz="1200" dirty="0"/>
              <a:t>)</a:t>
            </a:r>
          </a:p>
          <a:p>
            <a:r>
              <a:rPr lang="nl-NL" sz="1200" i="1" dirty="0"/>
              <a:t>- </a:t>
            </a:r>
            <a:r>
              <a:rPr lang="nl-NL" sz="1200" i="1" dirty="0" err="1"/>
              <a:t>Reasoning</a:t>
            </a:r>
            <a:r>
              <a:rPr lang="nl-NL" sz="1200" dirty="0"/>
              <a:t> – e.g. different </a:t>
            </a:r>
            <a:r>
              <a:rPr lang="nl-NL" sz="1200" dirty="0" err="1"/>
              <a:t>ways</a:t>
            </a:r>
            <a:r>
              <a:rPr lang="nl-NL" sz="1200" dirty="0"/>
              <a:t> of thinking </a:t>
            </a:r>
            <a:r>
              <a:rPr lang="nl-NL" sz="1200" dirty="0" err="1"/>
              <a:t>about</a:t>
            </a:r>
            <a:r>
              <a:rPr lang="nl-NL" sz="1200" dirty="0"/>
              <a:t> </a:t>
            </a:r>
            <a:r>
              <a:rPr lang="nl-NL" sz="1200" dirty="0" err="1"/>
              <a:t>shortest</a:t>
            </a:r>
            <a:r>
              <a:rPr lang="nl-NL" sz="1200" dirty="0"/>
              <a:t> </a:t>
            </a:r>
            <a:r>
              <a:rPr lang="nl-NL" sz="1200" dirty="0" err="1"/>
              <a:t>distances</a:t>
            </a:r>
            <a:r>
              <a:rPr lang="nl-NL" sz="1200" dirty="0"/>
              <a:t>, </a:t>
            </a:r>
            <a:r>
              <a:rPr lang="nl-NL" sz="1200" dirty="0" err="1"/>
              <a:t>estimate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</a:t>
            </a:r>
            <a:r>
              <a:rPr lang="nl-NL" sz="1200" dirty="0" err="1"/>
              <a:t>slope</a:t>
            </a:r>
            <a:r>
              <a:rPr lang="nl-NL" sz="1200" dirty="0"/>
              <a:t> of a </a:t>
            </a:r>
            <a:r>
              <a:rPr lang="nl-NL" sz="1200" dirty="0" err="1"/>
              <a:t>hill</a:t>
            </a:r>
            <a:r>
              <a:rPr lang="nl-NL" sz="1200" dirty="0"/>
              <a:t> </a:t>
            </a:r>
            <a:r>
              <a:rPr lang="nl-NL" sz="1200" dirty="0" err="1"/>
              <a:t>fom</a:t>
            </a:r>
            <a:r>
              <a:rPr lang="nl-NL" sz="1200" dirty="0"/>
              <a:t> a map of contour </a:t>
            </a:r>
            <a:r>
              <a:rPr lang="nl-NL" sz="1200" dirty="0" err="1"/>
              <a:t>lines</a:t>
            </a:r>
            <a:endParaRPr lang="nl-NL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26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TPCK: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knowledge a teacher should have about how to use technology in instruction in such a way that students develop knowledge and skills in a certain domain’.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86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19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28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99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91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85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24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9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3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03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08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41043"/>
            <a:ext cx="8290584" cy="463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7AA3-52CF-B049-AEF3-B68BF5B64E53}" type="datetimeFigureOut">
              <a:rPr lang="nl-NL" smtClean="0"/>
              <a:t>05-07-18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0485"/>
            <a:ext cx="3086100" cy="507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350496" y="6350485"/>
            <a:ext cx="256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http://</a:t>
            </a:r>
            <a:r>
              <a:rPr lang="en-US" b="1" dirty="0" err="1">
                <a:solidFill>
                  <a:srgbClr val="0000FF"/>
                </a:solidFill>
              </a:rPr>
              <a:t>www.gilearner.eu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Afbeelding 4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82" y="0"/>
            <a:ext cx="2663867" cy="14651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650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7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.zwartjes@ugent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luc.zwartjes@ugent.be" TargetMode="External"/><Relationship Id="rId4" Type="http://schemas.openxmlformats.org/officeDocument/2006/relationships/hyperlink" Target="http://www.gi-learner.e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i-use.eu/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://www.igues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ikkaoppi.fi/" TargetMode="External"/><Relationship Id="rId5" Type="http://schemas.openxmlformats.org/officeDocument/2006/relationships/hyperlink" Target="http://www.edugis.pl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edugis.nl/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ations.europa.eu/en/publication-detail/-/publication/5719a044-b659-46de-b58b-606bc5b084c1/language-en/format-PDF/source-7162406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521" y="2538429"/>
            <a:ext cx="8577965" cy="1818177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A project to develop </a:t>
            </a:r>
            <a:r>
              <a:rPr lang="en-GB" sz="4000" i="1" u="sng" dirty="0"/>
              <a:t>geospatial thinking learning lines</a:t>
            </a:r>
            <a:r>
              <a:rPr lang="en-GB" sz="4000" dirty="0"/>
              <a:t> in secondary schools </a:t>
            </a:r>
            <a:br>
              <a:rPr lang="en-GB" sz="4000" dirty="0"/>
            </a:br>
            <a:br>
              <a:rPr lang="en-GB" sz="4000" dirty="0"/>
            </a:br>
            <a:endParaRPr lang="nl-NL" sz="3600" dirty="0"/>
          </a:p>
        </p:txBody>
      </p:sp>
      <p:sp>
        <p:nvSpPr>
          <p:cNvPr id="5" name="Rectangle 4"/>
          <p:cNvSpPr/>
          <p:nvPr/>
        </p:nvSpPr>
        <p:spPr>
          <a:xfrm>
            <a:off x="2395560" y="11243"/>
            <a:ext cx="4637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GI-Learner </a:t>
            </a:r>
            <a:endParaRPr lang="en-US" sz="2800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888326" y="4356606"/>
            <a:ext cx="6728144" cy="1162002"/>
          </a:xfrm>
        </p:spPr>
        <p:txBody>
          <a:bodyPr>
            <a:normAutofit fontScale="55000" lnSpcReduction="20000"/>
          </a:bodyPr>
          <a:lstStyle/>
          <a:p>
            <a:r>
              <a:rPr lang="nl-NL" sz="1800" dirty="0"/>
              <a:t>Luc Zwartjes</a:t>
            </a:r>
          </a:p>
          <a:p>
            <a:r>
              <a:rPr lang="nl-NL" sz="1800" dirty="0"/>
              <a:t>Teacher </a:t>
            </a:r>
            <a:r>
              <a:rPr lang="nl-NL" sz="1800" dirty="0" err="1"/>
              <a:t>geography</a:t>
            </a:r>
            <a:r>
              <a:rPr lang="nl-NL" sz="1800" dirty="0"/>
              <a:t> – Sint-Lodewijkscollege Brugge</a:t>
            </a:r>
          </a:p>
          <a:p>
            <a:r>
              <a:rPr lang="nl-NL" sz="1800" dirty="0" err="1"/>
              <a:t>Lecturer</a:t>
            </a:r>
            <a:r>
              <a:rPr lang="nl-NL" sz="1800" dirty="0"/>
              <a:t> </a:t>
            </a:r>
            <a:r>
              <a:rPr lang="nl-NL" sz="1800" dirty="0" err="1"/>
              <a:t>Ghent</a:t>
            </a:r>
            <a:r>
              <a:rPr lang="nl-NL" sz="1800" dirty="0"/>
              <a:t> University, </a:t>
            </a:r>
            <a:r>
              <a:rPr lang="nl-NL" sz="1800" dirty="0" err="1"/>
              <a:t>Geography</a:t>
            </a:r>
            <a:r>
              <a:rPr lang="nl-NL" sz="1800" dirty="0"/>
              <a:t> </a:t>
            </a:r>
            <a:r>
              <a:rPr lang="nl-NL" sz="1800" dirty="0" err="1"/>
              <a:t>Department</a:t>
            </a:r>
            <a:endParaRPr lang="nl-NL" sz="1800" dirty="0"/>
          </a:p>
          <a:p>
            <a:r>
              <a:rPr lang="nl-NL" sz="1800" dirty="0" err="1"/>
              <a:t>Pedagogic</a:t>
            </a:r>
            <a:r>
              <a:rPr lang="nl-NL" sz="1800" dirty="0"/>
              <a:t> </a:t>
            </a:r>
            <a:r>
              <a:rPr lang="nl-NL" sz="1800" dirty="0" err="1"/>
              <a:t>advisor</a:t>
            </a:r>
            <a:r>
              <a:rPr lang="nl-NL" sz="1800" dirty="0"/>
              <a:t> </a:t>
            </a:r>
            <a:r>
              <a:rPr lang="nl-NL" sz="1800" dirty="0" err="1"/>
              <a:t>geography</a:t>
            </a:r>
            <a:r>
              <a:rPr lang="nl-NL" sz="1800" dirty="0"/>
              <a:t> West-</a:t>
            </a:r>
            <a:r>
              <a:rPr lang="nl-NL" sz="1800" dirty="0" err="1"/>
              <a:t>Flanders</a:t>
            </a:r>
            <a:endParaRPr lang="nl-NL" sz="1800" dirty="0"/>
          </a:p>
          <a:p>
            <a:r>
              <a:rPr lang="nl-NL" sz="1800" dirty="0">
                <a:hlinkClick r:id="rId3"/>
              </a:rPr>
              <a:t>Luc.zwartjes@ugent.be</a:t>
            </a:r>
            <a:r>
              <a:rPr lang="nl-NL" sz="1800" dirty="0"/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218" y="5741323"/>
            <a:ext cx="3632782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Action steps	 	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296150" cy="4351338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summarize literature  </a:t>
            </a:r>
            <a:r>
              <a:rPr lang="en-US" sz="2400" dirty="0">
                <a:sym typeface="Wingdings"/>
              </a:rPr>
              <a:t> report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define geospatial thinking competencies</a:t>
            </a:r>
            <a:endParaRPr lang="nl-NL" sz="2400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develop an evaluative tool to analyze the impact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create learning lines translating them into learning objectives, teaching and learning materials for the whole curriculum (K7 to K12)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7017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0750" y="412967"/>
            <a:ext cx="6953250" cy="983179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A spatially literate student …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28649" y="2118171"/>
            <a:ext cx="8059761" cy="4739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 has the following characteristics</a:t>
            </a:r>
          </a:p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Habit of mind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of thinking spatially – knows where, when, how and why to think spatially</a:t>
            </a:r>
          </a:p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Practices spatial thinking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an informal way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deep and broad knowledge of spatial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concepts and representation…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Adopts a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critical stance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 spatial thinking –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evaluates the quality of spatial data,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uses spatial data to construct …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81" y="1157931"/>
            <a:ext cx="3095476" cy="11256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464" y="3921125"/>
            <a:ext cx="1545677" cy="2183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8648" y="5651371"/>
            <a:ext cx="694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National Research Council, 2006, Learning to think spatially: GIS as a Support System in the K-12 Curriculum, Washington DC, National Academy Press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0750" y="166905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 </a:t>
            </a:r>
            <a:r>
              <a:rPr lang="en-US" dirty="0"/>
              <a:t>Literature Review </a:t>
            </a:r>
          </a:p>
        </p:txBody>
      </p:sp>
    </p:spTree>
    <p:extLst>
      <p:ext uri="{BB962C8B-B14F-4D97-AF65-F5344CB8AC3E}">
        <p14:creationId xmlns:p14="http://schemas.microsoft.com/office/powerpoint/2010/main" val="296513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4750" y="32274"/>
            <a:ext cx="6356350" cy="1325563"/>
          </a:xfrm>
        </p:spPr>
        <p:txBody>
          <a:bodyPr>
            <a:normAutofit/>
          </a:bodyPr>
          <a:lstStyle/>
          <a:p>
            <a:r>
              <a:rPr lang="nl-NL" sz="4800" b="1" dirty="0" err="1"/>
              <a:t>Spatial</a:t>
            </a:r>
            <a:r>
              <a:rPr lang="nl-NL" sz="4800" b="1" dirty="0"/>
              <a:t> thinking is …..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11" y="2936672"/>
            <a:ext cx="8361998" cy="3489567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traditionally linked to spatial visualization, orientation, spatial perception and mental rotation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</p:spTree>
    <p:extLst>
      <p:ext uri="{BB962C8B-B14F-4D97-AF65-F5344CB8AC3E}">
        <p14:creationId xmlns:p14="http://schemas.microsoft.com/office/powerpoint/2010/main" val="388720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874947" cy="1325563"/>
          </a:xfrm>
        </p:spPr>
        <p:txBody>
          <a:bodyPr>
            <a:normAutofit/>
          </a:bodyPr>
          <a:lstStyle/>
          <a:p>
            <a:r>
              <a:rPr lang="nl-NL" sz="3600" u="sng" dirty="0" err="1"/>
              <a:t>Geo</a:t>
            </a:r>
            <a:r>
              <a:rPr lang="nl-NL" sz="3600" dirty="0" err="1"/>
              <a:t>s</a:t>
            </a:r>
            <a:r>
              <a:rPr lang="nl-NL" sz="3600" b="1" dirty="0" err="1"/>
              <a:t>patial</a:t>
            </a:r>
            <a:r>
              <a:rPr lang="nl-NL" sz="3600" b="1" dirty="0"/>
              <a:t> thinking is even more </a:t>
            </a:r>
            <a:r>
              <a:rPr lang="is-IS" sz="3600" b="1" dirty="0"/>
              <a:t>…</a:t>
            </a:r>
            <a:endParaRPr lang="nl-NL" sz="3600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28650" y="1742211"/>
            <a:ext cx="8290584" cy="463592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Geospatial is not simply about visualization and relationships (Wang et al. 2014), it implies </a:t>
            </a:r>
          </a:p>
          <a:p>
            <a:pPr lvl="1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manipulation </a:t>
            </a:r>
          </a:p>
          <a:p>
            <a:pPr lvl="1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pPr lvl="1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information (Baker et al. (2015)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.... at different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geographic scales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974" y="5133609"/>
            <a:ext cx="8538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Baker, T.R., </a:t>
            </a:r>
            <a:r>
              <a:rPr lang="en-US" sz="1200" dirty="0" err="1"/>
              <a:t>Battersby</a:t>
            </a:r>
            <a:r>
              <a:rPr lang="en-US" sz="1200" dirty="0"/>
              <a:t>, S., </a:t>
            </a:r>
            <a:r>
              <a:rPr lang="en-US" sz="1200" dirty="0" err="1"/>
              <a:t>Bednarz</a:t>
            </a:r>
            <a:r>
              <a:rPr lang="en-US" sz="1200" dirty="0"/>
              <a:t>, S.W., </a:t>
            </a:r>
            <a:r>
              <a:rPr lang="en-US" sz="1200" dirty="0" err="1"/>
              <a:t>Bodzin</a:t>
            </a:r>
            <a:r>
              <a:rPr lang="en-US" sz="1200" dirty="0"/>
              <a:t>, A.M., </a:t>
            </a:r>
            <a:r>
              <a:rPr lang="en-US" sz="1200" dirty="0" err="1"/>
              <a:t>Kolvoord</a:t>
            </a:r>
            <a:r>
              <a:rPr lang="en-US" sz="1200" dirty="0"/>
              <a:t>, B., Moore, S., Sinton, D. and </a:t>
            </a:r>
            <a:r>
              <a:rPr lang="en-US" sz="1200" dirty="0" err="1"/>
              <a:t>Uttal</a:t>
            </a:r>
            <a:r>
              <a:rPr lang="en-US" sz="1200" dirty="0"/>
              <a:t>, D., 2015. A research agenda for geospatial technologies and learning. Journal of Geography, 114(3), pp.118-130.</a:t>
            </a:r>
          </a:p>
          <a:p>
            <a:r>
              <a:rPr lang="en-US" sz="1200" dirty="0"/>
              <a:t>Wang, H.S., Chen, Y.T. and Lin, C.H., 2014. The learning benefits of using eye trackers to enhance the geospatial abilities of elementary school students. British Journal of Educational Technology, 45(2), pp.340-355.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</p:spTree>
    <p:extLst>
      <p:ext uri="{BB962C8B-B14F-4D97-AF65-F5344CB8AC3E}">
        <p14:creationId xmlns:p14="http://schemas.microsoft.com/office/powerpoint/2010/main" val="12393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28650" y="1870227"/>
            <a:ext cx="8290584" cy="463592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 a single ability but comprised of a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collection of different skills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Bednarz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&amp; Lee, 2011)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ability to study the characteristics and the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interconnected processes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nature and human impact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 time and at appropriate scale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Kerski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2008)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750" y="4976634"/>
            <a:ext cx="8506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Bednarz</a:t>
            </a:r>
            <a:r>
              <a:rPr lang="en-US" sz="1200" dirty="0"/>
              <a:t>, R.S. and Lee, J., 2011. The components of spatial thinking: empirical evidence. </a:t>
            </a:r>
            <a:r>
              <a:rPr lang="en-US" sz="1200" dirty="0" err="1"/>
              <a:t>Procedia</a:t>
            </a:r>
            <a:r>
              <a:rPr lang="en-US" sz="1200" dirty="0"/>
              <a:t>-Social and Behavioral Sciences, 21, pp.103-107.</a:t>
            </a:r>
          </a:p>
          <a:p>
            <a:r>
              <a:rPr lang="en-US" sz="1200" dirty="0" err="1"/>
              <a:t>Kerski</a:t>
            </a:r>
            <a:r>
              <a:rPr lang="en-US" sz="1200" dirty="0"/>
              <a:t>, J.J., 2008. The role of GIS in Digital Earth education. International Journal of Digital Earth, 1(4), pp.326-346.</a:t>
            </a:r>
          </a:p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874947" cy="1325563"/>
          </a:xfrm>
        </p:spPr>
        <p:txBody>
          <a:bodyPr>
            <a:normAutofit/>
          </a:bodyPr>
          <a:lstStyle/>
          <a:p>
            <a:r>
              <a:rPr lang="nl-NL" sz="3600" u="sng" dirty="0" err="1"/>
              <a:t>Geo</a:t>
            </a:r>
            <a:r>
              <a:rPr lang="nl-NL" sz="3600" dirty="0" err="1"/>
              <a:t>s</a:t>
            </a:r>
            <a:r>
              <a:rPr lang="nl-NL" sz="3600" b="1" dirty="0" err="1"/>
              <a:t>patial</a:t>
            </a:r>
            <a:r>
              <a:rPr lang="nl-NL" sz="3600" b="1" dirty="0"/>
              <a:t> thinking is even more </a:t>
            </a:r>
            <a:r>
              <a:rPr lang="is-IS" sz="3600" b="1" dirty="0"/>
              <a:t>…</a:t>
            </a:r>
            <a:endParaRPr lang="nl-NL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</p:spTree>
    <p:extLst>
      <p:ext uri="{BB962C8B-B14F-4D97-AF65-F5344CB8AC3E}">
        <p14:creationId xmlns:p14="http://schemas.microsoft.com/office/powerpoint/2010/main" val="253132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28650" y="1723923"/>
            <a:ext cx="8290584" cy="463592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geographic skills provide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necessary tools and techniques to think spatially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enable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patterns, associations, and spatial order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to be observed (National Geography Standard, 2012)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 students with skills to respond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crucial scientific and social questions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21st century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Tsou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Yanow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2010).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750" y="5395487"/>
            <a:ext cx="8506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Geography Education Standards Project, 2012, Geography for Life – National Geography</a:t>
            </a:r>
          </a:p>
          <a:p>
            <a:r>
              <a:rPr lang="en-US" sz="1200" dirty="0"/>
              <a:t>Standards, Second edition, National Geographic Society, Washington D.C., 272 p.</a:t>
            </a:r>
          </a:p>
          <a:p>
            <a:r>
              <a:rPr lang="en-US" sz="1200" dirty="0" err="1"/>
              <a:t>Tsou</a:t>
            </a:r>
            <a:r>
              <a:rPr lang="en-US" sz="1200" dirty="0"/>
              <a:t>, M.H. and </a:t>
            </a:r>
            <a:r>
              <a:rPr lang="en-US" sz="1200" dirty="0" err="1"/>
              <a:t>Yanow</a:t>
            </a:r>
            <a:r>
              <a:rPr lang="en-US" sz="1200" dirty="0"/>
              <a:t>, K., 2010. Enhancing general education with geographic information science and spatial literacy. URISA Journal, 22(2), 45-54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874947" cy="1325563"/>
          </a:xfrm>
        </p:spPr>
        <p:txBody>
          <a:bodyPr>
            <a:normAutofit/>
          </a:bodyPr>
          <a:lstStyle/>
          <a:p>
            <a:r>
              <a:rPr lang="nl-NL" sz="3600" u="sng" dirty="0" err="1"/>
              <a:t>Geo</a:t>
            </a:r>
            <a:r>
              <a:rPr lang="nl-NL" sz="3600" dirty="0" err="1"/>
              <a:t>s</a:t>
            </a:r>
            <a:r>
              <a:rPr lang="nl-NL" sz="3600" b="1" dirty="0" err="1"/>
              <a:t>patial</a:t>
            </a:r>
            <a:r>
              <a:rPr lang="nl-NL" sz="3600" b="1" dirty="0"/>
              <a:t> thinking is even more </a:t>
            </a:r>
            <a:r>
              <a:rPr lang="is-IS" sz="3600" b="1" dirty="0"/>
              <a:t>…</a:t>
            </a:r>
            <a:endParaRPr lang="nl-NL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</p:spTree>
    <p:extLst>
      <p:ext uri="{BB962C8B-B14F-4D97-AF65-F5344CB8AC3E}">
        <p14:creationId xmlns:p14="http://schemas.microsoft.com/office/powerpoint/2010/main" val="124267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638" y="1426100"/>
            <a:ext cx="6003916" cy="1143000"/>
          </a:xfrm>
        </p:spPr>
        <p:txBody>
          <a:bodyPr>
            <a:normAutofit/>
          </a:bodyPr>
          <a:lstStyle/>
          <a:p>
            <a:r>
              <a:rPr lang="en-GB" sz="2800" b="1" dirty="0"/>
              <a:t>GI Science </a:t>
            </a:r>
            <a:r>
              <a:rPr lang="en-GB" sz="2800" b="1" dirty="0">
                <a:sym typeface="Wingdings"/>
              </a:rPr>
              <a:t> </a:t>
            </a:r>
            <a:r>
              <a:rPr lang="en-GB" sz="2800" dirty="0">
                <a:sym typeface="Wingdings"/>
              </a:rPr>
              <a:t>S</a:t>
            </a:r>
            <a:r>
              <a:rPr lang="en-GB" sz="2800" b="1" dirty="0">
                <a:sym typeface="Wingdings"/>
              </a:rPr>
              <a:t>patial </a:t>
            </a:r>
            <a:r>
              <a:rPr lang="en-GB" sz="2800" dirty="0">
                <a:sym typeface="Wingdings"/>
              </a:rPr>
              <a:t>T</a:t>
            </a:r>
            <a:r>
              <a:rPr lang="en-GB" sz="2800" b="1" dirty="0">
                <a:sym typeface="Wingdings"/>
              </a:rPr>
              <a:t>hinking</a:t>
            </a:r>
            <a:endParaRPr lang="en-GB" sz="2800" b="1" dirty="0"/>
          </a:p>
        </p:txBody>
      </p:sp>
      <p:pic>
        <p:nvPicPr>
          <p:cNvPr id="7" name="Afbeelding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2" y="3158680"/>
            <a:ext cx="8791379" cy="2594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892" y="5716691"/>
            <a:ext cx="8791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Michel, E. &amp; Hof, A., 2013, Promoting Spatial Thinking and Learning with Mobile Field Trips and </a:t>
            </a:r>
            <a:r>
              <a:rPr lang="en-GB" sz="1400" dirty="0" err="1"/>
              <a:t>eGeo</a:t>
            </a:r>
            <a:r>
              <a:rPr lang="en-GB" sz="1400" dirty="0"/>
              <a:t>-Riddles, </a:t>
            </a:r>
            <a:r>
              <a:rPr lang="en-GB" sz="1400" dirty="0" err="1"/>
              <a:t>Jekel</a:t>
            </a:r>
            <a:r>
              <a:rPr lang="en-GB" sz="1400" dirty="0"/>
              <a:t>, T., Car, A., </a:t>
            </a:r>
            <a:r>
              <a:rPr lang="en-GB" sz="1400" dirty="0" err="1"/>
              <a:t>Strobl</a:t>
            </a:r>
            <a:r>
              <a:rPr lang="en-GB" sz="1400" dirty="0"/>
              <a:t>, J., </a:t>
            </a:r>
            <a:r>
              <a:rPr lang="en-GB" sz="1400" dirty="0" err="1"/>
              <a:t>Griesebner</a:t>
            </a:r>
            <a:r>
              <a:rPr lang="en-GB" sz="1400" dirty="0"/>
              <a:t>, G. (eds.), </a:t>
            </a:r>
            <a:r>
              <a:rPr lang="en-GB" sz="1400" dirty="0" err="1"/>
              <a:t>GI_Forum</a:t>
            </a:r>
            <a:r>
              <a:rPr lang="en-GB" sz="1400" dirty="0"/>
              <a:t> 2013: Creating the </a:t>
            </a:r>
            <a:r>
              <a:rPr lang="en-GB" sz="1400" dirty="0" err="1"/>
              <a:t>GISociety</a:t>
            </a:r>
            <a:r>
              <a:rPr lang="en-GB" sz="1400" dirty="0"/>
              <a:t>, 378-387. Berlin, </a:t>
            </a:r>
            <a:r>
              <a:rPr lang="en-GB" sz="1400" dirty="0" err="1"/>
              <a:t>Wichmann</a:t>
            </a:r>
            <a:r>
              <a:rPr lang="en-GB" sz="1400" dirty="0"/>
              <a:t> </a:t>
            </a:r>
            <a:r>
              <a:rPr lang="en-GB" sz="1400" dirty="0" err="1"/>
              <a:t>Verlag</a:t>
            </a:r>
            <a:endParaRPr lang="en-GB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1875" y="194120"/>
            <a:ext cx="6585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Key Literature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4726" y="22670"/>
            <a:ext cx="2680548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0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23850" y="1541043"/>
            <a:ext cx="8595384" cy="4635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TPCK: </a:t>
            </a:r>
            <a:r>
              <a:rPr lang="en-GB" sz="2000" dirty="0"/>
              <a:t>the knowledge a teacher should have about how to use technology in instruction in such a way that students develop knowledge and skills in a certain domain’. </a:t>
            </a:r>
            <a:br>
              <a:rPr lang="en-GB" sz="2000" dirty="0"/>
            </a:br>
            <a:endParaRPr lang="nl-NL" sz="2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397125" y="241824"/>
            <a:ext cx="65221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err="1"/>
              <a:t>Linking</a:t>
            </a:r>
            <a:r>
              <a:rPr lang="nl-NL" sz="3600" b="1" dirty="0"/>
              <a:t> </a:t>
            </a:r>
            <a:r>
              <a:rPr lang="nl-NL" sz="3600" b="1" dirty="0" err="1"/>
              <a:t>geospatial</a:t>
            </a:r>
            <a:r>
              <a:rPr lang="nl-NL" sz="3600" b="1" dirty="0"/>
              <a:t> thinking </a:t>
            </a:r>
            <a:r>
              <a:rPr lang="nl-NL" sz="3600" b="1" dirty="0" err="1"/>
              <a:t>to</a:t>
            </a:r>
            <a:r>
              <a:rPr lang="nl-NL" sz="3600" b="1" dirty="0"/>
              <a:t> GIS</a:t>
            </a:r>
            <a:endParaRPr lang="nl-N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59775" y="82833"/>
            <a:ext cx="356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  <p:sp>
        <p:nvSpPr>
          <p:cNvPr id="3" name="Rechthoek 2"/>
          <p:cNvSpPr/>
          <p:nvPr/>
        </p:nvSpPr>
        <p:spPr>
          <a:xfrm>
            <a:off x="457859" y="5486176"/>
            <a:ext cx="14635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>
                <a:latin typeface="Arial" charset="0"/>
                <a:ea typeface="Calibri" charset="0"/>
              </a:rPr>
              <a:t>Contextual diagram for geographic information literacy (Miller </a:t>
            </a:r>
            <a:r>
              <a:rPr lang="en-US" sz="1050" i="1" dirty="0" err="1">
                <a:latin typeface="Arial" charset="0"/>
                <a:ea typeface="Calibri" charset="0"/>
              </a:rPr>
              <a:t>et.al</a:t>
            </a:r>
            <a:r>
              <a:rPr lang="en-US" sz="1050" i="1" dirty="0">
                <a:latin typeface="Arial" charset="0"/>
                <a:ea typeface="Calibri" charset="0"/>
              </a:rPr>
              <a:t>., 2005) </a:t>
            </a:r>
            <a:endParaRPr lang="nl-NL" sz="1050" dirty="0"/>
          </a:p>
        </p:txBody>
      </p:sp>
      <p:pic>
        <p:nvPicPr>
          <p:cNvPr id="8" name="Afbeelding 7" descr="Presentatie2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5450" y="2410892"/>
            <a:ext cx="6210300" cy="3930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11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3.png" descr="fig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291200"/>
            <a:ext cx="9107184" cy="3705923"/>
          </a:xfrm>
          <a:prstGeom prst="rect">
            <a:avLst/>
          </a:prstGeom>
          <a:ln/>
        </p:spPr>
      </p:pic>
      <p:sp>
        <p:nvSpPr>
          <p:cNvPr id="3" name="Rechthoek 2"/>
          <p:cNvSpPr/>
          <p:nvPr/>
        </p:nvSpPr>
        <p:spPr>
          <a:xfrm>
            <a:off x="200233" y="1557783"/>
            <a:ext cx="8706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Five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ways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integrating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GIS in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geography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education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Favier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, 2013)</a:t>
            </a:r>
            <a:endParaRPr lang="nl-NL" sz="24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69053" y="232220"/>
            <a:ext cx="6650181" cy="1325563"/>
          </a:xfrm>
        </p:spPr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b="1" dirty="0"/>
              <a:t>ow </a:t>
            </a:r>
            <a:r>
              <a:rPr lang="nl-NL" sz="4000" b="1" dirty="0" err="1"/>
              <a:t>to</a:t>
            </a:r>
            <a:r>
              <a:rPr lang="nl-NL" sz="4000" b="1" dirty="0"/>
              <a:t> </a:t>
            </a:r>
            <a:r>
              <a:rPr lang="nl-NL" sz="4000" b="1" dirty="0" err="1"/>
              <a:t>implement</a:t>
            </a:r>
            <a:r>
              <a:rPr lang="nl-NL" sz="4000" b="1" dirty="0"/>
              <a:t> </a:t>
            </a:r>
            <a:r>
              <a:rPr lang="nl-NL" sz="4000" b="1" dirty="0" err="1"/>
              <a:t>this</a:t>
            </a:r>
            <a:r>
              <a:rPr lang="nl-NL" sz="4000" b="1" dirty="0"/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517" y="6132488"/>
            <a:ext cx="87067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/>
              <a:t>Favier</a:t>
            </a:r>
            <a:r>
              <a:rPr lang="en-US" sz="1050" dirty="0"/>
              <a:t>, T.M., 2011, Geographic Information Systems in inquiry-based secondary geography education, </a:t>
            </a:r>
            <a:r>
              <a:rPr lang="en-US" sz="1050" dirty="0" err="1"/>
              <a:t>Vrije</a:t>
            </a:r>
            <a:r>
              <a:rPr lang="en-US" sz="1050" dirty="0"/>
              <a:t> </a:t>
            </a:r>
            <a:r>
              <a:rPr lang="en-US" sz="1050" dirty="0" err="1"/>
              <a:t>Universiteit</a:t>
            </a:r>
            <a:r>
              <a:rPr lang="en-US" sz="1050" dirty="0"/>
              <a:t> Amsterdam, 287 pp.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    </a:t>
            </a:r>
          </a:p>
        </p:txBody>
      </p:sp>
    </p:spTree>
    <p:extLst>
      <p:ext uri="{BB962C8B-B14F-4D97-AF65-F5344CB8AC3E}">
        <p14:creationId xmlns:p14="http://schemas.microsoft.com/office/powerpoint/2010/main" val="51266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6668" y="0"/>
            <a:ext cx="11123668" cy="71861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5236">
            <a:off x="5656956" y="1203096"/>
            <a:ext cx="3318881" cy="460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01875" y="194120"/>
            <a:ext cx="6585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Key Literature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628650" y="1541043"/>
            <a:ext cx="4824274" cy="463592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Based on the review: 10 GI-Learner geospatial thinking competences, each with a progression inside from easy (A) to more elaborated (C)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9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 situation 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592938"/>
            <a:ext cx="8515350" cy="4635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schools nowadays generally have </a:t>
            </a:r>
            <a:r>
              <a:rPr lang="en-US" b="1" u="sng" dirty="0"/>
              <a:t>better ICT equipment </a:t>
            </a:r>
            <a:br>
              <a:rPr lang="en-US" b="1" u="sng" dirty="0"/>
            </a:br>
            <a:r>
              <a:rPr lang="en-US" b="1" u="sng" dirty="0"/>
              <a:t>  </a:t>
            </a:r>
          </a:p>
          <a:p>
            <a:r>
              <a:rPr lang="en-GB" dirty="0"/>
              <a:t>Cloud-based developments  </a:t>
            </a:r>
            <a:br>
              <a:rPr lang="en-GB" dirty="0"/>
            </a:br>
            <a:endParaRPr lang="en-GB" dirty="0"/>
          </a:p>
          <a:p>
            <a:r>
              <a:rPr lang="en-US" b="1" u="sng" dirty="0"/>
              <a:t>bring their own devices</a:t>
            </a:r>
            <a:r>
              <a:rPr lang="en-GB" b="1" dirty="0"/>
              <a:t>  </a:t>
            </a:r>
            <a:br>
              <a:rPr lang="en-GB" b="1" dirty="0"/>
            </a:br>
            <a:endParaRPr lang="en-GB" sz="2000" b="1" dirty="0"/>
          </a:p>
          <a:p>
            <a:r>
              <a:rPr lang="en-GB" dirty="0"/>
              <a:t>m</a:t>
            </a:r>
            <a:r>
              <a:rPr lang="en-US" dirty="0"/>
              <a:t>ore </a:t>
            </a:r>
            <a:r>
              <a:rPr lang="en-US" b="1" u="sng" dirty="0"/>
              <a:t>openly available data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dirty="0"/>
              <a:t>Web-based platforms </a:t>
            </a:r>
            <a:r>
              <a:rPr lang="en-US" b="1" dirty="0"/>
              <a:t>reduced / </a:t>
            </a:r>
            <a:r>
              <a:rPr lang="en-US" b="1" u="sng" dirty="0"/>
              <a:t>no costs</a:t>
            </a:r>
            <a:r>
              <a:rPr lang="en-GB" b="1" u="sng" dirty="0"/>
              <a:t> </a:t>
            </a:r>
            <a:br>
              <a:rPr lang="en-GB" b="1" u="sng" dirty="0"/>
            </a:br>
            <a:endParaRPr lang="en-GB" b="1" u="sng" dirty="0"/>
          </a:p>
          <a:p>
            <a:r>
              <a:rPr lang="en-GB" b="1" u="sng" dirty="0"/>
              <a:t>networking and communities</a:t>
            </a:r>
            <a:r>
              <a:rPr lang="en-GB" b="1" dirty="0"/>
              <a:t> </a:t>
            </a:r>
            <a:r>
              <a:rPr lang="en-GB" dirty="0"/>
              <a:t>encouraged and available</a:t>
            </a:r>
            <a:br>
              <a:rPr lang="en-GB" dirty="0"/>
            </a:br>
            <a:endParaRPr lang="en-US" sz="2000" dirty="0"/>
          </a:p>
        </p:txBody>
      </p:sp>
      <p:sp>
        <p:nvSpPr>
          <p:cNvPr id="5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	</a:t>
            </a:r>
          </a:p>
        </p:txBody>
      </p:sp>
    </p:spTree>
    <p:extLst>
      <p:ext uri="{BB962C8B-B14F-4D97-AF65-F5344CB8AC3E}">
        <p14:creationId xmlns:p14="http://schemas.microsoft.com/office/powerpoint/2010/main" val="233440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Learning </a:t>
            </a:r>
            <a:r>
              <a:rPr lang="nl-NL" dirty="0" err="1"/>
              <a:t>progression</a:t>
            </a:r>
            <a:r>
              <a:rPr lang="nl-NL" dirty="0"/>
              <a:t> line	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943850" cy="4351338"/>
          </a:xfrm>
        </p:spPr>
        <p:txBody>
          <a:bodyPr>
            <a:noAutofit/>
          </a:bodyPr>
          <a:lstStyle/>
          <a:p>
            <a:r>
              <a:rPr lang="en-GB" sz="2400" dirty="0"/>
              <a:t>construction of knowledge and skills throughout the whole curriculum</a:t>
            </a:r>
          </a:p>
          <a:p>
            <a:r>
              <a:rPr lang="en-GB" sz="2400" dirty="0"/>
              <a:t>reflect a growing level of complexity, ranging from easy to difficult</a:t>
            </a:r>
            <a:endParaRPr lang="nl-NL" sz="2400" dirty="0"/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2933700"/>
            <a:ext cx="4552950" cy="3645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157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Learning </a:t>
            </a:r>
            <a:r>
              <a:rPr lang="nl-NL" dirty="0" err="1"/>
              <a:t>progression</a:t>
            </a:r>
            <a:r>
              <a:rPr lang="nl-NL" dirty="0"/>
              <a:t> line	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certain spatial thinking skills are higher order than others and build upon previous, less complex skills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</p:txBody>
      </p:sp>
      <p:pic>
        <p:nvPicPr>
          <p:cNvPr id="7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850" y="1572578"/>
            <a:ext cx="4395470" cy="4604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60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468113" y="72870"/>
            <a:ext cx="637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/>
              <a:t>2 </a:t>
            </a:r>
            <a:r>
              <a:rPr lang="en-GB" sz="2400" dirty="0"/>
              <a:t>Based on the review, ten </a:t>
            </a:r>
            <a:r>
              <a:rPr lang="en-GB" sz="2400" b="1" dirty="0"/>
              <a:t>geospatial thinking competences</a:t>
            </a:r>
            <a:r>
              <a:rPr lang="en-GB" sz="2400" dirty="0"/>
              <a:t> are proposed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6F8720-D9B8-A04B-8E3C-16E4AD5D6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98494"/>
            <a:ext cx="9144000" cy="54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78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F0DE0AD-D74A-604C-AE05-5CD871FFAB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0235"/>
            <a:ext cx="9144000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93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E690B2E-CC64-B745-B41B-95E8BE251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5059"/>
            <a:ext cx="9144000" cy="56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8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AF9F0-7A59-2049-80F7-0E8062D1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53" y="582706"/>
            <a:ext cx="6650181" cy="765527"/>
          </a:xfrm>
        </p:spPr>
        <p:txBody>
          <a:bodyPr/>
          <a:lstStyle/>
          <a:p>
            <a:r>
              <a:rPr lang="nl-BE" dirty="0"/>
              <a:t>With the help of pupils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9285992-DF74-B54D-8E9E-D172E8490A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3" y="1516651"/>
            <a:ext cx="5558118" cy="286973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4AE3E2-6603-F94A-9074-DDBAE4F41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159" y="3217124"/>
            <a:ext cx="5777075" cy="3058170"/>
          </a:xfr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CF613B99-5064-2D41-82D9-05206AABE3BC}"/>
              </a:ext>
            </a:extLst>
          </p:cNvPr>
          <p:cNvSpPr txBox="1"/>
          <p:nvPr/>
        </p:nvSpPr>
        <p:spPr>
          <a:xfrm>
            <a:off x="2259775" y="82833"/>
            <a:ext cx="356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 Evaluative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76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94CD924-1914-154D-A1A6-7421694017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72" y="4268828"/>
            <a:ext cx="3452227" cy="258917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6063C6E-D7B6-684E-BB8B-7EC8D4AD58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" y="1348233"/>
            <a:ext cx="5358348" cy="29205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8D57EA-F083-974E-98E5-32327CA6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With the help of pupils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DB9C103-5BA3-7A4B-9C0A-D12289559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362" y="1348233"/>
            <a:ext cx="3799638" cy="2849729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8F054AC-4EF5-564D-877F-5FE4BC05DD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2020"/>
            <a:ext cx="2411986" cy="321598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3110F8-C541-E04B-BE65-6937162D47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459" y="4197962"/>
            <a:ext cx="3729318" cy="279698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EBAAE8-544B-B642-92B9-67E288F516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989" y="2673796"/>
            <a:ext cx="5299655" cy="20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9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207171" y="136524"/>
            <a:ext cx="6589987" cy="122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601" y="1780834"/>
            <a:ext cx="8950797" cy="2221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160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5874327" y="203200"/>
            <a:ext cx="2857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participants (5 countries)</a:t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2260" y="109440"/>
            <a:ext cx="9226260" cy="620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187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9" descr="atan1879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9" r="-1566" b="8955"/>
          <a:stretch/>
        </p:blipFill>
        <p:spPr>
          <a:xfrm>
            <a:off x="4414211" y="84503"/>
            <a:ext cx="4682163" cy="4916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888" y="1844678"/>
            <a:ext cx="8726486" cy="3727447"/>
          </a:xfrm>
        </p:spPr>
        <p:txBody>
          <a:bodyPr anchor="t">
            <a:noAutofit/>
          </a:bodyPr>
          <a:lstStyle/>
          <a:p>
            <a:r>
              <a:rPr lang="nl-NL" sz="2600" u="sng" dirty="0"/>
              <a:t>Project Timeframe</a:t>
            </a:r>
            <a:r>
              <a:rPr lang="nl-NL" sz="2600" dirty="0"/>
              <a:t>: </a:t>
            </a:r>
            <a:br>
              <a:rPr lang="nl-NL" sz="2600" dirty="0"/>
            </a:br>
            <a:r>
              <a:rPr lang="nl-NL" sz="2600" dirty="0"/>
              <a:t>September 2015 – August 2018</a:t>
            </a:r>
            <a:br>
              <a:rPr lang="nl-NL" sz="2600" dirty="0"/>
            </a:br>
            <a:br>
              <a:rPr lang="nl-NL" sz="2600" dirty="0"/>
            </a:br>
            <a:br>
              <a:rPr lang="nl-NL" sz="2600" dirty="0"/>
            </a:br>
            <a:r>
              <a:rPr lang="nl-NL" sz="2600" dirty="0"/>
              <a:t>More info : </a:t>
            </a:r>
            <a:r>
              <a:rPr lang="nl-NL" sz="2600" dirty="0">
                <a:hlinkClick r:id="rId4"/>
              </a:rPr>
              <a:t>www.gilearner.eu</a:t>
            </a:r>
            <a:r>
              <a:rPr lang="nl-NL" sz="2600" dirty="0"/>
              <a:t> </a:t>
            </a:r>
            <a:br>
              <a:rPr lang="nl-NL" sz="2600" dirty="0"/>
            </a:br>
            <a:r>
              <a:rPr lang="nl-NL" sz="2600" dirty="0"/>
              <a:t>Twitter: @</a:t>
            </a:r>
            <a:r>
              <a:rPr lang="nl-NL" sz="2600" dirty="0" err="1"/>
              <a:t>GILearner</a:t>
            </a:r>
            <a:r>
              <a:rPr lang="nl-NL" sz="2600" dirty="0"/>
              <a:t> </a:t>
            </a:r>
            <a:br>
              <a:rPr lang="en-US" sz="2600" dirty="0"/>
            </a:br>
            <a:br>
              <a:rPr lang="nl-NL" sz="2600" dirty="0"/>
            </a:br>
            <a:br>
              <a:rPr lang="nl-NL" sz="2600" dirty="0"/>
            </a:br>
            <a:r>
              <a:rPr lang="nl-NL" sz="2600" dirty="0"/>
              <a:t>Project </a:t>
            </a:r>
            <a:r>
              <a:rPr lang="nl-NL" sz="2600" dirty="0" err="1"/>
              <a:t>coordinator</a:t>
            </a:r>
            <a:r>
              <a:rPr lang="nl-NL" sz="2600" dirty="0"/>
              <a:t>: </a:t>
            </a:r>
            <a:r>
              <a:rPr lang="nl-NL" sz="2600" dirty="0">
                <a:hlinkClick r:id="rId5"/>
              </a:rPr>
              <a:t>luc.zwartjes@ugent.be</a:t>
            </a:r>
            <a:r>
              <a:rPr lang="nl-NL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09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057" y="1572574"/>
            <a:ext cx="8262244" cy="4635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Content already exists </a:t>
            </a:r>
            <a:r>
              <a:rPr lang="mr-IN" dirty="0"/>
              <a:t>…</a:t>
            </a:r>
            <a:br>
              <a:rPr lang="nl-BE" dirty="0"/>
            </a:br>
            <a:endParaRPr lang="en-GB" sz="2400" dirty="0"/>
          </a:p>
          <a:p>
            <a:pPr lvl="1"/>
            <a:r>
              <a:rPr lang="en-GB" sz="2800" dirty="0" err="1"/>
              <a:t>iGuess</a:t>
            </a:r>
            <a:r>
              <a:rPr lang="en-GB" sz="2800" dirty="0"/>
              <a:t> </a:t>
            </a:r>
            <a:r>
              <a:rPr lang="en-GB" sz="2800" dirty="0">
                <a:sym typeface="Wingdings"/>
              </a:rPr>
              <a:t>  </a:t>
            </a:r>
            <a:r>
              <a:rPr lang="en-GB" sz="2800" dirty="0">
                <a:sym typeface="Wingdings"/>
                <a:hlinkClick r:id="rId2"/>
              </a:rPr>
              <a:t>www.iguess.eu</a:t>
            </a:r>
            <a:endParaRPr lang="en-GB" sz="2800" dirty="0">
              <a:sym typeface="Wingdings"/>
            </a:endParaRPr>
          </a:p>
          <a:p>
            <a:pPr lvl="1"/>
            <a:r>
              <a:rPr lang="en-GB" sz="2800" dirty="0">
                <a:sym typeface="Wingdings"/>
              </a:rPr>
              <a:t>I-Use  </a:t>
            </a:r>
            <a:r>
              <a:rPr lang="en-GB" sz="2800" dirty="0">
                <a:sym typeface="Wingdings"/>
                <a:hlinkClick r:id="rId3"/>
              </a:rPr>
              <a:t>www.i-use.eu</a:t>
            </a:r>
            <a:r>
              <a:rPr lang="en-GB" sz="2800" dirty="0">
                <a:sym typeface="Wingdings"/>
              </a:rPr>
              <a:t> </a:t>
            </a:r>
          </a:p>
          <a:p>
            <a:pPr lvl="1"/>
            <a:r>
              <a:rPr lang="en-GB" sz="2800" dirty="0" err="1">
                <a:sym typeface="Wingdings"/>
              </a:rPr>
              <a:t>EduGIS</a:t>
            </a:r>
            <a:r>
              <a:rPr lang="en-GB" sz="2800" dirty="0">
                <a:sym typeface="Wingdings"/>
              </a:rPr>
              <a:t>  </a:t>
            </a:r>
            <a:r>
              <a:rPr lang="en-GB" sz="2800" dirty="0">
                <a:sym typeface="Wingdings"/>
                <a:hlinkClick r:id="rId4"/>
              </a:rPr>
              <a:t>www.edugis.nl</a:t>
            </a:r>
            <a:r>
              <a:rPr lang="en-GB" sz="2800" dirty="0">
                <a:sym typeface="Wingdings"/>
              </a:rPr>
              <a:t>, </a:t>
            </a:r>
            <a:r>
              <a:rPr lang="en-GB" sz="2800" dirty="0">
                <a:sym typeface="Wingdings"/>
                <a:hlinkClick r:id="rId5"/>
              </a:rPr>
              <a:t>www.edugis.pl</a:t>
            </a:r>
            <a:endParaRPr lang="en-GB" sz="2800" dirty="0"/>
          </a:p>
          <a:p>
            <a:pPr lvl="1"/>
            <a:r>
              <a:rPr lang="en-GB" sz="2800" dirty="0" err="1"/>
              <a:t>PaikkaOppi</a:t>
            </a:r>
            <a:r>
              <a:rPr lang="en-GB" sz="2800" dirty="0"/>
              <a:t> learning environment  </a:t>
            </a:r>
            <a:r>
              <a:rPr lang="en-GB" sz="2800" dirty="0">
                <a:sym typeface="Wingdings"/>
              </a:rPr>
              <a:t> </a:t>
            </a:r>
            <a:r>
              <a:rPr lang="en-GB" sz="2800" dirty="0">
                <a:hlinkClick r:id="rId6"/>
              </a:rPr>
              <a:t>http://www.paikkaoppi.fi/</a:t>
            </a:r>
            <a:br>
              <a:rPr lang="en-GB" sz="2800" dirty="0">
                <a:sym typeface="Wingdings"/>
              </a:rPr>
            </a:br>
            <a:endParaRPr lang="en-GB" sz="2800" dirty="0">
              <a:sym typeface="Wingdings"/>
            </a:endParaRPr>
          </a:p>
          <a:p>
            <a:pPr lvl="1"/>
            <a:endParaRPr lang="en-GB" sz="3200" dirty="0"/>
          </a:p>
          <a:p>
            <a:pPr marL="0" indent="0">
              <a:buNone/>
            </a:pPr>
            <a:r>
              <a:rPr lang="mr-IN" dirty="0"/>
              <a:t>…</a:t>
            </a:r>
            <a:r>
              <a:rPr lang="nl-BE" dirty="0"/>
              <a:t>b</a:t>
            </a:r>
            <a:r>
              <a:rPr lang="en-GB" dirty="0" err="1"/>
              <a:t>ut</a:t>
            </a:r>
            <a:r>
              <a:rPr lang="en-GB" dirty="0"/>
              <a:t> it is not structured or coordinated by age …</a:t>
            </a:r>
            <a:br>
              <a:rPr lang="en-GB" dirty="0"/>
            </a:br>
            <a:endParaRPr lang="en-GB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540" y="1954915"/>
            <a:ext cx="1962150" cy="10301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657" y="1980301"/>
            <a:ext cx="1251161" cy="1108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0406" y="3280734"/>
            <a:ext cx="1039662" cy="97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7143" y="4482975"/>
            <a:ext cx="2730289" cy="772313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	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650181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The situation 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77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8549" y="-13730"/>
            <a:ext cx="9906000" cy="6871730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4350" y="1595883"/>
            <a:ext cx="8557284" cy="4759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sz="2400" dirty="0"/>
          </a:p>
          <a:p>
            <a:pPr marL="0" indent="0">
              <a:buNone/>
            </a:pPr>
            <a:r>
              <a:rPr lang="en-GB" sz="1200" dirty="0"/>
              <a:t> </a:t>
            </a:r>
            <a:endParaRPr lang="en-GB" sz="2400" dirty="0"/>
          </a:p>
          <a:p>
            <a:pPr lvl="0">
              <a:lnSpc>
                <a:spcPct val="150000"/>
              </a:lnSpc>
            </a:pPr>
            <a:r>
              <a:rPr lang="en-GB" dirty="0"/>
              <a:t>GIS </a:t>
            </a:r>
            <a:r>
              <a:rPr lang="en-GB" b="1" u="sng" dirty="0"/>
              <a:t>not a compulsory item</a:t>
            </a:r>
            <a:r>
              <a:rPr lang="en-GB" b="1" dirty="0"/>
              <a:t> </a:t>
            </a:r>
            <a:r>
              <a:rPr lang="en-GB" dirty="0"/>
              <a:t>in teacher training</a:t>
            </a:r>
          </a:p>
          <a:p>
            <a:pPr lvl="0">
              <a:lnSpc>
                <a:spcPct val="150000"/>
              </a:lnSpc>
            </a:pPr>
            <a:r>
              <a:rPr lang="en-GB" dirty="0"/>
              <a:t>Taught by </a:t>
            </a:r>
            <a:r>
              <a:rPr lang="en-GB" b="1" u="sng" dirty="0"/>
              <a:t>non-specialists</a:t>
            </a:r>
          </a:p>
          <a:p>
            <a:pPr lvl="0">
              <a:lnSpc>
                <a:spcPct val="150000"/>
              </a:lnSpc>
            </a:pPr>
            <a:r>
              <a:rPr lang="en-GB" b="1" u="sng" dirty="0"/>
              <a:t>Curriculum</a:t>
            </a:r>
            <a:r>
              <a:rPr lang="en-GB" dirty="0"/>
              <a:t> not include GIS</a:t>
            </a:r>
          </a:p>
          <a:p>
            <a:pPr lvl="0">
              <a:lnSpc>
                <a:spcPct val="150000"/>
              </a:lnSpc>
            </a:pPr>
            <a:r>
              <a:rPr lang="en-GB" dirty="0"/>
              <a:t>non-availability of </a:t>
            </a:r>
            <a:r>
              <a:rPr lang="en-GB" b="1" u="sng" dirty="0"/>
              <a:t>data and</a:t>
            </a:r>
            <a:r>
              <a:rPr lang="en-GB" b="1" dirty="0"/>
              <a:t> </a:t>
            </a:r>
            <a:r>
              <a:rPr lang="en-GB" dirty="0"/>
              <a:t>easy-to-use </a:t>
            </a:r>
            <a:r>
              <a:rPr lang="en-GB" b="1" u="sng" dirty="0"/>
              <a:t>software</a:t>
            </a:r>
            <a:r>
              <a:rPr lang="en-GB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GB" b="1" u="sng" dirty="0"/>
              <a:t>Attitudes of teachers</a:t>
            </a:r>
            <a:r>
              <a:rPr lang="en-GB" dirty="0"/>
              <a:t> difficult to persuade</a:t>
            </a:r>
            <a:br>
              <a:rPr lang="en-GB" dirty="0"/>
            </a:br>
            <a:endParaRPr lang="en-GB" sz="2000" u="none" strike="noStrike" dirty="0"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21453" y="270320"/>
            <a:ext cx="6650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is still blocking it? </a:t>
            </a:r>
            <a:endParaRPr lang="en-US" sz="2800" b="0" dirty="0"/>
          </a:p>
        </p:txBody>
      </p:sp>
      <p:sp>
        <p:nvSpPr>
          <p:cNvPr id="7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	</a:t>
            </a:r>
          </a:p>
        </p:txBody>
      </p:sp>
      <p:sp>
        <p:nvSpPr>
          <p:cNvPr id="6" name="Ovaal 5"/>
          <p:cNvSpPr/>
          <p:nvPr/>
        </p:nvSpPr>
        <p:spPr>
          <a:xfrm>
            <a:off x="0" y="3657600"/>
            <a:ext cx="5657850" cy="1333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5314" y="5334004"/>
            <a:ext cx="5657850" cy="1333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40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307" y="1468808"/>
            <a:ext cx="3922527" cy="3179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75" y="143245"/>
            <a:ext cx="6553859" cy="1325563"/>
          </a:xfrm>
        </p:spPr>
        <p:txBody>
          <a:bodyPr>
            <a:noAutofit/>
          </a:bodyPr>
          <a:lstStyle/>
          <a:p>
            <a:r>
              <a:rPr lang="en-US" sz="3600" dirty="0"/>
              <a:t>Recommendations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043"/>
            <a:ext cx="6286500" cy="463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sz="2400" dirty="0"/>
          </a:p>
          <a:p>
            <a:pPr marL="0" lvl="0" indent="0">
              <a:buNone/>
            </a:pPr>
            <a:endParaRPr lang="en-US" sz="2400" b="1" u="sng" dirty="0"/>
          </a:p>
          <a:p>
            <a:pPr lvl="0"/>
            <a:r>
              <a:rPr lang="en-US" sz="2400" b="1" u="sng" dirty="0"/>
              <a:t>address key issues</a:t>
            </a:r>
            <a:r>
              <a:rPr lang="en-US" sz="2400" b="1" dirty="0"/>
              <a:t> </a:t>
            </a:r>
            <a:r>
              <a:rPr lang="en-US" sz="2400" dirty="0"/>
              <a:t>related to GIS implementation: 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/>
              <a:t>teacher training,</a:t>
            </a:r>
          </a:p>
          <a:p>
            <a:pPr lvl="1"/>
            <a:r>
              <a:rPr lang="en-US" sz="2000" dirty="0"/>
              <a:t>availability of user friendly software,</a:t>
            </a:r>
          </a:p>
          <a:p>
            <a:pPr lvl="1"/>
            <a:r>
              <a:rPr lang="en-US" sz="2000" dirty="0"/>
              <a:t> ICT equipment in schools.</a:t>
            </a:r>
            <a:endParaRPr lang="en-GB" sz="2000" dirty="0"/>
          </a:p>
          <a:p>
            <a:pPr lvl="0"/>
            <a:r>
              <a:rPr lang="en-US" sz="2400" dirty="0"/>
              <a:t>use a </a:t>
            </a:r>
            <a:r>
              <a:rPr lang="en-US" sz="2400" b="1" u="sng" dirty="0"/>
              <a:t>community of learners approach</a:t>
            </a:r>
            <a:r>
              <a:rPr lang="en-US" sz="2400" b="1" dirty="0"/>
              <a:t> </a:t>
            </a:r>
          </a:p>
          <a:p>
            <a:pPr lvl="0"/>
            <a:r>
              <a:rPr lang="en-US" sz="2400" b="1" u="sng" dirty="0"/>
              <a:t>institutionalize </a:t>
            </a:r>
            <a:r>
              <a:rPr lang="en-US" sz="2400" b="1" u="sng" dirty="0" err="1"/>
              <a:t>GIScience</a:t>
            </a:r>
            <a:r>
              <a:rPr lang="en-US" sz="2400" b="1" u="sng" dirty="0"/>
              <a:t> into curricula</a:t>
            </a:r>
            <a:br>
              <a:rPr lang="en-US" sz="2400"/>
            </a:br>
            <a:endParaRPr lang="en-US" sz="2000" dirty="0"/>
          </a:p>
        </p:txBody>
      </p:sp>
      <p:sp>
        <p:nvSpPr>
          <p:cNvPr id="6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</a:t>
            </a:r>
          </a:p>
        </p:txBody>
      </p:sp>
      <p:sp>
        <p:nvSpPr>
          <p:cNvPr id="8" name="Ovaal 7"/>
          <p:cNvSpPr/>
          <p:nvPr/>
        </p:nvSpPr>
        <p:spPr>
          <a:xfrm>
            <a:off x="65314" y="4648204"/>
            <a:ext cx="6430736" cy="1333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65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89795-12B7-8D40-9DF6-08611FE0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Why spatial thinking?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07FE8-E1AE-2A43-BB79-0D3B077C5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Geo-ICT is part of the digital economy identified by the European Commission as being vital for innovation, growth, jobs and European competitiveness. </a:t>
            </a:r>
          </a:p>
          <a:p>
            <a:r>
              <a:rPr lang="en-GB" dirty="0"/>
              <a:t>The use of GI tools to support spatial thinking has become integral to everyday life (GPS and car navigation systems are just one example). </a:t>
            </a:r>
            <a:endParaRPr lang="nl-BE" dirty="0"/>
          </a:p>
          <a:p>
            <a:r>
              <a:rPr lang="en-GB" dirty="0"/>
              <a:t>Space and location make spatial thinking a distinct, basic and essential skill that can and should be learned in school education, alongside other skills like language, mathematics and science. </a:t>
            </a:r>
          </a:p>
          <a:p>
            <a:r>
              <a:rPr lang="nl-BE" dirty="0"/>
              <a:t>Part of the KEY COMPETENCES FOR LIFELONG LEARNING European Reference Framework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126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3B31B-6A59-0F47-9104-57A29392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520364C-3CFA-0F41-BA87-D1796EDB55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631" y="11679"/>
            <a:ext cx="7489494" cy="500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2AF8616-519F-4F4D-939C-6AA87F237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4279">
            <a:off x="216800" y="3371148"/>
            <a:ext cx="2328402" cy="329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0803BB8-2DD7-CA49-A91C-75BD5622BD83}"/>
              </a:ext>
            </a:extLst>
          </p:cNvPr>
          <p:cNvSpPr/>
          <p:nvPr/>
        </p:nvSpPr>
        <p:spPr>
          <a:xfrm>
            <a:off x="2414588" y="2843213"/>
            <a:ext cx="3043237" cy="885825"/>
          </a:xfrm>
          <a:prstGeom prst="rect">
            <a:avLst/>
          </a:prstGeom>
          <a:solidFill>
            <a:srgbClr val="FF0000">
              <a:alpha val="24000"/>
            </a:srgb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6EA8AAA-F845-3D48-A69B-BFEB63FA9164}"/>
              </a:ext>
            </a:extLst>
          </p:cNvPr>
          <p:cNvSpPr/>
          <p:nvPr/>
        </p:nvSpPr>
        <p:spPr>
          <a:xfrm>
            <a:off x="2996528" y="5647368"/>
            <a:ext cx="5934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dirty="0">
                <a:hlinkClick r:id="rId4"/>
              </a:rPr>
              <a:t>https://publications.europa.eu/en/publication-detail/-/publication/5719a044-b659-46de-b58b-606bc5b084c1/language-en/format-PDF/source-71624064</a:t>
            </a:r>
            <a:r>
              <a:rPr lang="nl-B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07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ACD07-D086-8B48-A630-108D8279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 idea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B30A1FA-B359-7140-AF1B-A94348680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7330">
            <a:off x="4991530" y="743276"/>
            <a:ext cx="3455552" cy="4899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A626FA7-F67F-9E46-8FE8-9A6A2D74B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053" y="2145844"/>
            <a:ext cx="1125573" cy="104708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677AB4-18CC-A44A-8A6B-C62B09E3D8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85" y="1709724"/>
            <a:ext cx="1364135" cy="174461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66CF37B-607C-0247-A60B-8A08494EE4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053" y="4630865"/>
            <a:ext cx="1666882" cy="54173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0BD62F2-3F7A-4648-9E51-8339DCB8A3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122" y="1635319"/>
            <a:ext cx="682470" cy="194471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B251DD9-892F-D640-A070-0280D928D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807" y="5428346"/>
            <a:ext cx="1493644" cy="85664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5D5E7CE-B4C1-5D40-A519-B02A9E59BA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45" y="4622467"/>
            <a:ext cx="998175" cy="83181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BE54FCE-10B7-6344-91BE-FFE19DAF84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42" y="3755268"/>
            <a:ext cx="3655684" cy="5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Aim</a:t>
            </a:r>
            <a:r>
              <a:rPr lang="nl-NL" dirty="0"/>
              <a:t>			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68961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help teachers implement learning progression lines for spatial thinking in secondary schools, using </a:t>
            </a:r>
            <a:r>
              <a:rPr lang="en-US" sz="2400" dirty="0" err="1"/>
              <a:t>GIScience</a:t>
            </a:r>
            <a:r>
              <a:rPr lang="en-US" sz="2400" dirty="0"/>
              <a:t>.</a:t>
            </a: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35" y="3086100"/>
            <a:ext cx="5133865" cy="3090863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14425" y="6119813"/>
            <a:ext cx="71818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050" dirty="0" err="1"/>
              <a:t>https</a:t>
            </a:r>
            <a:r>
              <a:rPr lang="nl-NL" sz="1050" dirty="0"/>
              <a:t>://</a:t>
            </a:r>
            <a:r>
              <a:rPr lang="nl-NL" sz="1050" dirty="0" err="1"/>
              <a:t>cnr.ncsu.edu</a:t>
            </a:r>
            <a:r>
              <a:rPr lang="nl-NL" sz="1050" dirty="0"/>
              <a:t>/</a:t>
            </a:r>
            <a:r>
              <a:rPr lang="nl-NL" sz="1050" dirty="0" err="1"/>
              <a:t>geospatial</a:t>
            </a:r>
            <a:r>
              <a:rPr lang="nl-NL" sz="1050" dirty="0"/>
              <a:t>/</a:t>
            </a:r>
            <a:r>
              <a:rPr lang="nl-NL" sz="1050" dirty="0" err="1"/>
              <a:t>wp</a:t>
            </a:r>
            <a:r>
              <a:rPr lang="nl-NL" sz="1050" dirty="0"/>
              <a:t>-content/</a:t>
            </a:r>
            <a:r>
              <a:rPr lang="nl-NL" sz="1050" dirty="0" err="1"/>
              <a:t>uploads</a:t>
            </a:r>
            <a:r>
              <a:rPr lang="nl-NL" sz="1050" dirty="0"/>
              <a:t>/sites/12/2015/08/</a:t>
            </a:r>
            <a:r>
              <a:rPr lang="nl-NL" sz="1050" dirty="0" err="1"/>
              <a:t>DukeTIPCollage.png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14351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D6C9523D-B8CA-7946-95E2-E0204CD59D5B}" vid="{B9818ABB-6A3C-A54C-B63E-BDD5B27718B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GI-Learner-draft</Template>
  <TotalTime>13069</TotalTime>
  <Words>1586</Words>
  <Application>Microsoft Office PowerPoint</Application>
  <PresentationFormat>Diavoorstelling (4:3)</PresentationFormat>
  <Paragraphs>189</Paragraphs>
  <Slides>29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Office-thema</vt:lpstr>
      <vt:lpstr>A project to develop geospatial thinking learning lines in secondary schools   </vt:lpstr>
      <vt:lpstr>The situation  </vt:lpstr>
      <vt:lpstr>The situation  </vt:lpstr>
      <vt:lpstr>PowerPoint-presentatie</vt:lpstr>
      <vt:lpstr>Recommendations </vt:lpstr>
      <vt:lpstr>Why spatial thinking?</vt:lpstr>
      <vt:lpstr>PowerPoint-presentatie</vt:lpstr>
      <vt:lpstr>The idea</vt:lpstr>
      <vt:lpstr>Aim   </vt:lpstr>
      <vt:lpstr>Action steps   </vt:lpstr>
      <vt:lpstr>A spatially literate student …</vt:lpstr>
      <vt:lpstr>Spatial thinking is …..</vt:lpstr>
      <vt:lpstr>Geospatial thinking is even more …</vt:lpstr>
      <vt:lpstr>Geospatial thinking is even more …</vt:lpstr>
      <vt:lpstr>Geospatial thinking is even more …</vt:lpstr>
      <vt:lpstr>GI Science  Spatial Thinking</vt:lpstr>
      <vt:lpstr>PowerPoint-presentatie</vt:lpstr>
      <vt:lpstr>How to implement this? </vt:lpstr>
      <vt:lpstr>PowerPoint-presentatie</vt:lpstr>
      <vt:lpstr>Learning progression line  </vt:lpstr>
      <vt:lpstr>Learning progression line  </vt:lpstr>
      <vt:lpstr>PowerPoint-presentatie</vt:lpstr>
      <vt:lpstr>PowerPoint-presentatie</vt:lpstr>
      <vt:lpstr>PowerPoint-presentatie</vt:lpstr>
      <vt:lpstr>With the help of pupils</vt:lpstr>
      <vt:lpstr>With the help of pupils</vt:lpstr>
      <vt:lpstr>PowerPoint-presentatie</vt:lpstr>
      <vt:lpstr>PowerPoint-presentatie</vt:lpstr>
      <vt:lpstr>Project Timeframe:  September 2015 – August 2018   More info : www.gilearner.eu  Twitter: @GILearner    Project coordinator: luc.zwartjes@ugent.be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Zwartjes Luc</dc:creator>
  <cp:lastModifiedBy>Zwartjes Luc</cp:lastModifiedBy>
  <cp:revision>125</cp:revision>
  <dcterms:created xsi:type="dcterms:W3CDTF">2016-01-23T22:14:26Z</dcterms:created>
  <dcterms:modified xsi:type="dcterms:W3CDTF">2018-07-05T17:44:16Z</dcterms:modified>
</cp:coreProperties>
</file>