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7" r:id="rId2"/>
    <p:sldId id="348" r:id="rId3"/>
    <p:sldId id="349" r:id="rId4"/>
    <p:sldId id="356" r:id="rId5"/>
    <p:sldId id="368" r:id="rId6"/>
    <p:sldId id="259" r:id="rId7"/>
    <p:sldId id="260" r:id="rId8"/>
    <p:sldId id="336" r:id="rId9"/>
    <p:sldId id="337" r:id="rId10"/>
    <p:sldId id="364" r:id="rId11"/>
    <p:sldId id="261" r:id="rId12"/>
    <p:sldId id="262" r:id="rId13"/>
    <p:sldId id="369" r:id="rId14"/>
    <p:sldId id="341" r:id="rId15"/>
    <p:sldId id="269" r:id="rId16"/>
    <p:sldId id="342" r:id="rId17"/>
    <p:sldId id="338" r:id="rId18"/>
    <p:sldId id="340" r:id="rId19"/>
    <p:sldId id="378" r:id="rId20"/>
    <p:sldId id="344" r:id="rId21"/>
    <p:sldId id="345" r:id="rId22"/>
    <p:sldId id="346" r:id="rId23"/>
    <p:sldId id="379" r:id="rId24"/>
    <p:sldId id="381" r:id="rId25"/>
    <p:sldId id="371" r:id="rId26"/>
    <p:sldId id="373" r:id="rId27"/>
    <p:sldId id="374" r:id="rId28"/>
    <p:sldId id="375" r:id="rId29"/>
    <p:sldId id="377" r:id="rId30"/>
    <p:sldId id="362" r:id="rId31"/>
    <p:sldId id="366" r:id="rId32"/>
    <p:sldId id="380" r:id="rId33"/>
    <p:sldId id="365" r:id="rId34"/>
    <p:sldId id="367" r:id="rId35"/>
    <p:sldId id="370" r:id="rId36"/>
    <p:sldId id="372" r:id="rId37"/>
    <p:sldId id="280" r:id="rId38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a fally" initials="mf" lastIdx="23" clrIdx="0">
    <p:extLst>
      <p:ext uri="{19B8F6BF-5375-455C-9EA6-DF929625EA0E}">
        <p15:presenceInfo xmlns:p15="http://schemas.microsoft.com/office/powerpoint/2012/main" userId="f6483bc30f2f0b83" providerId="Windows Live"/>
      </p:ext>
    </p:extLst>
  </p:cmAuthor>
  <p:cmAuthor id="2" name="Zwartjes Luc" initials="ZL" lastIdx="8" clrIdx="1">
    <p:extLst>
      <p:ext uri="{19B8F6BF-5375-455C-9EA6-DF929625EA0E}">
        <p15:presenceInfo xmlns:p15="http://schemas.microsoft.com/office/powerpoint/2012/main" userId="734e52ef-14be-4b68-b75c-498c5b0aec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/>
    <p:restoredTop sz="95304" autoAdjust="0"/>
  </p:normalViewPr>
  <p:slideViewPr>
    <p:cSldViewPr snapToGrid="0" snapToObjects="1">
      <p:cViewPr varScale="1">
        <p:scale>
          <a:sx n="89" d="100"/>
          <a:sy n="89" d="100"/>
        </p:scale>
        <p:origin x="164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31T10:28:22.776" idx="16">
    <p:pos x="10" y="10"/>
    <p:text>practical experience: GIS is  time-consuming, you always need more time than planned</p:text>
    <p:extLst mod="1">
      <p:ext uri="{C676402C-5697-4E1C-873F-D02D1690AC5C}">
        <p15:threadingInfo xmlns:p15="http://schemas.microsoft.com/office/powerpoint/2012/main" timeZoneBias="0"/>
      </p:ext>
    </p:extLst>
  </p:cm>
  <p:cm authorId="1" dt="2018-07-31T10:29:46.785" idx="17">
    <p:pos x="10" y="146"/>
    <p:text>IT-issues: WIFI might not work, too low bandwith....</p:text>
    <p:extLst mod="1">
      <p:ext uri="{C676402C-5697-4E1C-873F-D02D1690AC5C}">
        <p15:threadingInfo xmlns:p15="http://schemas.microsoft.com/office/powerpoint/2012/main" timeZoneBias="0">
          <p15:parentCm authorId="1" idx="16"/>
        </p15:threadingInfo>
      </p:ext>
    </p:extLst>
  </p:cm>
  <p:cm authorId="1" dt="2018-07-31T10:30:47.788" idx="18">
    <p:pos x="10" y="282"/>
    <p:text>we need very well trained teachers who can deal with these issues AND see the benefit of using GI-tools (see below: WHY using GI/spatial thinking in teaching?</p:text>
    <p:extLst mod="1">
      <p:ext uri="{C676402C-5697-4E1C-873F-D02D1690AC5C}">
        <p15:threadingInfo xmlns:p15="http://schemas.microsoft.com/office/powerpoint/2012/main" timeZoneBias="0">
          <p15:parentCm authorId="1" idx="1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03T14:33:29.725" idx="21">
    <p:pos x="10" y="10"/>
    <p:text>Bilder: City Tour, Story map, world map globalisation, evtl. migration</p:text>
    <p:extLst mod="1">
      <p:ext uri="{C676402C-5697-4E1C-873F-D02D1690AC5C}">
        <p15:threadingInfo xmlns:p15="http://schemas.microsoft.com/office/powerpoint/2012/main" timeZoneBias="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03T14:33:29.725" idx="22">
    <p:pos x="10" y="10"/>
    <p:text>Bilder: City Tour, Story map, world map globalisation, evtl. migration</p:text>
    <p:extLst mod="1">
      <p:ext uri="{C676402C-5697-4E1C-873F-D02D1690AC5C}">
        <p15:threadingInfo xmlns:p15="http://schemas.microsoft.com/office/powerpoint/2012/main" timeZoneBias="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03T14:33:29.725" idx="23">
    <p:pos x="10" y="10"/>
    <p:text>Bilder: City Tour, Story map, world map globalisation, evtl. migration</p:text>
    <p:extLst mod="1"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3C2A6-00D7-6046-90DB-65422A8BBAF7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35E04-A5AA-C749-BFD3-C7789901E6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29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2960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 thematic topics that are evidently </a:t>
            </a:r>
            <a:r>
              <a:rPr lang="en-US" dirty="0" err="1"/>
              <a:t>thaught</a:t>
            </a:r>
            <a:r>
              <a:rPr lang="en-US" dirty="0"/>
              <a:t> in partner countries (research by GI-Learner!)</a:t>
            </a:r>
          </a:p>
          <a:p>
            <a:r>
              <a:rPr lang="en-US" dirty="0"/>
              <a:t>selected competencies and topics per class (K7-K12)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7754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750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000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367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16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33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46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983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Bednarz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 (2011)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conclude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(STAT)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is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single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different skills,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whereby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map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visualization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overlay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map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(point, line, area),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Boolean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operations, map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655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Bednarz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 (2011)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conclude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(STAT)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is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single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different skills,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whereby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map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visualization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overlay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map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(point, line, area),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Boolean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operations, map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951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200" dirty="0" err="1"/>
              <a:t>enables</a:t>
            </a:r>
            <a:r>
              <a:rPr lang="nl-NL" sz="1200" dirty="0"/>
              <a:t> </a:t>
            </a:r>
            <a:r>
              <a:rPr lang="nl-NL" sz="1200" dirty="0" err="1"/>
              <a:t>knowing</a:t>
            </a:r>
            <a:r>
              <a:rPr lang="nl-NL" sz="1200" dirty="0"/>
              <a:t> </a:t>
            </a:r>
            <a:r>
              <a:rPr lang="nl-NL" sz="1200" dirty="0" err="1"/>
              <a:t>about</a:t>
            </a:r>
            <a:endParaRPr lang="nl-NL" sz="1200" dirty="0"/>
          </a:p>
          <a:p>
            <a:r>
              <a:rPr lang="nl-NL" sz="1200" i="1" dirty="0"/>
              <a:t>- Space</a:t>
            </a:r>
            <a:r>
              <a:rPr lang="nl-NL" sz="1200" dirty="0"/>
              <a:t> – e.g. different </a:t>
            </a:r>
            <a:r>
              <a:rPr lang="nl-NL" sz="1200" dirty="0" err="1"/>
              <a:t>ways</a:t>
            </a:r>
            <a:r>
              <a:rPr lang="nl-NL" sz="1200" dirty="0"/>
              <a:t> of </a:t>
            </a:r>
            <a:r>
              <a:rPr lang="nl-NL" sz="1200" dirty="0" err="1"/>
              <a:t>calculating</a:t>
            </a:r>
            <a:r>
              <a:rPr lang="nl-NL" sz="1200" dirty="0"/>
              <a:t> </a:t>
            </a:r>
            <a:r>
              <a:rPr lang="nl-NL" sz="1200" dirty="0" err="1"/>
              <a:t>distance</a:t>
            </a:r>
            <a:r>
              <a:rPr lang="nl-NL" sz="1200" dirty="0"/>
              <a:t>, </a:t>
            </a:r>
            <a:r>
              <a:rPr lang="nl-NL" sz="1200" dirty="0" err="1"/>
              <a:t>coordinate</a:t>
            </a:r>
            <a:r>
              <a:rPr lang="nl-NL" sz="1200" dirty="0"/>
              <a:t>  system </a:t>
            </a:r>
          </a:p>
          <a:p>
            <a:r>
              <a:rPr lang="nl-NL" sz="1200" i="1" dirty="0"/>
              <a:t>- </a:t>
            </a:r>
            <a:r>
              <a:rPr lang="nl-NL" sz="1200" i="1" dirty="0" err="1"/>
              <a:t>Representation</a:t>
            </a:r>
            <a:r>
              <a:rPr lang="nl-NL" sz="1200" dirty="0"/>
              <a:t> – e.g. effect of </a:t>
            </a:r>
            <a:r>
              <a:rPr lang="nl-NL" sz="1200" dirty="0" err="1"/>
              <a:t>projections</a:t>
            </a:r>
            <a:r>
              <a:rPr lang="nl-NL" sz="1200" dirty="0"/>
              <a:t>, </a:t>
            </a:r>
            <a:r>
              <a:rPr lang="nl-NL" sz="1200" dirty="0" err="1"/>
              <a:t>principles</a:t>
            </a:r>
            <a:r>
              <a:rPr lang="nl-NL" sz="1200" dirty="0"/>
              <a:t> of </a:t>
            </a:r>
            <a:r>
              <a:rPr lang="nl-NL" sz="1200" dirty="0" err="1"/>
              <a:t>graphic</a:t>
            </a:r>
            <a:r>
              <a:rPr lang="nl-NL" sz="1200" dirty="0"/>
              <a:t> design (</a:t>
            </a:r>
            <a:r>
              <a:rPr lang="nl-NL" sz="1200" dirty="0" err="1"/>
              <a:t>semiology</a:t>
            </a:r>
            <a:r>
              <a:rPr lang="nl-NL" sz="1200" dirty="0"/>
              <a:t>)</a:t>
            </a:r>
          </a:p>
          <a:p>
            <a:r>
              <a:rPr lang="nl-NL" sz="1200" i="1" dirty="0"/>
              <a:t>- </a:t>
            </a:r>
            <a:r>
              <a:rPr lang="nl-NL" sz="1200" i="1" dirty="0" err="1"/>
              <a:t>Reasoning</a:t>
            </a:r>
            <a:r>
              <a:rPr lang="nl-NL" sz="1200" dirty="0"/>
              <a:t> – e.g. different </a:t>
            </a:r>
            <a:r>
              <a:rPr lang="nl-NL" sz="1200" dirty="0" err="1"/>
              <a:t>ways</a:t>
            </a:r>
            <a:r>
              <a:rPr lang="nl-NL" sz="1200" dirty="0"/>
              <a:t> of thinking </a:t>
            </a:r>
            <a:r>
              <a:rPr lang="nl-NL" sz="1200" dirty="0" err="1"/>
              <a:t>about</a:t>
            </a:r>
            <a:r>
              <a:rPr lang="nl-NL" sz="1200" dirty="0"/>
              <a:t> </a:t>
            </a:r>
            <a:r>
              <a:rPr lang="nl-NL" sz="1200" dirty="0" err="1"/>
              <a:t>shortest</a:t>
            </a:r>
            <a:r>
              <a:rPr lang="nl-NL" sz="1200" dirty="0"/>
              <a:t> </a:t>
            </a:r>
            <a:r>
              <a:rPr lang="nl-NL" sz="1200" dirty="0" err="1"/>
              <a:t>distances</a:t>
            </a:r>
            <a:r>
              <a:rPr lang="nl-NL" sz="1200" dirty="0"/>
              <a:t>, </a:t>
            </a:r>
            <a:r>
              <a:rPr lang="nl-NL" sz="1200" dirty="0" err="1"/>
              <a:t>estimate</a:t>
            </a:r>
            <a:r>
              <a:rPr lang="nl-NL" sz="1200" dirty="0"/>
              <a:t> </a:t>
            </a:r>
            <a:r>
              <a:rPr lang="nl-NL" sz="1200" dirty="0" err="1"/>
              <a:t>the</a:t>
            </a:r>
            <a:r>
              <a:rPr lang="nl-NL" sz="1200" dirty="0"/>
              <a:t> </a:t>
            </a:r>
            <a:r>
              <a:rPr lang="nl-NL" sz="1200" dirty="0" err="1"/>
              <a:t>slope</a:t>
            </a:r>
            <a:r>
              <a:rPr lang="nl-NL" sz="1200" dirty="0"/>
              <a:t> of a </a:t>
            </a:r>
            <a:r>
              <a:rPr lang="nl-NL" sz="1200" dirty="0" err="1"/>
              <a:t>hill</a:t>
            </a:r>
            <a:r>
              <a:rPr lang="nl-NL" sz="1200" dirty="0"/>
              <a:t> </a:t>
            </a:r>
            <a:r>
              <a:rPr lang="nl-NL" sz="1200" dirty="0" err="1"/>
              <a:t>fom</a:t>
            </a:r>
            <a:r>
              <a:rPr lang="nl-NL" sz="1200" dirty="0"/>
              <a:t> a map of contour </a:t>
            </a:r>
            <a:r>
              <a:rPr lang="nl-NL" sz="1200" dirty="0" err="1"/>
              <a:t>lines</a:t>
            </a:r>
            <a:endParaRPr lang="nl-NL" sz="12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265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Favier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(2013)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five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secondary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8). Teaching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on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GIS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GIS,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skills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020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64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519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828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99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91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85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24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94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39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03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08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41043"/>
            <a:ext cx="8290584" cy="463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4"/>
            <a:r>
              <a:rPr lang="nl-BE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27AA3-52CF-B049-AEF3-B68BF5B64E53}" type="datetimeFigureOut">
              <a:rPr lang="nl-NL" smtClean="0"/>
              <a:t>06-08-18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0485"/>
            <a:ext cx="3086100" cy="50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350496" y="6350485"/>
            <a:ext cx="256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http://</a:t>
            </a:r>
            <a:r>
              <a:rPr lang="en-US" b="1" dirty="0" err="1">
                <a:solidFill>
                  <a:srgbClr val="0000FF"/>
                </a:solidFill>
              </a:rPr>
              <a:t>www.gilearner.eu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Afbeelding 4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2" y="0"/>
            <a:ext cx="2663867" cy="146512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9053" y="22670"/>
            <a:ext cx="6650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Titelstijl van model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7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a@fally.at" TargetMode="External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Luc.zwartjes@ugent.be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learner.eu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://www.iguess.eu/" TargetMode="External"/><Relationship Id="rId7" Type="http://schemas.openxmlformats.org/officeDocument/2006/relationships/hyperlink" Target="http://www.paikkaoppi.fi/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dugis.pl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://www.edugis.nl/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://www.i-use.eu/" TargetMode="Externa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ichaelal@fally.at" TargetMode="External"/><Relationship Id="rId5" Type="http://schemas.openxmlformats.org/officeDocument/2006/relationships/hyperlink" Target="mailto:luc.zwartjes@ugent.be" TargetMode="External"/><Relationship Id="rId4" Type="http://schemas.openxmlformats.org/officeDocument/2006/relationships/hyperlink" Target="http://www.gi-learner.e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ations.europa.eu/en/publication-detail/-/publication/5719a044-b659-46de-b58b-606bc5b084c1/language-en/format-PDF/source-7162406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1006" y="2012755"/>
            <a:ext cx="8577965" cy="1818177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A project to develop </a:t>
            </a:r>
            <a:r>
              <a:rPr lang="en-GB" sz="4000" i="1" dirty="0"/>
              <a:t>geospatial thinking learning lines</a:t>
            </a:r>
            <a:r>
              <a:rPr lang="en-GB" sz="4000" dirty="0"/>
              <a:t> in secondary schools </a:t>
            </a:r>
            <a:br>
              <a:rPr lang="en-GB" sz="4000" dirty="0"/>
            </a:br>
            <a:br>
              <a:rPr lang="en-GB" sz="4000" dirty="0"/>
            </a:br>
            <a:endParaRPr lang="nl-NL" sz="3600" dirty="0"/>
          </a:p>
        </p:txBody>
      </p:sp>
      <p:sp>
        <p:nvSpPr>
          <p:cNvPr id="5" name="Rectangle 4"/>
          <p:cNvSpPr/>
          <p:nvPr/>
        </p:nvSpPr>
        <p:spPr>
          <a:xfrm>
            <a:off x="2395560" y="11243"/>
            <a:ext cx="46370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0" b="1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GI-Learner </a:t>
            </a:r>
            <a:endParaRPr lang="en-US" sz="2800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4950324" y="3480305"/>
            <a:ext cx="3345744" cy="788551"/>
          </a:xfrm>
        </p:spPr>
        <p:txBody>
          <a:bodyPr>
            <a:normAutofit fontScale="55000" lnSpcReduction="20000"/>
          </a:bodyPr>
          <a:lstStyle/>
          <a:p>
            <a:r>
              <a:rPr lang="nl-NL" sz="1800" dirty="0"/>
              <a:t>Michaela Lindner-Fally</a:t>
            </a:r>
          </a:p>
          <a:p>
            <a:r>
              <a:rPr lang="nl-NL" sz="1800" dirty="0"/>
              <a:t>Teacher geography and economics – BORG Oberndorf, Salzburg</a:t>
            </a:r>
          </a:p>
          <a:p>
            <a:r>
              <a:rPr lang="nl-NL" sz="1800" dirty="0">
                <a:hlinkClick r:id="rId3"/>
              </a:rPr>
              <a:t>michaela@fally.at</a:t>
            </a:r>
            <a:r>
              <a:rPr lang="nl-NL" sz="1800" dirty="0"/>
              <a:t>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4" y="4794708"/>
            <a:ext cx="3632782" cy="562725"/>
          </a:xfrm>
          <a:prstGeom prst="rect">
            <a:avLst/>
          </a:prstGeom>
        </p:spPr>
      </p:pic>
      <p:sp>
        <p:nvSpPr>
          <p:cNvPr id="6" name="Ondertitel 3">
            <a:extLst>
              <a:ext uri="{FF2B5EF4-FFF2-40B4-BE49-F238E27FC236}">
                <a16:creationId xmlns:a16="http://schemas.microsoft.com/office/drawing/2014/main" id="{EF9511C9-520F-400C-BB7C-FA8F8A2064F2}"/>
              </a:ext>
            </a:extLst>
          </p:cNvPr>
          <p:cNvSpPr txBox="1">
            <a:spLocks/>
          </p:cNvSpPr>
          <p:nvPr/>
        </p:nvSpPr>
        <p:spPr>
          <a:xfrm>
            <a:off x="997863" y="3480306"/>
            <a:ext cx="3345744" cy="116200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Luc Zwartjes</a:t>
            </a:r>
          </a:p>
          <a:p>
            <a:r>
              <a:rPr lang="nl-NL" sz="1800" dirty="0"/>
              <a:t>Teacher </a:t>
            </a:r>
            <a:r>
              <a:rPr lang="nl-NL" sz="1800" dirty="0" err="1"/>
              <a:t>geography</a:t>
            </a:r>
            <a:r>
              <a:rPr lang="nl-NL" sz="1800" dirty="0"/>
              <a:t> – Sint-Lodewijkscollege Brugge</a:t>
            </a:r>
          </a:p>
          <a:p>
            <a:r>
              <a:rPr lang="nl-NL" sz="1800" dirty="0" err="1"/>
              <a:t>Lecturer</a:t>
            </a:r>
            <a:r>
              <a:rPr lang="nl-NL" sz="1800" dirty="0"/>
              <a:t> </a:t>
            </a:r>
            <a:r>
              <a:rPr lang="nl-NL" sz="1800" dirty="0" err="1"/>
              <a:t>Ghent</a:t>
            </a:r>
            <a:r>
              <a:rPr lang="nl-NL" sz="1800" dirty="0"/>
              <a:t> University, </a:t>
            </a:r>
            <a:r>
              <a:rPr lang="nl-NL" sz="1800" dirty="0" err="1"/>
              <a:t>Geography</a:t>
            </a:r>
            <a:r>
              <a:rPr lang="nl-NL" sz="1800" dirty="0"/>
              <a:t> </a:t>
            </a:r>
            <a:r>
              <a:rPr lang="nl-NL" sz="1800" dirty="0" err="1"/>
              <a:t>Department</a:t>
            </a:r>
            <a:endParaRPr lang="nl-NL" sz="1800" dirty="0"/>
          </a:p>
          <a:p>
            <a:r>
              <a:rPr lang="nl-NL" sz="1800" dirty="0" err="1"/>
              <a:t>Pedagogic</a:t>
            </a:r>
            <a:r>
              <a:rPr lang="nl-NL" sz="1800" dirty="0"/>
              <a:t> </a:t>
            </a:r>
            <a:r>
              <a:rPr lang="nl-NL" sz="1800" dirty="0" err="1"/>
              <a:t>advisor</a:t>
            </a:r>
            <a:r>
              <a:rPr lang="nl-NL" sz="1800" dirty="0"/>
              <a:t> </a:t>
            </a:r>
            <a:r>
              <a:rPr lang="nl-NL" sz="1800" dirty="0" err="1"/>
              <a:t>geography</a:t>
            </a:r>
            <a:r>
              <a:rPr lang="nl-NL" sz="1800" dirty="0"/>
              <a:t> West-</a:t>
            </a:r>
            <a:r>
              <a:rPr lang="nl-NL" sz="1800" dirty="0" err="1"/>
              <a:t>Flanders</a:t>
            </a:r>
            <a:endParaRPr lang="nl-NL" sz="1800" dirty="0"/>
          </a:p>
          <a:p>
            <a:r>
              <a:rPr lang="nl-NL" sz="1800" dirty="0">
                <a:hlinkClick r:id="rId5"/>
              </a:rPr>
              <a:t>Luc.zwartjes@ugent.be</a:t>
            </a:r>
            <a:r>
              <a:rPr lang="nl-NL" sz="1800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9BEF30-BBEA-4FF0-AAC7-AAA06649A85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56" y="4408004"/>
            <a:ext cx="1275080" cy="904875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31C1C99E-43B2-8B41-89E1-68356F1653DF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07DEB5BC-7391-B44E-8338-CB6F0CCB7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CFC1414A-F4D9-5D4D-BA2E-CE508AE4A626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06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4750" y="32274"/>
            <a:ext cx="6356350" cy="1325563"/>
          </a:xfrm>
        </p:spPr>
        <p:txBody>
          <a:bodyPr>
            <a:normAutofit/>
          </a:bodyPr>
          <a:lstStyle/>
          <a:p>
            <a:r>
              <a:rPr lang="nl-NL" sz="4800" b="1" dirty="0" err="1"/>
              <a:t>Spatial</a:t>
            </a:r>
            <a:r>
              <a:rPr lang="nl-NL" sz="4800" b="1" dirty="0"/>
              <a:t> thinking is …..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611" y="2936673"/>
            <a:ext cx="8361998" cy="2251554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traditionally linked to spatial visualization, orientation, spatial perception and mental rotation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F8256B58-CB53-1345-AD59-D7723E21FF5E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B0B22E5-71D8-C047-94C7-D68F328F6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BB0A448B-66DA-6648-9EE9-DB7A702EB617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203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D989143-B153-2E41-AC50-EE18D6BA328D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DC04A48-6466-BB49-9B0D-7BEE40B6B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9BFDF0D-BC78-1645-A619-B1BFA4049E97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9053" y="22670"/>
            <a:ext cx="6874947" cy="1325563"/>
          </a:xfrm>
        </p:spPr>
        <p:txBody>
          <a:bodyPr>
            <a:normAutofit/>
          </a:bodyPr>
          <a:lstStyle/>
          <a:p>
            <a:r>
              <a:rPr lang="nl-NL" sz="3600" u="sng" dirty="0"/>
              <a:t>Geo</a:t>
            </a:r>
            <a:r>
              <a:rPr lang="nl-NL" sz="3600" dirty="0"/>
              <a:t>s</a:t>
            </a:r>
            <a:r>
              <a:rPr lang="nl-NL" sz="3600" b="1" dirty="0"/>
              <a:t>patial thinking is even more</a:t>
            </a:r>
            <a:r>
              <a:rPr lang="is-IS" sz="3600" b="1" dirty="0"/>
              <a:t>…</a:t>
            </a:r>
            <a:endParaRPr lang="nl-NL" sz="3600" b="1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28650" y="1742211"/>
            <a:ext cx="8290584" cy="4635920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Geospatial is not simply about visualization and relationships (Wang et al. 2014), it implies </a:t>
            </a:r>
          </a:p>
          <a:p>
            <a:pPr lvl="1"/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manipulation </a:t>
            </a:r>
          </a:p>
          <a:p>
            <a:pPr lvl="1"/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</a:p>
          <a:p>
            <a:pPr lvl="1"/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explanation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of information (Baker et al. (2015)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.... at different </a:t>
            </a:r>
            <a:r>
              <a:rPr lang="en-GB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geographic scales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824" y="4776422"/>
            <a:ext cx="8538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Baker, T.R., </a:t>
            </a:r>
            <a:r>
              <a:rPr lang="en-US" sz="1200" dirty="0" err="1"/>
              <a:t>Battersby</a:t>
            </a:r>
            <a:r>
              <a:rPr lang="en-US" sz="1200" dirty="0"/>
              <a:t>, S., </a:t>
            </a:r>
            <a:r>
              <a:rPr lang="en-US" sz="1200" dirty="0" err="1"/>
              <a:t>Bednarz</a:t>
            </a:r>
            <a:r>
              <a:rPr lang="en-US" sz="1200" dirty="0"/>
              <a:t>, S.W., </a:t>
            </a:r>
            <a:r>
              <a:rPr lang="en-US" sz="1200" dirty="0" err="1"/>
              <a:t>Bodzin</a:t>
            </a:r>
            <a:r>
              <a:rPr lang="en-US" sz="1200" dirty="0"/>
              <a:t>, A.M., </a:t>
            </a:r>
            <a:r>
              <a:rPr lang="en-US" sz="1200" dirty="0" err="1"/>
              <a:t>Kolvoord</a:t>
            </a:r>
            <a:r>
              <a:rPr lang="en-US" sz="1200" dirty="0"/>
              <a:t>, B., Moore, S., Sinton, D. and </a:t>
            </a:r>
            <a:r>
              <a:rPr lang="en-US" sz="1200" dirty="0" err="1"/>
              <a:t>Uttal</a:t>
            </a:r>
            <a:r>
              <a:rPr lang="en-US" sz="1200" dirty="0"/>
              <a:t>, D., 2015. A research agenda for geospatial technologies and learning. Journal of Geography, 114(3), pp.118-130.</a:t>
            </a:r>
          </a:p>
          <a:p>
            <a:r>
              <a:rPr lang="en-US" sz="1200" dirty="0"/>
              <a:t>Wang, H.S., Chen, Y.T. and Lin, C.H., 2014. The learning benefits of using eye trackers to enhance the geospatial abilities of elementary school students. British Journal of Educational Technology, 45(2), pp.340-355.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</p:spTree>
    <p:extLst>
      <p:ext uri="{BB962C8B-B14F-4D97-AF65-F5344CB8AC3E}">
        <p14:creationId xmlns:p14="http://schemas.microsoft.com/office/powerpoint/2010/main" val="123934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28650" y="1870227"/>
            <a:ext cx="8290584" cy="4635920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not a single ability but comprises of a </a:t>
            </a:r>
            <a:r>
              <a:rPr lang="en-GB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collection of different skills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Bednarz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&amp; Lee, 2011)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ability to study the characteristics and the </a:t>
            </a:r>
            <a:r>
              <a:rPr lang="en-GB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interconnected processes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nature and human impact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in time and at appropriate scale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Kerski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2008)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2750" y="4790896"/>
            <a:ext cx="8506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Bednarz</a:t>
            </a:r>
            <a:r>
              <a:rPr lang="en-US" sz="1200" dirty="0"/>
              <a:t>, R.S. and Lee, J., 2011. The components of spatial thinking: empirical evidence. </a:t>
            </a:r>
            <a:r>
              <a:rPr lang="en-US" sz="1200" dirty="0" err="1"/>
              <a:t>Procedia</a:t>
            </a:r>
            <a:r>
              <a:rPr lang="en-US" sz="1200" dirty="0"/>
              <a:t>-Social and Behavioral Sciences, 21, pp.103-107.</a:t>
            </a:r>
          </a:p>
          <a:p>
            <a:r>
              <a:rPr lang="en-US" sz="1200" dirty="0" err="1"/>
              <a:t>Kerski</a:t>
            </a:r>
            <a:r>
              <a:rPr lang="en-US" sz="1200" dirty="0"/>
              <a:t>, J.J., 2008. The role of GIS in Digital Earth education. International Journal of Digital Earth, 1(4), pp.326-346.</a:t>
            </a:r>
          </a:p>
          <a:p>
            <a:endParaRPr lang="en-US" sz="12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269053" y="22670"/>
            <a:ext cx="6874947" cy="1325563"/>
          </a:xfrm>
        </p:spPr>
        <p:txBody>
          <a:bodyPr>
            <a:normAutofit/>
          </a:bodyPr>
          <a:lstStyle/>
          <a:p>
            <a:r>
              <a:rPr lang="nl-NL" sz="3600" u="sng" dirty="0" err="1"/>
              <a:t>Geo</a:t>
            </a:r>
            <a:r>
              <a:rPr lang="nl-NL" sz="3600" dirty="0" err="1"/>
              <a:t>s</a:t>
            </a:r>
            <a:r>
              <a:rPr lang="nl-NL" sz="3600" b="1" dirty="0" err="1"/>
              <a:t>patial</a:t>
            </a:r>
            <a:r>
              <a:rPr lang="nl-NL" sz="3600" b="1" dirty="0"/>
              <a:t> thinking is even more </a:t>
            </a:r>
            <a:r>
              <a:rPr lang="is-IS" sz="3600" b="1" dirty="0"/>
              <a:t>…</a:t>
            </a:r>
            <a:endParaRPr lang="nl-NL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60449C2C-455B-DB42-89D1-7E0537D59220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EF70289C-190E-CE4E-8B4A-8CBF7A00E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124D1505-5199-D346-A425-923175AD372C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32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A3809D15-7BD0-F14B-BC61-FF408604F25E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D75C002-C5A8-3341-BA9B-59B0D447C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1756F3F-5D5F-9244-A77F-B0D8999339FE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28650" y="1723923"/>
            <a:ext cx="8290584" cy="4635920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necessary tools and techniques to think spatially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enable students to realise and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interprete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patterns, associations, and spatial order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(National Geography Standard, 2012)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provide students with skills to respond to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crucial scientific and social questions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21st century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Tsou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Yanow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2010).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750" y="5095449"/>
            <a:ext cx="8506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Geography Education Standards Project, 2012, Geography for Life – National Geography</a:t>
            </a:r>
          </a:p>
          <a:p>
            <a:r>
              <a:rPr lang="en-US" sz="1200" dirty="0"/>
              <a:t>Standards, Second edition, National Geographic Society, Washington D.C., 272 p.</a:t>
            </a:r>
          </a:p>
          <a:p>
            <a:r>
              <a:rPr lang="en-US" sz="1200" dirty="0" err="1"/>
              <a:t>Tsou</a:t>
            </a:r>
            <a:r>
              <a:rPr lang="en-US" sz="1200" dirty="0"/>
              <a:t>, M.H. and </a:t>
            </a:r>
            <a:r>
              <a:rPr lang="en-US" sz="1200" dirty="0" err="1"/>
              <a:t>Yanow</a:t>
            </a:r>
            <a:r>
              <a:rPr lang="en-US" sz="1200" dirty="0"/>
              <a:t>, K., 2010. Enhancing general education with geographic information science and spatial literacy. URISA Journal, 22(2), 45-54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269053" y="270291"/>
            <a:ext cx="6874947" cy="1325563"/>
          </a:xfrm>
        </p:spPr>
        <p:txBody>
          <a:bodyPr>
            <a:normAutofit/>
          </a:bodyPr>
          <a:lstStyle/>
          <a:p>
            <a:r>
              <a:rPr lang="nl-NL" sz="3600" u="sng" dirty="0"/>
              <a:t>Geo</a:t>
            </a:r>
            <a:r>
              <a:rPr lang="nl-NL" sz="3600" dirty="0"/>
              <a:t>s</a:t>
            </a:r>
            <a:r>
              <a:rPr lang="nl-NL" sz="3600" b="1" dirty="0"/>
              <a:t>patial thinking is even more: Geographic skills</a:t>
            </a:r>
            <a:r>
              <a:rPr lang="is-IS" sz="3600" b="1" dirty="0"/>
              <a:t>…</a:t>
            </a:r>
            <a:endParaRPr lang="nl-NL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</p:spTree>
    <p:extLst>
      <p:ext uri="{BB962C8B-B14F-4D97-AF65-F5344CB8AC3E}">
        <p14:creationId xmlns:p14="http://schemas.microsoft.com/office/powerpoint/2010/main" val="4057550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638" y="1426100"/>
            <a:ext cx="6003916" cy="1143000"/>
          </a:xfrm>
        </p:spPr>
        <p:txBody>
          <a:bodyPr>
            <a:normAutofit/>
          </a:bodyPr>
          <a:lstStyle/>
          <a:p>
            <a:r>
              <a:rPr lang="en-GB" sz="2800" b="1" dirty="0"/>
              <a:t>GI Science </a:t>
            </a:r>
            <a:r>
              <a:rPr lang="en-GB" sz="2800" b="1" dirty="0">
                <a:sym typeface="Wingdings"/>
              </a:rPr>
              <a:t> </a:t>
            </a:r>
            <a:r>
              <a:rPr lang="en-GB" sz="2800" dirty="0">
                <a:sym typeface="Wingdings"/>
              </a:rPr>
              <a:t>S</a:t>
            </a:r>
            <a:r>
              <a:rPr lang="en-GB" sz="2800" b="1" dirty="0">
                <a:sym typeface="Wingdings"/>
              </a:rPr>
              <a:t>patial </a:t>
            </a:r>
            <a:r>
              <a:rPr lang="en-GB" sz="2800" dirty="0">
                <a:sym typeface="Wingdings"/>
              </a:rPr>
              <a:t>T</a:t>
            </a:r>
            <a:r>
              <a:rPr lang="en-GB" sz="2800" b="1" dirty="0">
                <a:sym typeface="Wingdings"/>
              </a:rPr>
              <a:t>hinking</a:t>
            </a:r>
            <a:endParaRPr lang="en-GB" sz="2800" b="1" dirty="0"/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3158680"/>
            <a:ext cx="8791379" cy="25948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892" y="5716691"/>
            <a:ext cx="8791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Michel, E. &amp; Hof, A., 2013, Promoting Spatial Thinking and Learning with Mobile Field Trips and </a:t>
            </a:r>
            <a:r>
              <a:rPr lang="en-GB" sz="1400" dirty="0" err="1"/>
              <a:t>eGeo</a:t>
            </a:r>
            <a:r>
              <a:rPr lang="en-GB" sz="1400" dirty="0"/>
              <a:t>-Riddles, </a:t>
            </a:r>
            <a:r>
              <a:rPr lang="en-GB" sz="1400" dirty="0" err="1"/>
              <a:t>Jekel</a:t>
            </a:r>
            <a:r>
              <a:rPr lang="en-GB" sz="1400" dirty="0"/>
              <a:t>, T., Car, A., </a:t>
            </a:r>
            <a:r>
              <a:rPr lang="en-GB" sz="1400" dirty="0" err="1"/>
              <a:t>Strobl</a:t>
            </a:r>
            <a:r>
              <a:rPr lang="en-GB" sz="1400" dirty="0"/>
              <a:t>, J., </a:t>
            </a:r>
            <a:r>
              <a:rPr lang="en-GB" sz="1400" dirty="0" err="1"/>
              <a:t>Griesebner</a:t>
            </a:r>
            <a:r>
              <a:rPr lang="en-GB" sz="1400" dirty="0"/>
              <a:t>, G. (eds.), </a:t>
            </a:r>
            <a:r>
              <a:rPr lang="en-GB" sz="1400" dirty="0" err="1"/>
              <a:t>GI_Forum</a:t>
            </a:r>
            <a:r>
              <a:rPr lang="en-GB" sz="1400" dirty="0"/>
              <a:t> 2013: Creating the </a:t>
            </a:r>
            <a:r>
              <a:rPr lang="en-GB" sz="1400" dirty="0" err="1"/>
              <a:t>GISociety</a:t>
            </a:r>
            <a:r>
              <a:rPr lang="en-GB" sz="1400" dirty="0"/>
              <a:t>, 378-387. Berlin, </a:t>
            </a:r>
            <a:r>
              <a:rPr lang="en-GB" sz="1400" dirty="0" err="1"/>
              <a:t>Wichmann</a:t>
            </a:r>
            <a:r>
              <a:rPr lang="en-GB" sz="1400" dirty="0"/>
              <a:t> </a:t>
            </a:r>
            <a:r>
              <a:rPr lang="en-GB" sz="1400" dirty="0" err="1"/>
              <a:t>Verlag</a:t>
            </a:r>
            <a:endParaRPr lang="en-GB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1875" y="194120"/>
            <a:ext cx="6585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Key Literature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4726" y="22670"/>
            <a:ext cx="2680548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7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3.png" descr="fig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91200"/>
            <a:ext cx="9107184" cy="3705923"/>
          </a:xfrm>
          <a:prstGeom prst="rect">
            <a:avLst/>
          </a:prstGeom>
          <a:ln/>
        </p:spPr>
      </p:pic>
      <p:sp>
        <p:nvSpPr>
          <p:cNvPr id="3" name="Rechthoek 2"/>
          <p:cNvSpPr/>
          <p:nvPr/>
        </p:nvSpPr>
        <p:spPr>
          <a:xfrm>
            <a:off x="200233" y="1557783"/>
            <a:ext cx="8706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Five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ways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integrating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GIS in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geography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education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Favier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, 2013)</a:t>
            </a:r>
            <a:endParaRPr lang="nl-NL" sz="24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269053" y="232220"/>
            <a:ext cx="6650181" cy="1325563"/>
          </a:xfrm>
        </p:spPr>
        <p:txBody>
          <a:bodyPr>
            <a:normAutofit/>
          </a:bodyPr>
          <a:lstStyle/>
          <a:p>
            <a:r>
              <a:rPr lang="nl-NL" sz="4000" dirty="0"/>
              <a:t>H</a:t>
            </a:r>
            <a:r>
              <a:rPr lang="nl-NL" sz="4000" b="1" dirty="0"/>
              <a:t>ow </a:t>
            </a:r>
            <a:r>
              <a:rPr lang="nl-NL" sz="4000" b="1" dirty="0" err="1"/>
              <a:t>to</a:t>
            </a:r>
            <a:r>
              <a:rPr lang="nl-NL" sz="4000" b="1" dirty="0"/>
              <a:t> </a:t>
            </a:r>
            <a:r>
              <a:rPr lang="nl-NL" sz="4000" b="1" dirty="0" err="1"/>
              <a:t>implement</a:t>
            </a:r>
            <a:r>
              <a:rPr lang="nl-NL" sz="4000" b="1" dirty="0"/>
              <a:t> </a:t>
            </a:r>
            <a:r>
              <a:rPr lang="nl-NL" sz="4000" b="1" dirty="0" err="1"/>
              <a:t>this</a:t>
            </a:r>
            <a:r>
              <a:rPr lang="nl-NL" sz="4000" b="1" dirty="0"/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517" y="6132488"/>
            <a:ext cx="87067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Favier</a:t>
            </a:r>
            <a:r>
              <a:rPr lang="en-US" sz="1050" dirty="0"/>
              <a:t>, T.M., 2011, Geographic Information Systems in inquiry-based secondary geography education, </a:t>
            </a:r>
            <a:r>
              <a:rPr lang="en-US" sz="1050" dirty="0" err="1"/>
              <a:t>Vrije</a:t>
            </a:r>
            <a:r>
              <a:rPr lang="en-US" sz="1050" dirty="0"/>
              <a:t> </a:t>
            </a:r>
            <a:r>
              <a:rPr lang="en-US" sz="1050" dirty="0" err="1"/>
              <a:t>Universiteit</a:t>
            </a:r>
            <a:r>
              <a:rPr lang="en-US" sz="1050" dirty="0"/>
              <a:t> Amsterdam, 287 pp.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    </a:t>
            </a:r>
          </a:p>
        </p:txBody>
      </p:sp>
    </p:spTree>
    <p:extLst>
      <p:ext uri="{BB962C8B-B14F-4D97-AF65-F5344CB8AC3E}">
        <p14:creationId xmlns:p14="http://schemas.microsoft.com/office/powerpoint/2010/main" val="512666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6668" y="0"/>
            <a:ext cx="11123668" cy="718611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236">
            <a:off x="5656956" y="1203096"/>
            <a:ext cx="3318881" cy="460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01875" y="194120"/>
            <a:ext cx="6585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Literature Review on spatial thinking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628650" y="1541043"/>
            <a:ext cx="4824274" cy="463592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Based on the review: </a:t>
            </a:r>
            <a:br>
              <a:rPr lang="en-GB" dirty="0"/>
            </a:br>
            <a:r>
              <a:rPr lang="en-GB" dirty="0"/>
              <a:t>10 GI-Learner geospatial thinking competences, each with a progression inside from easy (A) to advanced(C)</a:t>
            </a:r>
            <a:r>
              <a:rPr lang="nl-NL" dirty="0"/>
              <a:t>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159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progression</a:t>
            </a:r>
            <a:r>
              <a:rPr lang="nl-NL" dirty="0"/>
              <a:t> line	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943850" cy="4351338"/>
          </a:xfrm>
        </p:spPr>
        <p:txBody>
          <a:bodyPr>
            <a:noAutofit/>
          </a:bodyPr>
          <a:lstStyle/>
          <a:p>
            <a:r>
              <a:rPr lang="en-GB" sz="2400" dirty="0"/>
              <a:t>construction of knowledge and skills throughout the whole curriculum </a:t>
            </a:r>
          </a:p>
          <a:p>
            <a:r>
              <a:rPr lang="en-GB" sz="2400" dirty="0"/>
              <a:t>reflect a growing level of complexity, ranging from easy to difficult</a:t>
            </a:r>
            <a:endParaRPr lang="nl-NL" sz="2400" dirty="0"/>
          </a:p>
        </p:txBody>
      </p:sp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933700"/>
            <a:ext cx="4552950" cy="3645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9B3A6C0A-F2D4-7546-85DF-1871A30A7EA2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B629148-AE63-8942-86A3-FFBA50841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FA6CC31-87BD-0448-A010-8301A8BD1355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15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progression</a:t>
            </a:r>
            <a:r>
              <a:rPr lang="nl-NL" dirty="0"/>
              <a:t> line	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Certain spatial thinking skills are higher order than others and build upon previous, less complex skills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/>
          </a:p>
        </p:txBody>
      </p:sp>
      <p:pic>
        <p:nvPicPr>
          <p:cNvPr id="7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572578"/>
            <a:ext cx="4395470" cy="4604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B648D421-2504-5C49-B18C-1EE7995512BC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126F173-A246-BC46-AEE2-F41A1208D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C250DAA-C9A3-5E4E-8CB7-0A55CCBA4D9F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03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29313DDD-7A1D-1343-B613-1D5DFAC65F93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CAAAF6B1-2241-1541-B992-DE288B6C5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27D8EBC-9675-8B4C-B621-638AC5817C0F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Action steps	 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296150" cy="435133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summarize literature  </a:t>
            </a:r>
            <a:r>
              <a:rPr lang="en-US" sz="2400" dirty="0">
                <a:sym typeface="Wingdings"/>
              </a:rPr>
              <a:t> report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/>
              <a:t>define geospatial thinking competencies</a:t>
            </a:r>
            <a:endParaRPr lang="nl-NL" sz="2400" b="1" i="1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create learning lines &amp; translating them into learning objectives, teaching and learning materials for the whole curriculum (K7 to K12)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develop an evaluative tool to analyze the impact and pupils’ feedback</a:t>
            </a:r>
          </a:p>
          <a:p>
            <a:pPr marL="0" lvl="0" indent="0">
              <a:lnSpc>
                <a:spcPct val="150000"/>
              </a:lnSpc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00924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D333D3A-4192-6641-8090-1E4007FF807B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39DE8418-856C-F74D-96AC-2232B34F5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B8F665-EBC5-924C-A626-4B76CA601623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situation 	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592938"/>
            <a:ext cx="8515350" cy="46359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schools nowadays generally have </a:t>
            </a:r>
            <a:r>
              <a:rPr lang="en-US" b="1" u="sng" dirty="0"/>
              <a:t>better ICT equipment </a:t>
            </a:r>
            <a:br>
              <a:rPr lang="en-US" b="1" u="sng" dirty="0"/>
            </a:br>
            <a:r>
              <a:rPr lang="en-US" b="1" u="sng" dirty="0"/>
              <a:t>  </a:t>
            </a:r>
          </a:p>
          <a:p>
            <a:r>
              <a:rPr lang="en-GB" dirty="0"/>
              <a:t>Cloud-based developments  </a:t>
            </a:r>
            <a:br>
              <a:rPr lang="en-GB" dirty="0"/>
            </a:br>
            <a:endParaRPr lang="en-GB" dirty="0"/>
          </a:p>
          <a:p>
            <a:r>
              <a:rPr lang="en-US" b="1" u="sng" dirty="0"/>
              <a:t>bring their own devices</a:t>
            </a:r>
            <a:r>
              <a:rPr lang="en-GB" b="1" dirty="0"/>
              <a:t>  </a:t>
            </a:r>
            <a:br>
              <a:rPr lang="en-GB" b="1" dirty="0"/>
            </a:br>
            <a:endParaRPr lang="en-GB" sz="2000" b="1" dirty="0"/>
          </a:p>
          <a:p>
            <a:r>
              <a:rPr lang="en-GB" dirty="0"/>
              <a:t>m</a:t>
            </a:r>
            <a:r>
              <a:rPr lang="en-US" dirty="0"/>
              <a:t>ore </a:t>
            </a:r>
            <a:r>
              <a:rPr lang="en-US" b="1" u="sng" dirty="0"/>
              <a:t>openly available data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r>
              <a:rPr lang="en-US" dirty="0"/>
              <a:t>Web-based platforms </a:t>
            </a:r>
            <a:r>
              <a:rPr lang="en-US" b="1" dirty="0"/>
              <a:t>reduced / </a:t>
            </a:r>
            <a:r>
              <a:rPr lang="en-US" b="1" u="sng" dirty="0"/>
              <a:t>no costs</a:t>
            </a:r>
            <a:r>
              <a:rPr lang="en-GB" b="1" u="sng" dirty="0"/>
              <a:t> </a:t>
            </a:r>
            <a:br>
              <a:rPr lang="en-GB" b="1" u="sng" dirty="0"/>
            </a:br>
            <a:endParaRPr lang="en-GB" b="1" u="sng" dirty="0"/>
          </a:p>
          <a:p>
            <a:r>
              <a:rPr lang="en-GB" b="1" u="sng" dirty="0"/>
              <a:t>networking and communities</a:t>
            </a:r>
            <a:r>
              <a:rPr lang="en-GB" b="1" dirty="0"/>
              <a:t> </a:t>
            </a:r>
            <a:r>
              <a:rPr lang="en-GB" dirty="0"/>
              <a:t>encouraged and available</a:t>
            </a:r>
            <a:br>
              <a:rPr lang="en-GB" dirty="0"/>
            </a:br>
            <a:endParaRPr lang="en-US" sz="2000" dirty="0"/>
          </a:p>
        </p:txBody>
      </p:sp>
      <p:sp>
        <p:nvSpPr>
          <p:cNvPr id="5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</p:spTree>
    <p:extLst>
      <p:ext uri="{BB962C8B-B14F-4D97-AF65-F5344CB8AC3E}">
        <p14:creationId xmlns:p14="http://schemas.microsoft.com/office/powerpoint/2010/main" val="233440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468113" y="72870"/>
            <a:ext cx="6371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Based on the review, ten </a:t>
            </a:r>
            <a:r>
              <a:rPr lang="en-GB" sz="2400" b="1" dirty="0"/>
              <a:t>geospatial thinking competences</a:t>
            </a:r>
            <a:r>
              <a:rPr lang="en-GB" sz="2400" dirty="0"/>
              <a:t> are proposed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6F8720-D9B8-A04B-8E3C-16E4AD5D6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98494"/>
            <a:ext cx="9144000" cy="54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F0DE0AD-D74A-604C-AE05-5CD871FFAB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0235"/>
            <a:ext cx="9144000" cy="56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93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E690B2E-CC64-B745-B41B-95E8BE251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5059"/>
            <a:ext cx="9144000" cy="56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68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8DE75AB9-9977-D74A-94B8-AD3E1747F9D5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392E4EF-E102-EB43-A364-29BB8BF8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B8DF447C-3FBB-F94B-AFFA-F84A0D8F33BF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Action steps	 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296150" cy="435133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summarize literature  </a:t>
            </a:r>
            <a:r>
              <a:rPr lang="en-US" sz="2400" dirty="0">
                <a:sym typeface="Wingdings"/>
              </a:rPr>
              <a:t> report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define geospatial thinking competencies</a:t>
            </a:r>
            <a:endParaRPr lang="nl-NL" sz="24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/>
              <a:t>create learning lines &amp; translating them into learning objectives, teaching and learning materials for the whole curriculum (K7 to K12)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develop an evaluative tool to analyze the impact and pupils’ feedback</a:t>
            </a:r>
          </a:p>
          <a:p>
            <a:pPr marL="0" lvl="0" indent="0">
              <a:lnSpc>
                <a:spcPct val="150000"/>
              </a:lnSpc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099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F408AC6B-8EC5-FA40-A852-8DB3DEB6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4" y="4378453"/>
            <a:ext cx="6072188" cy="34666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35C10A-B2BA-4486-BA12-506C33C7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Learning outcomes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9DB88F-50EC-4BC9-A36B-678343C22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5745"/>
            <a:ext cx="8290584" cy="4635920"/>
          </a:xfrm>
        </p:spPr>
        <p:txBody>
          <a:bodyPr>
            <a:normAutofit/>
          </a:bodyPr>
          <a:lstStyle/>
          <a:p>
            <a:r>
              <a:rPr lang="de-AT" dirty="0"/>
              <a:t>Course </a:t>
            </a:r>
            <a:r>
              <a:rPr lang="de-AT" dirty="0" err="1"/>
              <a:t>materials</a:t>
            </a:r>
            <a:r>
              <a:rPr lang="de-AT" dirty="0"/>
              <a:t> on </a:t>
            </a:r>
            <a:r>
              <a:rPr lang="de-AT" dirty="0">
                <a:hlinkClick r:id="rId3"/>
              </a:rPr>
              <a:t>www.gilearner.eu</a:t>
            </a:r>
            <a:endParaRPr lang="de-AT" dirty="0"/>
          </a:p>
          <a:p>
            <a:endParaRPr lang="de-AT" dirty="0"/>
          </a:p>
          <a:p>
            <a:pPr marL="0" indent="0">
              <a:buNone/>
            </a:pPr>
            <a:br>
              <a:rPr lang="de-AT" dirty="0"/>
            </a:br>
            <a:endParaRPr lang="de-AT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6D0459-F3F8-2C4F-85FC-31CD3BD7F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5"/>
          <a:stretch/>
        </p:blipFill>
        <p:spPr>
          <a:xfrm>
            <a:off x="0" y="-1021382"/>
            <a:ext cx="9144000" cy="52038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924AA22-49C5-6E4A-8E62-D70515B52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4" y="1706791"/>
            <a:ext cx="5633613" cy="2550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6AE44B9-8F42-F041-A124-C284788BB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6528" y="2913467"/>
            <a:ext cx="5377472" cy="447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546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EA6AA461-50CC-624E-B928-5D8139790F6F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BFCBDE1C-4667-864E-B673-8C3E9E35C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1009E9B-1CF0-F24F-89B9-41EC4DDC007A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235C10A-B2BA-4486-BA12-506C33C7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Learning outcomes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9DB88F-50EC-4BC9-A36B-678343C22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5745"/>
            <a:ext cx="8290584" cy="4635920"/>
          </a:xfrm>
        </p:spPr>
        <p:txBody>
          <a:bodyPr>
            <a:normAutofit/>
          </a:bodyPr>
          <a:lstStyle/>
          <a:p>
            <a:r>
              <a:rPr lang="de-AT" dirty="0" err="1"/>
              <a:t>Descriptions</a:t>
            </a:r>
            <a:r>
              <a:rPr lang="de-AT" dirty="0"/>
              <a:t>, </a:t>
            </a:r>
            <a:r>
              <a:rPr lang="de-AT" dirty="0" err="1"/>
              <a:t>interpretations</a:t>
            </a:r>
            <a:r>
              <a:rPr lang="de-AT" dirty="0"/>
              <a:t>, </a:t>
            </a:r>
            <a:r>
              <a:rPr lang="de-AT" dirty="0" err="1"/>
              <a:t>articles</a:t>
            </a:r>
            <a:r>
              <a:rPr lang="de-AT" dirty="0"/>
              <a:t>, </a:t>
            </a:r>
            <a:r>
              <a:rPr lang="de-AT" dirty="0" err="1"/>
              <a:t>essays</a:t>
            </a:r>
            <a:r>
              <a:rPr lang="de-AT" dirty="0"/>
              <a:t>, </a:t>
            </a:r>
            <a:r>
              <a:rPr lang="de-AT" dirty="0" err="1"/>
              <a:t>posters</a:t>
            </a:r>
            <a:r>
              <a:rPr lang="de-AT" dirty="0"/>
              <a:t>, </a:t>
            </a:r>
            <a:r>
              <a:rPr lang="de-AT" dirty="0" err="1"/>
              <a:t>presentations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online </a:t>
            </a:r>
            <a:r>
              <a:rPr lang="de-AT" dirty="0" err="1"/>
              <a:t>news</a:t>
            </a:r>
            <a:r>
              <a:rPr lang="de-AT" dirty="0"/>
              <a:t>, </a:t>
            </a:r>
            <a:r>
              <a:rPr lang="de-AT" dirty="0" err="1"/>
              <a:t>data</a:t>
            </a:r>
            <a:r>
              <a:rPr lang="de-AT" dirty="0"/>
              <a:t>, </a:t>
            </a:r>
            <a:r>
              <a:rPr lang="de-AT" dirty="0" err="1"/>
              <a:t>mapping</a:t>
            </a:r>
            <a:r>
              <a:rPr lang="de-AT" dirty="0"/>
              <a:t>-services</a:t>
            </a:r>
          </a:p>
          <a:p>
            <a:pPr marL="0" indent="0">
              <a:buNone/>
            </a:pPr>
            <a:br>
              <a:rPr lang="de-AT" dirty="0"/>
            </a:b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0C58C14-0879-437A-8083-B3CE59F2C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2029">
            <a:off x="423677" y="3290583"/>
            <a:ext cx="3524517" cy="2604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6A61EED-A6E7-4E4F-858F-7713A5C924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24145">
            <a:off x="5419757" y="3290612"/>
            <a:ext cx="3716595" cy="27321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1289B2-7523-40FA-A882-FFC23DFE15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649" y="2532174"/>
            <a:ext cx="2815643" cy="1756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0823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D0AA01BF-E341-244D-85CE-9AF3453F599F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62D22BF5-EFDD-CC4D-881A-C593ED625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CC8D3F1-0195-C142-9E6F-54930123586B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235C10A-B2BA-4486-BA12-506C33C7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Learning outcomes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9DB88F-50EC-4BC9-A36B-678343C22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Online-</a:t>
            </a:r>
            <a:r>
              <a:rPr lang="de-AT" dirty="0" err="1"/>
              <a:t>maps</a:t>
            </a:r>
            <a:r>
              <a:rPr lang="de-AT" dirty="0"/>
              <a:t> </a:t>
            </a:r>
            <a:r>
              <a:rPr lang="de-AT" dirty="0" err="1"/>
              <a:t>using</a:t>
            </a:r>
            <a:r>
              <a:rPr lang="de-AT" dirty="0"/>
              <a:t> </a:t>
            </a:r>
            <a:r>
              <a:rPr lang="de-AT" dirty="0" err="1"/>
              <a:t>primary</a:t>
            </a:r>
            <a:r>
              <a:rPr lang="de-AT" dirty="0"/>
              <a:t> and </a:t>
            </a:r>
            <a:r>
              <a:rPr lang="de-AT" dirty="0" err="1"/>
              <a:t>secondary</a:t>
            </a:r>
            <a:r>
              <a:rPr lang="de-AT" dirty="0"/>
              <a:t> </a:t>
            </a:r>
            <a:r>
              <a:rPr lang="de-AT" dirty="0" err="1"/>
              <a:t>data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8108AE-EB9C-45F0-B43D-2264C13C7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 b="5942"/>
          <a:stretch/>
        </p:blipFill>
        <p:spPr>
          <a:xfrm>
            <a:off x="818699" y="2307158"/>
            <a:ext cx="7506601" cy="34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B70A60-27C0-4EAA-9919-3869BA9DA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4740">
            <a:off x="4559666" y="1192790"/>
            <a:ext cx="3695033" cy="52643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35C10A-B2BA-4486-BA12-506C33C7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Learning outcomes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9DB88F-50EC-4BC9-A36B-678343C22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City </a:t>
            </a:r>
            <a:r>
              <a:rPr lang="de-AT" dirty="0" err="1"/>
              <a:t>tours</a:t>
            </a:r>
            <a:r>
              <a:rPr lang="de-AT" dirty="0"/>
              <a:t> </a:t>
            </a:r>
            <a:r>
              <a:rPr lang="de-AT" dirty="0" err="1"/>
              <a:t>using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/>
              <a:t>online-</a:t>
            </a:r>
            <a:r>
              <a:rPr lang="de-AT" dirty="0" err="1"/>
              <a:t>mapping</a:t>
            </a:r>
            <a:endParaRPr lang="de-AT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058564C6-94E0-0948-BEB3-D497D348EFDF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5A05DC88-B17C-044F-ADEB-E59A219C2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A61EEC10-77B2-3F41-BF3D-6FE90B7558C8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284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5F4D595-BA7A-9142-87BD-F87B75B3FE77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A22AD1A6-C973-F14E-A26E-64728AC8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320377F8-77DA-FD47-8021-49CCC75528E1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E036CD1F-21EC-454E-B614-448AD109F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423" y="2153375"/>
            <a:ext cx="6579704" cy="36664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35C10A-B2BA-4486-BA12-506C33C7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Learning outcomes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9DB88F-50EC-4BC9-A36B-678343C22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Story-</a:t>
            </a:r>
            <a:r>
              <a:rPr lang="de-AT" dirty="0" err="1"/>
              <a:t>maps</a:t>
            </a:r>
            <a:r>
              <a:rPr lang="de-AT" dirty="0"/>
              <a:t> on </a:t>
            </a:r>
            <a:r>
              <a:rPr lang="de-AT" dirty="0" err="1"/>
              <a:t>project</a:t>
            </a:r>
            <a:r>
              <a:rPr lang="de-AT" dirty="0"/>
              <a:t> </a:t>
            </a:r>
            <a:r>
              <a:rPr lang="de-AT" dirty="0" err="1"/>
              <a:t>work</a:t>
            </a:r>
            <a:r>
              <a:rPr lang="de-AT" dirty="0"/>
              <a:t> &amp; outcomes</a:t>
            </a:r>
          </a:p>
        </p:txBody>
      </p:sp>
    </p:spTree>
    <p:extLst>
      <p:ext uri="{BB962C8B-B14F-4D97-AF65-F5344CB8AC3E}">
        <p14:creationId xmlns:p14="http://schemas.microsoft.com/office/powerpoint/2010/main" val="38214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5C10A-B2BA-4486-BA12-506C33C7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Learning </a:t>
            </a:r>
            <a:r>
              <a:rPr lang="de-AT" dirty="0" err="1"/>
              <a:t>outcomes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9DB88F-50EC-4BC9-A36B-678343C22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1042"/>
            <a:ext cx="8290584" cy="4979027"/>
          </a:xfrm>
        </p:spPr>
        <p:txBody>
          <a:bodyPr>
            <a:normAutofit/>
          </a:bodyPr>
          <a:lstStyle/>
          <a:p>
            <a:r>
              <a:rPr lang="de-AT" dirty="0"/>
              <a:t>Project </a:t>
            </a:r>
            <a:r>
              <a:rPr lang="de-AT" dirty="0" err="1"/>
              <a:t>presentations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peers</a:t>
            </a:r>
            <a:r>
              <a:rPr lang="de-AT" dirty="0"/>
              <a:t> and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public</a:t>
            </a:r>
            <a:br>
              <a:rPr lang="de-AT" dirty="0"/>
            </a:br>
            <a:endParaRPr lang="de-AT" dirty="0"/>
          </a:p>
          <a:p>
            <a:pPr marL="0" indent="0">
              <a:buNone/>
            </a:pPr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DB191D-9E75-45F1-BF72-AE2AEC189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621" y="2233231"/>
            <a:ext cx="3578087" cy="38365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F49817-C438-4D70-B2CC-2CB1488FE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09" y="2233231"/>
            <a:ext cx="3578087" cy="3170582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DB304227-D4E6-4A45-ABFA-6D310B50E768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DBF7868-2CE7-7541-9220-0F816A296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8294CC7F-D9BB-AB46-9B68-9E129238524E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43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24C2FB03-9E12-3540-B3E9-A8A2A124F2A5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BF207CA-FCF3-7F45-B195-F348D0ED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B037725-D24B-D746-9AC8-F19D9436A365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4057" y="1572574"/>
            <a:ext cx="8262244" cy="4635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Content already exists </a:t>
            </a:r>
            <a:r>
              <a:rPr lang="mr-IN" dirty="0"/>
              <a:t>…</a:t>
            </a:r>
            <a:br>
              <a:rPr lang="nl-BE" dirty="0"/>
            </a:br>
            <a:endParaRPr lang="en-GB" sz="2400" dirty="0"/>
          </a:p>
          <a:p>
            <a:pPr lvl="1"/>
            <a:r>
              <a:rPr lang="en-GB" sz="2800" dirty="0" err="1"/>
              <a:t>iGuess</a:t>
            </a:r>
            <a:r>
              <a:rPr lang="en-GB" sz="2800" dirty="0"/>
              <a:t> </a:t>
            </a:r>
            <a:r>
              <a:rPr lang="en-GB" sz="2800" dirty="0">
                <a:sym typeface="Wingdings"/>
              </a:rPr>
              <a:t>  </a:t>
            </a:r>
            <a:r>
              <a:rPr lang="en-GB" sz="2800" dirty="0">
                <a:sym typeface="Wingdings"/>
                <a:hlinkClick r:id="rId3"/>
              </a:rPr>
              <a:t>www.iguess.eu</a:t>
            </a:r>
            <a:endParaRPr lang="en-GB" sz="2800" dirty="0">
              <a:sym typeface="Wingdings"/>
            </a:endParaRPr>
          </a:p>
          <a:p>
            <a:pPr lvl="1"/>
            <a:r>
              <a:rPr lang="en-GB" sz="2800" dirty="0">
                <a:sym typeface="Wingdings"/>
              </a:rPr>
              <a:t>I-Use  </a:t>
            </a:r>
            <a:r>
              <a:rPr lang="en-GB" sz="2800" dirty="0">
                <a:sym typeface="Wingdings"/>
                <a:hlinkClick r:id="rId4"/>
              </a:rPr>
              <a:t>www.i-use.eu</a:t>
            </a:r>
            <a:r>
              <a:rPr lang="en-GB" sz="2800" dirty="0">
                <a:sym typeface="Wingdings"/>
              </a:rPr>
              <a:t> </a:t>
            </a:r>
          </a:p>
          <a:p>
            <a:pPr lvl="1"/>
            <a:r>
              <a:rPr lang="en-GB" sz="2800" dirty="0" err="1">
                <a:sym typeface="Wingdings"/>
              </a:rPr>
              <a:t>EduGIS</a:t>
            </a:r>
            <a:r>
              <a:rPr lang="en-GB" sz="2800" dirty="0">
                <a:sym typeface="Wingdings"/>
              </a:rPr>
              <a:t>  </a:t>
            </a:r>
            <a:r>
              <a:rPr lang="en-GB" sz="2800" dirty="0">
                <a:sym typeface="Wingdings"/>
                <a:hlinkClick r:id="rId5"/>
              </a:rPr>
              <a:t>www.edugis.nl</a:t>
            </a:r>
            <a:r>
              <a:rPr lang="en-GB" sz="2800" dirty="0">
                <a:sym typeface="Wingdings"/>
              </a:rPr>
              <a:t>, </a:t>
            </a:r>
            <a:r>
              <a:rPr lang="en-GB" sz="2800" dirty="0">
                <a:sym typeface="Wingdings"/>
                <a:hlinkClick r:id="rId6"/>
              </a:rPr>
              <a:t>www.edugis.pl</a:t>
            </a:r>
            <a:endParaRPr lang="en-GB" sz="2800" dirty="0"/>
          </a:p>
          <a:p>
            <a:pPr lvl="1"/>
            <a:r>
              <a:rPr lang="en-GB" sz="2800" dirty="0" err="1"/>
              <a:t>PaikkaOppi</a:t>
            </a:r>
            <a:r>
              <a:rPr lang="en-GB" sz="2800" dirty="0"/>
              <a:t> learning environment  </a:t>
            </a:r>
            <a:r>
              <a:rPr lang="en-GB" sz="2800" dirty="0">
                <a:sym typeface="Wingdings"/>
              </a:rPr>
              <a:t> </a:t>
            </a:r>
            <a:r>
              <a:rPr lang="en-GB" sz="2800" dirty="0">
                <a:hlinkClick r:id="rId7"/>
              </a:rPr>
              <a:t>http://www.paikkaoppi.fi/</a:t>
            </a:r>
            <a:br>
              <a:rPr lang="en-GB" sz="2800" dirty="0">
                <a:sym typeface="Wingdings"/>
              </a:rPr>
            </a:br>
            <a:endParaRPr lang="en-GB" sz="2800" dirty="0">
              <a:sym typeface="Wingdings"/>
            </a:endParaRPr>
          </a:p>
          <a:p>
            <a:pPr lvl="1"/>
            <a:endParaRPr lang="en-GB" sz="3200" dirty="0"/>
          </a:p>
          <a:p>
            <a:pPr marL="0" indent="0">
              <a:buNone/>
            </a:pPr>
            <a:r>
              <a:rPr lang="mr-IN" dirty="0"/>
              <a:t>…</a:t>
            </a:r>
            <a:r>
              <a:rPr lang="nl-BE" dirty="0"/>
              <a:t>b</a:t>
            </a:r>
            <a:r>
              <a:rPr lang="en-GB" dirty="0" err="1"/>
              <a:t>ut</a:t>
            </a:r>
            <a:r>
              <a:rPr lang="en-GB" dirty="0"/>
              <a:t> it is not structured or coordinated by age …</a:t>
            </a:r>
            <a:br>
              <a:rPr lang="en-GB" dirty="0"/>
            </a:br>
            <a:endParaRPr lang="en-GB" sz="20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40" y="1954915"/>
            <a:ext cx="1962150" cy="103012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7" y="1980301"/>
            <a:ext cx="1251161" cy="1108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06" y="3280734"/>
            <a:ext cx="1039662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43" y="4482975"/>
            <a:ext cx="2730289" cy="772313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69053" y="22670"/>
            <a:ext cx="6650181" cy="1325563"/>
          </a:xfrm>
        </p:spPr>
        <p:txBody>
          <a:bodyPr>
            <a:normAutofit/>
          </a:bodyPr>
          <a:lstStyle/>
          <a:p>
            <a:r>
              <a:rPr lang="en-GB" dirty="0"/>
              <a:t>The situation </a:t>
            </a:r>
            <a:r>
              <a:rPr lang="en-GB" sz="3600" dirty="0"/>
              <a:t>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77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94CD924-1914-154D-A1A6-742169401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72" y="4268828"/>
            <a:ext cx="3452227" cy="258917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6063C6E-D7B6-684E-BB8B-7EC8D4AD58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84" y="1348233"/>
            <a:ext cx="5358348" cy="29205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8D57EA-F083-974E-98E5-32327CA6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Supported by pupils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DB9C103-5BA3-7A4B-9C0A-D12289559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62" y="1348233"/>
            <a:ext cx="3799638" cy="2849729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8F054AC-4EF5-564D-877F-5FE4BC05DD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2020"/>
            <a:ext cx="2411986" cy="32159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D3110F8-C541-E04B-BE65-6937162D47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59" y="4197962"/>
            <a:ext cx="3729318" cy="27969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0EBAAE8-544B-B642-92B9-67E288F516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989" y="2673796"/>
            <a:ext cx="5299655" cy="2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3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2207171" y="136524"/>
            <a:ext cx="6589987" cy="122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AT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</a:t>
            </a:r>
            <a:r>
              <a:rPr lang="de-AT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Shape 10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1" y="1780834"/>
            <a:ext cx="8950797" cy="2221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160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FD97E0F3-1365-D442-9A41-37C5F4AA37E5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679289D0-F49D-B747-81F7-C8303FFE1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28153370-6B9C-134D-8157-FE60B54D19BB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Action steps	 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296150" cy="435133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summarize literature  </a:t>
            </a:r>
            <a:r>
              <a:rPr lang="en-US" sz="2400" dirty="0">
                <a:sym typeface="Wingdings"/>
              </a:rPr>
              <a:t> report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define geospatial thinking competencies</a:t>
            </a:r>
            <a:endParaRPr lang="nl-NL" sz="24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create learning lines &amp; translating them into learning objectives, teaching and learning materials for the whole curriculum (K7 to K12)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/>
              <a:t>develop an evaluative tool to analyze the impact &amp; pupils’ feedback </a:t>
            </a:r>
          </a:p>
          <a:p>
            <a:pPr marL="0" lvl="0" indent="0">
              <a:lnSpc>
                <a:spcPct val="150000"/>
              </a:lnSpc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821664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AF9F0-7A59-2049-80F7-0E8062D1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053" y="582706"/>
            <a:ext cx="6650181" cy="765527"/>
          </a:xfrm>
        </p:spPr>
        <p:txBody>
          <a:bodyPr>
            <a:normAutofit fontScale="90000"/>
          </a:bodyPr>
          <a:lstStyle/>
          <a:p>
            <a:r>
              <a:rPr lang="nl-BE" dirty="0"/>
              <a:t>Pupils feedback &amp; </a:t>
            </a:r>
            <a:br>
              <a:rPr lang="nl-BE" dirty="0"/>
            </a:br>
            <a:r>
              <a:rPr lang="nl-BE" dirty="0"/>
              <a:t>self evaluation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9285992-DF74-B54D-8E9E-D172E8490A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3" y="1516651"/>
            <a:ext cx="5558118" cy="2869730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24AE3E2-6603-F94A-9074-DDBAE4F41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59" y="3217124"/>
            <a:ext cx="5777075" cy="3058170"/>
          </a:xfr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CF613B99-5064-2D41-82D9-05206AABE3BC}"/>
              </a:ext>
            </a:extLst>
          </p:cNvPr>
          <p:cNvSpPr txBox="1"/>
          <p:nvPr/>
        </p:nvSpPr>
        <p:spPr>
          <a:xfrm>
            <a:off x="2259775" y="82833"/>
            <a:ext cx="356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Evaluation tool</a:t>
            </a:r>
            <a:endParaRPr lang="en-US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1B59FD2-AC14-764E-B9E6-98C138333371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367ADCF-1862-D447-93B8-D92A90A47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4C67E0C0-2C40-B94C-8435-D0249438D2D9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476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A4CED643-6E63-114A-AB02-2BB3FFBFA018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1A952987-7A21-5C4F-A07F-C8D486CF3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A7B0C0B-A779-4043-B712-BC9B8FFB4D49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114" name="Shape 114"/>
          <p:cNvSpPr txBox="1"/>
          <p:nvPr/>
        </p:nvSpPr>
        <p:spPr>
          <a:xfrm>
            <a:off x="5874327" y="203200"/>
            <a:ext cx="2857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participants (5 countries)</a:t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5" y="753062"/>
            <a:ext cx="8269752" cy="55646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B1312F7-A2D5-4CCC-BD74-0AD82791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053" y="22670"/>
            <a:ext cx="6650181" cy="1199843"/>
          </a:xfrm>
        </p:spPr>
        <p:txBody>
          <a:bodyPr/>
          <a:lstStyle/>
          <a:p>
            <a:r>
              <a:rPr lang="nl-BE" dirty="0"/>
              <a:t>Learning success</a:t>
            </a:r>
          </a:p>
        </p:txBody>
      </p:sp>
    </p:spTree>
    <p:extLst>
      <p:ext uri="{BB962C8B-B14F-4D97-AF65-F5344CB8AC3E}">
        <p14:creationId xmlns:p14="http://schemas.microsoft.com/office/powerpoint/2010/main" val="1783187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7EEC80D-2A83-EF4E-A1AD-F6CA2C969318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EE98769-F9A3-B54D-997B-FFBAF03D7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0CF1CA7-813D-AB4E-962C-C0A21CAA0A14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562BFE7-4C90-4223-9FB5-E185CABE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did</a:t>
            </a:r>
            <a:r>
              <a:rPr lang="de-AT" dirty="0"/>
              <a:t> I </a:t>
            </a:r>
            <a:r>
              <a:rPr lang="de-AT" dirty="0" err="1"/>
              <a:t>learn</a:t>
            </a:r>
            <a:r>
              <a:rPr lang="de-AT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D40DF0-9484-4BAA-87BE-115FBFD4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300" b="1" dirty="0">
                <a:latin typeface="Bradley Hand ITC" panose="03070402050302030203" pitchFamily="66" charset="0"/>
              </a:rPr>
              <a:t>The project gave me the opportunity to get in contact with peers from other countries, which I liked a lot!</a:t>
            </a:r>
            <a:br>
              <a:rPr lang="en-US" sz="3300" b="1" dirty="0">
                <a:latin typeface="Bradley Hand ITC" panose="03070402050302030203" pitchFamily="66" charset="0"/>
              </a:rPr>
            </a:br>
            <a:endParaRPr lang="en-US" sz="3300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300" b="1" dirty="0">
                <a:latin typeface="Bradley Hand ITC" panose="03070402050302030203" pitchFamily="66" charset="0"/>
              </a:rPr>
              <a:t>It was new to me to test learning materials - a very interesting way of learning!</a:t>
            </a:r>
            <a:br>
              <a:rPr lang="en-US" sz="3300" b="1" dirty="0">
                <a:latin typeface="Bradley Hand ITC" panose="03070402050302030203" pitchFamily="66" charset="0"/>
              </a:rPr>
            </a:br>
            <a:endParaRPr lang="en-US" sz="3300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300" b="1" dirty="0">
                <a:latin typeface="Bradley Hand ITC" panose="03070402050302030203" pitchFamily="66" charset="0"/>
              </a:rPr>
              <a:t>We did not only discover Madrid in our final meeting, we also met people from all over Europe. This was a very important experience for me and made me more open towards other people.</a:t>
            </a:r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985D3A-7D7E-46B7-89B1-130E9CE98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5973" y="28137"/>
            <a:ext cx="2733261" cy="15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7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E53F2F1-1147-6749-B06E-D87EDB5D1A0F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1D442691-12B1-AE49-91D9-2F857026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8F34ACA-7CB9-E440-83FE-BC62BBC7E532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A0FFC83-4C7C-4B17-9211-4D46D251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did</a:t>
            </a:r>
            <a:r>
              <a:rPr lang="de-AT" dirty="0"/>
              <a:t> I </a:t>
            </a:r>
            <a:r>
              <a:rPr lang="de-AT" dirty="0" err="1"/>
              <a:t>learn</a:t>
            </a:r>
            <a:r>
              <a:rPr lang="de-AT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F058F9-A597-47A2-831C-664DE94A6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400" b="1" dirty="0">
                <a:latin typeface="Bradley Hand ITC" panose="03070402050302030203" pitchFamily="66" charset="0"/>
              </a:rPr>
              <a:t>The project was important for my personal development - from active learning to getting into contact with other nationalities. </a:t>
            </a:r>
          </a:p>
          <a:p>
            <a:pPr marL="0" indent="0">
              <a:buNone/>
            </a:pPr>
            <a:endParaRPr lang="en-US" sz="3400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400" b="1" dirty="0">
                <a:latin typeface="Bradley Hand ITC" panose="03070402050302030203" pitchFamily="66" charset="0"/>
              </a:rPr>
              <a:t>A perfect opportunity to practice my English skills!</a:t>
            </a:r>
            <a:br>
              <a:rPr lang="en-US" sz="3400" b="1" dirty="0">
                <a:latin typeface="Bradley Hand ITC" panose="03070402050302030203" pitchFamily="66" charset="0"/>
              </a:rPr>
            </a:br>
            <a:endParaRPr lang="en-US" sz="3400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3400" b="1" dirty="0">
                <a:latin typeface="Bradley Hand ITC" panose="03070402050302030203" pitchFamily="66" charset="0"/>
              </a:rPr>
              <a:t>I gained not only GI-skills, but also my (spatial!) thinking improved. I think it is important that other pupils have the opportunity to participate in projects like this!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27293E-9989-44E1-A6B7-C3B0F6928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46" y="171306"/>
            <a:ext cx="2435088" cy="13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0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9" descr="atan1879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9" r="-1566"/>
          <a:stretch/>
        </p:blipFill>
        <p:spPr>
          <a:xfrm>
            <a:off x="4414211" y="84503"/>
            <a:ext cx="4682163" cy="49162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9888" y="1844678"/>
            <a:ext cx="8726486" cy="3727447"/>
          </a:xfrm>
        </p:spPr>
        <p:txBody>
          <a:bodyPr anchor="t">
            <a:noAutofit/>
          </a:bodyPr>
          <a:lstStyle/>
          <a:p>
            <a:r>
              <a:rPr lang="nl-NL" sz="2600" u="sng" dirty="0"/>
              <a:t>Project Timeframe</a:t>
            </a:r>
            <a:r>
              <a:rPr lang="nl-NL" sz="2600" dirty="0"/>
              <a:t>: </a:t>
            </a:r>
            <a:br>
              <a:rPr lang="nl-NL" sz="2600" dirty="0"/>
            </a:br>
            <a:r>
              <a:rPr lang="nl-NL" sz="2600" dirty="0"/>
              <a:t>September 2015 – August 2018</a:t>
            </a:r>
            <a:br>
              <a:rPr lang="nl-NL" sz="2600" dirty="0"/>
            </a:br>
            <a:br>
              <a:rPr lang="nl-NL" sz="2600" dirty="0"/>
            </a:br>
            <a:br>
              <a:rPr lang="nl-NL" sz="2600" dirty="0"/>
            </a:br>
            <a:r>
              <a:rPr lang="nl-NL" sz="2600" dirty="0"/>
              <a:t>More info : </a:t>
            </a:r>
            <a:r>
              <a:rPr lang="nl-NL" sz="2600" dirty="0">
                <a:hlinkClick r:id="rId4"/>
              </a:rPr>
              <a:t>www.gilearner.eu</a:t>
            </a:r>
            <a:r>
              <a:rPr lang="nl-NL" sz="2600" dirty="0"/>
              <a:t> </a:t>
            </a:r>
            <a:br>
              <a:rPr lang="nl-NL" sz="2600" dirty="0"/>
            </a:br>
            <a:r>
              <a:rPr lang="nl-NL" sz="2600" dirty="0"/>
              <a:t>Twitter: @</a:t>
            </a:r>
            <a:r>
              <a:rPr lang="nl-NL" sz="2600" dirty="0" err="1"/>
              <a:t>GILearner</a:t>
            </a:r>
            <a:r>
              <a:rPr lang="nl-NL" sz="2600" dirty="0"/>
              <a:t> </a:t>
            </a:r>
            <a:br>
              <a:rPr lang="en-US" sz="2600" dirty="0"/>
            </a:br>
            <a:br>
              <a:rPr lang="nl-NL" sz="2600" dirty="0"/>
            </a:br>
            <a:br>
              <a:rPr lang="nl-NL" sz="2600" dirty="0"/>
            </a:br>
            <a:r>
              <a:rPr lang="nl-NL" sz="2600" dirty="0"/>
              <a:t>Project coordinator: </a:t>
            </a:r>
            <a:r>
              <a:rPr lang="nl-NL" sz="2600" dirty="0">
                <a:hlinkClick r:id="rId5"/>
              </a:rPr>
              <a:t>luc.zwartjes@ugent.be</a:t>
            </a:r>
            <a:r>
              <a:rPr lang="nl-NL" sz="2600" dirty="0"/>
              <a:t> </a:t>
            </a:r>
            <a:br>
              <a:rPr lang="nl-NL" sz="2600" dirty="0"/>
            </a:br>
            <a:r>
              <a:rPr lang="nl-NL" sz="2600" dirty="0"/>
              <a:t>Co-presenter: </a:t>
            </a:r>
            <a:r>
              <a:rPr lang="nl-NL" sz="2600" dirty="0">
                <a:hlinkClick r:id="rId6"/>
              </a:rPr>
              <a:t>michaela@fally.at</a:t>
            </a:r>
            <a:r>
              <a:rPr lang="nl-NL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09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549" y="-13730"/>
            <a:ext cx="9906000" cy="6871730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14350" y="1595883"/>
            <a:ext cx="8557284" cy="4759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Bednarz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van der Schee  (2006) </a:t>
            </a:r>
            <a:endParaRPr lang="nl-NL" sz="2400" dirty="0"/>
          </a:p>
          <a:p>
            <a:pPr marL="0" indent="0">
              <a:buNone/>
            </a:pPr>
            <a:r>
              <a:rPr lang="en-GB" sz="1200" dirty="0"/>
              <a:t> </a:t>
            </a:r>
            <a:endParaRPr lang="en-GB" sz="2400" dirty="0"/>
          </a:p>
          <a:p>
            <a:pPr lvl="0">
              <a:lnSpc>
                <a:spcPct val="150000"/>
              </a:lnSpc>
            </a:pPr>
            <a:r>
              <a:rPr lang="en-GB" dirty="0"/>
              <a:t>GIS </a:t>
            </a:r>
            <a:r>
              <a:rPr lang="en-GB" b="1" u="sng" dirty="0"/>
              <a:t>not a compulsory item</a:t>
            </a:r>
            <a:r>
              <a:rPr lang="en-GB" b="1" dirty="0"/>
              <a:t> </a:t>
            </a:r>
            <a:r>
              <a:rPr lang="en-GB" dirty="0"/>
              <a:t>in teacher training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Taught by </a:t>
            </a:r>
            <a:r>
              <a:rPr lang="en-GB" b="1" u="sng" dirty="0"/>
              <a:t>non-specialists</a:t>
            </a:r>
          </a:p>
          <a:p>
            <a:pPr lvl="0">
              <a:lnSpc>
                <a:spcPct val="150000"/>
              </a:lnSpc>
            </a:pPr>
            <a:r>
              <a:rPr lang="en-GB" b="1" u="sng" dirty="0"/>
              <a:t>Curriculum</a:t>
            </a:r>
            <a:r>
              <a:rPr lang="en-GB" dirty="0"/>
              <a:t> not include GIS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non-availability of </a:t>
            </a:r>
            <a:r>
              <a:rPr lang="en-GB" b="1" u="sng" dirty="0"/>
              <a:t>data and</a:t>
            </a:r>
            <a:r>
              <a:rPr lang="en-GB" b="1" dirty="0"/>
              <a:t> </a:t>
            </a:r>
            <a:r>
              <a:rPr lang="en-GB" dirty="0"/>
              <a:t>easy-to-use </a:t>
            </a:r>
            <a:r>
              <a:rPr lang="en-GB" b="1" u="sng" dirty="0"/>
              <a:t>software</a:t>
            </a:r>
            <a:r>
              <a:rPr lang="en-GB" dirty="0"/>
              <a:t>.</a:t>
            </a:r>
          </a:p>
          <a:p>
            <a:pPr lvl="0">
              <a:lnSpc>
                <a:spcPct val="150000"/>
              </a:lnSpc>
            </a:pPr>
            <a:r>
              <a:rPr lang="en-GB" b="1" u="sng" dirty="0"/>
              <a:t>Attitudes of teachers</a:t>
            </a:r>
            <a:r>
              <a:rPr lang="en-GB" dirty="0"/>
              <a:t> difficult to persuade</a:t>
            </a:r>
            <a:br>
              <a:rPr lang="en-GB" dirty="0"/>
            </a:br>
            <a:endParaRPr lang="en-GB" sz="2000" u="none" strike="noStrike" dirty="0">
              <a:effectLst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21453" y="270320"/>
            <a:ext cx="6650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What is still blocking it? </a:t>
            </a:r>
            <a:endParaRPr lang="en-US" sz="2800" b="0" dirty="0"/>
          </a:p>
        </p:txBody>
      </p:sp>
      <p:sp>
        <p:nvSpPr>
          <p:cNvPr id="7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  <p:sp>
        <p:nvSpPr>
          <p:cNvPr id="6" name="Ovaal 5"/>
          <p:cNvSpPr/>
          <p:nvPr/>
        </p:nvSpPr>
        <p:spPr>
          <a:xfrm>
            <a:off x="0" y="3657600"/>
            <a:ext cx="5657850" cy="1333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65314" y="5334004"/>
            <a:ext cx="5657850" cy="1333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40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AFB5FC70-3801-5A41-B1A4-53FAF9864D16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E7FB5DEF-7426-CE46-93AE-45E6B7CA0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01079C99-C7B0-2946-B355-D2903419BAA2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F789795-12B7-8D40-9DF6-08611FE0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Why spatial thinking?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A07FE8-E1AE-2A43-BB79-0D3B077C5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Geo-ICT is part of the digital economy: innovation, jobs European competitiveness. </a:t>
            </a:r>
          </a:p>
          <a:p>
            <a:r>
              <a:rPr lang="en-GB" dirty="0"/>
              <a:t>GI is part of everyday life (GPS, navigation systems, marketing…). </a:t>
            </a:r>
            <a:endParaRPr lang="nl-BE" dirty="0"/>
          </a:p>
          <a:p>
            <a:r>
              <a:rPr lang="en-GB" dirty="0"/>
              <a:t>Spatial thinking a distinct, basic and essential skill like language, mathematics and science. </a:t>
            </a:r>
          </a:p>
          <a:p>
            <a:r>
              <a:rPr lang="nl-BE" dirty="0"/>
              <a:t>European Reference Framework: Part of the KEY COMPETENCES FOR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391696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3B31B-6A59-0F47-9104-57A29392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520364C-3CFA-0F41-BA87-D1796EDB55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31" y="11679"/>
            <a:ext cx="7489494" cy="500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2AF8616-519F-4F4D-939C-6AA87F237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279">
            <a:off x="216800" y="3371148"/>
            <a:ext cx="2328402" cy="329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0803BB8-2DD7-CA49-A91C-75BD5622BD83}"/>
              </a:ext>
            </a:extLst>
          </p:cNvPr>
          <p:cNvSpPr/>
          <p:nvPr/>
        </p:nvSpPr>
        <p:spPr>
          <a:xfrm>
            <a:off x="2414588" y="2843213"/>
            <a:ext cx="3043237" cy="885825"/>
          </a:xfrm>
          <a:prstGeom prst="rect">
            <a:avLst/>
          </a:prstGeom>
          <a:solidFill>
            <a:srgbClr val="FF0000">
              <a:alpha val="24000"/>
            </a:srgb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6EA8AAA-F845-3D48-A69B-BFEB63FA9164}"/>
              </a:ext>
            </a:extLst>
          </p:cNvPr>
          <p:cNvSpPr/>
          <p:nvPr/>
        </p:nvSpPr>
        <p:spPr>
          <a:xfrm>
            <a:off x="2996528" y="5647368"/>
            <a:ext cx="593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>
                <a:hlinkClick r:id="rId4"/>
              </a:rPr>
              <a:t>https://publications.europa.eu/en/publication-detail/-/publication/5719a044-b659-46de-b58b-606bc5b084c1/language-en/format-PDF/source-71624064</a:t>
            </a:r>
            <a:r>
              <a:rPr lang="nl-B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070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ACD07-D086-8B48-A630-108D8279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 idea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8B30A1FA-B359-7140-AF1B-A94348680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330">
            <a:off x="4991530" y="743276"/>
            <a:ext cx="3455552" cy="4899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626FA7-F67F-9E46-8FE8-9A6A2D74B7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53" y="2145844"/>
            <a:ext cx="1125573" cy="104708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E677AB4-18CC-A44A-8A6B-C62B09E3D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5" y="1709724"/>
            <a:ext cx="1364135" cy="174461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0BD62F2-3F7A-4648-9E51-8339DCB8A3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22" y="1635319"/>
            <a:ext cx="682470" cy="194471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B251DD9-892F-D640-A070-0280D928D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07" y="5428346"/>
            <a:ext cx="1493644" cy="85664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5D5E7CE-B4C1-5D40-A519-B02A9E59BA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5" y="4622467"/>
            <a:ext cx="998175" cy="83181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BE54FCE-10B7-6344-91BE-FFE19DAF84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2" y="3755268"/>
            <a:ext cx="3655684" cy="56627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1A511E2-9C35-44C8-90ED-271B42158A4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98" y="4422506"/>
            <a:ext cx="127508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Aims		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68961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Need to support teachers: implement learning progression lines for spatial thinking in secondary schools, using </a:t>
            </a:r>
            <a:r>
              <a:rPr lang="en-US" sz="2400" dirty="0" err="1"/>
              <a:t>GIScience</a:t>
            </a:r>
            <a:r>
              <a:rPr lang="en-US" sz="2400" dirty="0"/>
              <a:t>.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35" y="3086100"/>
            <a:ext cx="5133865" cy="309086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114425" y="6119813"/>
            <a:ext cx="71818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050" dirty="0" err="1"/>
              <a:t>https</a:t>
            </a:r>
            <a:r>
              <a:rPr lang="nl-NL" sz="1050" dirty="0"/>
              <a:t>://</a:t>
            </a:r>
            <a:r>
              <a:rPr lang="nl-NL" sz="1050" dirty="0" err="1"/>
              <a:t>cnr.ncsu.edu</a:t>
            </a:r>
            <a:r>
              <a:rPr lang="nl-NL" sz="1050" dirty="0"/>
              <a:t>/</a:t>
            </a:r>
            <a:r>
              <a:rPr lang="nl-NL" sz="1050" dirty="0" err="1"/>
              <a:t>geospatial</a:t>
            </a:r>
            <a:r>
              <a:rPr lang="nl-NL" sz="1050" dirty="0"/>
              <a:t>/</a:t>
            </a:r>
            <a:r>
              <a:rPr lang="nl-NL" sz="1050" dirty="0" err="1"/>
              <a:t>wp</a:t>
            </a:r>
            <a:r>
              <a:rPr lang="nl-NL" sz="1050" dirty="0"/>
              <a:t>-content/</a:t>
            </a:r>
            <a:r>
              <a:rPr lang="nl-NL" sz="1050" dirty="0" err="1"/>
              <a:t>uploads</a:t>
            </a:r>
            <a:r>
              <a:rPr lang="nl-NL" sz="1050" dirty="0"/>
              <a:t>/sites/12/2015/08/</a:t>
            </a:r>
            <a:r>
              <a:rPr lang="nl-NL" sz="1050" dirty="0" err="1"/>
              <a:t>DukeTIPCollage.png</a:t>
            </a:r>
            <a:endParaRPr lang="nl-NL" sz="1050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BA464956-2567-5C46-B184-3482F288555B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0B286B8F-7805-E847-8C22-6E5B992DE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9B9DCC0D-2AD1-AD4D-AF68-FECC72CF1244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515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7CB8005E-8BA0-2D43-9120-FF3E5E0C2681}"/>
              </a:ext>
            </a:extLst>
          </p:cNvPr>
          <p:cNvGrpSpPr/>
          <p:nvPr/>
        </p:nvGrpSpPr>
        <p:grpSpPr>
          <a:xfrm>
            <a:off x="3203" y="5446740"/>
            <a:ext cx="1944778" cy="1411260"/>
            <a:chOff x="3203" y="5446740"/>
            <a:chExt cx="1944778" cy="141126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5D1D8674-6877-FC46-9259-9FC0E03E8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" y="5446740"/>
              <a:ext cx="1411260" cy="141126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A914F80-493B-5E41-87D2-E4FBC67A502F}"/>
                </a:ext>
              </a:extLst>
            </p:cNvPr>
            <p:cNvSpPr txBox="1"/>
            <p:nvPr/>
          </p:nvSpPr>
          <p:spPr>
            <a:xfrm>
              <a:off x="47744" y="6550223"/>
              <a:ext cx="1900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7 August 2018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Action steps	 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296150" cy="435133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/>
              <a:t>summarize literature  </a:t>
            </a:r>
            <a:r>
              <a:rPr lang="en-US" sz="2400" b="1" i="1" dirty="0">
                <a:sym typeface="Wingdings"/>
              </a:rPr>
              <a:t> report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define geospatial thinking competencies</a:t>
            </a:r>
            <a:endParaRPr lang="nl-NL" sz="24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create learning lines &amp; translating them into learning objectives, teaching and learning materials for the whole curriculum (K7 to K12)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develop an evaluative tool to analyze the impact and pupils’ feedback</a:t>
            </a:r>
          </a:p>
          <a:p>
            <a:pPr marL="0" lvl="0" indent="0">
              <a:lnSpc>
                <a:spcPct val="150000"/>
              </a:lnSpc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670179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4" id="{D6C9523D-B8CA-7946-95E2-E0204CD59D5B}" vid="{B9818ABB-6A3C-A54C-B63E-BDD5B27718B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GI-Learner-draft</Template>
  <TotalTime>36</TotalTime>
  <Words>1515</Words>
  <Application>Microsoft Macintosh PowerPoint</Application>
  <PresentationFormat>Diavoorstelling (4:3)</PresentationFormat>
  <Paragraphs>192</Paragraphs>
  <Slides>37</Slides>
  <Notes>14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4" baseType="lpstr">
      <vt:lpstr>Arial</vt:lpstr>
      <vt:lpstr>Bradley Hand ITC</vt:lpstr>
      <vt:lpstr>Calibri</vt:lpstr>
      <vt:lpstr>Calibri Light</vt:lpstr>
      <vt:lpstr>Mangal</vt:lpstr>
      <vt:lpstr>Wingdings</vt:lpstr>
      <vt:lpstr>Office-thema</vt:lpstr>
      <vt:lpstr>A project to develop geospatial thinking learning lines in secondary schools   </vt:lpstr>
      <vt:lpstr>The situation  </vt:lpstr>
      <vt:lpstr>The situation  </vt:lpstr>
      <vt:lpstr>PowerPoint-presentatie</vt:lpstr>
      <vt:lpstr>Why spatial thinking?</vt:lpstr>
      <vt:lpstr>PowerPoint-presentatie</vt:lpstr>
      <vt:lpstr>The idea</vt:lpstr>
      <vt:lpstr>Aims   </vt:lpstr>
      <vt:lpstr>Action steps   </vt:lpstr>
      <vt:lpstr>Spatial thinking is …..</vt:lpstr>
      <vt:lpstr>Geospatial thinking is even more…</vt:lpstr>
      <vt:lpstr>Geospatial thinking is even more …</vt:lpstr>
      <vt:lpstr>Geospatial thinking is even more: Geographic skills…</vt:lpstr>
      <vt:lpstr>GI Science  Spatial Thinking</vt:lpstr>
      <vt:lpstr>How to implement this? </vt:lpstr>
      <vt:lpstr>PowerPoint-presentatie</vt:lpstr>
      <vt:lpstr>Learning progression line  </vt:lpstr>
      <vt:lpstr>Learning progression line  </vt:lpstr>
      <vt:lpstr>Action steps   </vt:lpstr>
      <vt:lpstr>PowerPoint-presentatie</vt:lpstr>
      <vt:lpstr>PowerPoint-presentatie</vt:lpstr>
      <vt:lpstr>PowerPoint-presentatie</vt:lpstr>
      <vt:lpstr>Action steps   </vt:lpstr>
      <vt:lpstr>Learning outcomes</vt:lpstr>
      <vt:lpstr>Learning outcomes</vt:lpstr>
      <vt:lpstr>Learning outcomes</vt:lpstr>
      <vt:lpstr>Learning outcomes</vt:lpstr>
      <vt:lpstr>Learning outcomes</vt:lpstr>
      <vt:lpstr>Learning outcomes</vt:lpstr>
      <vt:lpstr>Supported by pupils</vt:lpstr>
      <vt:lpstr>Learning line</vt:lpstr>
      <vt:lpstr>Action steps   </vt:lpstr>
      <vt:lpstr>Pupils feedback &amp;  self evaluation</vt:lpstr>
      <vt:lpstr>Learning success</vt:lpstr>
      <vt:lpstr>What did I learn?</vt:lpstr>
      <vt:lpstr>What did I learn?</vt:lpstr>
      <vt:lpstr>Project Timeframe:  September 2015 – August 2018   More info : www.gilearner.eu  Twitter: @GILearner    Project coordinator: luc.zwartjes@ugent.be  Co-presenter: michaela@fally.at 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Zwartjes Luc</dc:creator>
  <cp:lastModifiedBy>Zwartjes Luc</cp:lastModifiedBy>
  <cp:revision>148</cp:revision>
  <cp:lastPrinted>2018-08-04T09:50:44Z</cp:lastPrinted>
  <dcterms:created xsi:type="dcterms:W3CDTF">2016-01-23T22:14:26Z</dcterms:created>
  <dcterms:modified xsi:type="dcterms:W3CDTF">2018-08-06T14:33:23Z</dcterms:modified>
</cp:coreProperties>
</file>