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jpg" ContentType="image/jpeg"/>
  <Default Extension="tiff" ContentType="image/tiff"/>
  <Default Extension="rels" ContentType="application/vnd.openxmlformats-package.relationships+xml"/>
  <Default Extension="gif" ContentType="image/gif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media/image31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26"/>
  </p:notesMasterIdLst>
  <p:sldIdLst>
    <p:sldId id="257" r:id="rId2"/>
    <p:sldId id="348" r:id="rId3"/>
    <p:sldId id="349" r:id="rId4"/>
    <p:sldId id="350" r:id="rId5"/>
    <p:sldId id="353" r:id="rId6"/>
    <p:sldId id="352" r:id="rId7"/>
    <p:sldId id="354" r:id="rId8"/>
    <p:sldId id="299" r:id="rId9"/>
    <p:sldId id="336" r:id="rId10"/>
    <p:sldId id="337" r:id="rId11"/>
    <p:sldId id="338" r:id="rId12"/>
    <p:sldId id="339" r:id="rId13"/>
    <p:sldId id="340" r:id="rId14"/>
    <p:sldId id="316" r:id="rId15"/>
    <p:sldId id="341" r:id="rId16"/>
    <p:sldId id="342" r:id="rId17"/>
    <p:sldId id="344" r:id="rId18"/>
    <p:sldId id="345" r:id="rId19"/>
    <p:sldId id="346" r:id="rId20"/>
    <p:sldId id="266" r:id="rId21"/>
    <p:sldId id="347" r:id="rId22"/>
    <p:sldId id="269" r:id="rId23"/>
    <p:sldId id="355" r:id="rId24"/>
    <p:sldId id="280" r:id="rId25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1727"/>
    <p:restoredTop sz="77818" autoAdjust="0"/>
  </p:normalViewPr>
  <p:slideViewPr>
    <p:cSldViewPr snapToGrid="0" snapToObjects="1">
      <p:cViewPr varScale="1">
        <p:scale>
          <a:sx n="67" d="100"/>
          <a:sy n="67" d="100"/>
        </p:scale>
        <p:origin x="304" y="17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notesMaster" Target="notesMasters/notesMaster1.xml"/><Relationship Id="rId27" Type="http://schemas.openxmlformats.org/officeDocument/2006/relationships/presProps" Target="presProps.xml"/><Relationship Id="rId28" Type="http://schemas.openxmlformats.org/officeDocument/2006/relationships/viewProps" Target="viewProps.xml"/><Relationship Id="rId29" Type="http://schemas.openxmlformats.org/officeDocument/2006/relationships/theme" Target="theme/theme1.xml"/><Relationship Id="rId3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E3C2A6-00D7-6046-90DB-65422A8BBAF7}" type="datetimeFigureOut">
              <a:rPr lang="nl-NL" smtClean="0"/>
              <a:t>18-07-17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4135E04-A5AA-C749-BFD3-C7789901E631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0029809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4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5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6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7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35E04-A5AA-C749-BFD3-C7789901E631}" type="slidenum">
              <a:rPr lang="nl-NL" smtClean="0"/>
              <a:t>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6296025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1200" dirty="0" err="1" smtClean="0"/>
              <a:t>enables</a:t>
            </a:r>
            <a:r>
              <a:rPr lang="nl-NL" sz="1200" dirty="0" smtClean="0"/>
              <a:t> </a:t>
            </a:r>
            <a:r>
              <a:rPr lang="nl-NL" sz="1200" dirty="0" err="1" smtClean="0"/>
              <a:t>knowing</a:t>
            </a:r>
            <a:r>
              <a:rPr lang="nl-NL" sz="1200" dirty="0" smtClean="0"/>
              <a:t> </a:t>
            </a:r>
            <a:r>
              <a:rPr lang="nl-NL" sz="1200" dirty="0" err="1" smtClean="0"/>
              <a:t>about</a:t>
            </a:r>
            <a:endParaRPr lang="nl-NL" sz="1200" dirty="0" smtClean="0"/>
          </a:p>
          <a:p>
            <a:r>
              <a:rPr lang="nl-NL" sz="1200" i="1" dirty="0" smtClean="0"/>
              <a:t>- Space</a:t>
            </a:r>
            <a:r>
              <a:rPr lang="nl-NL" sz="1200" dirty="0" smtClean="0"/>
              <a:t> – e.g. different </a:t>
            </a:r>
            <a:r>
              <a:rPr lang="nl-NL" sz="1200" dirty="0" err="1" smtClean="0"/>
              <a:t>ways</a:t>
            </a:r>
            <a:r>
              <a:rPr lang="nl-NL" sz="1200" dirty="0" smtClean="0"/>
              <a:t> of </a:t>
            </a:r>
            <a:r>
              <a:rPr lang="nl-NL" sz="1200" dirty="0" err="1" smtClean="0"/>
              <a:t>calculating</a:t>
            </a:r>
            <a:r>
              <a:rPr lang="nl-NL" sz="1200" dirty="0" smtClean="0"/>
              <a:t> </a:t>
            </a:r>
            <a:r>
              <a:rPr lang="nl-NL" sz="1200" dirty="0" err="1" smtClean="0"/>
              <a:t>distance</a:t>
            </a:r>
            <a:r>
              <a:rPr lang="nl-NL" sz="1200" dirty="0" smtClean="0"/>
              <a:t>, </a:t>
            </a:r>
            <a:r>
              <a:rPr lang="nl-NL" sz="1200" dirty="0" err="1" smtClean="0"/>
              <a:t>coordinate</a:t>
            </a:r>
            <a:r>
              <a:rPr lang="nl-NL" sz="1200" dirty="0" smtClean="0"/>
              <a:t>  system </a:t>
            </a:r>
          </a:p>
          <a:p>
            <a:r>
              <a:rPr lang="nl-NL" sz="1200" i="1" dirty="0" smtClean="0"/>
              <a:t>- </a:t>
            </a:r>
            <a:r>
              <a:rPr lang="nl-NL" sz="1200" i="1" dirty="0" err="1" smtClean="0"/>
              <a:t>Representation</a:t>
            </a:r>
            <a:r>
              <a:rPr lang="nl-NL" sz="1200" dirty="0" smtClean="0"/>
              <a:t> – e.g. effect of </a:t>
            </a:r>
            <a:r>
              <a:rPr lang="nl-NL" sz="1200" dirty="0" err="1" smtClean="0"/>
              <a:t>projections</a:t>
            </a:r>
            <a:r>
              <a:rPr lang="nl-NL" sz="1200" dirty="0" smtClean="0"/>
              <a:t>, </a:t>
            </a:r>
            <a:r>
              <a:rPr lang="nl-NL" sz="1200" dirty="0" err="1" smtClean="0"/>
              <a:t>principles</a:t>
            </a:r>
            <a:r>
              <a:rPr lang="nl-NL" sz="1200" dirty="0" smtClean="0"/>
              <a:t> of </a:t>
            </a:r>
            <a:r>
              <a:rPr lang="nl-NL" sz="1200" dirty="0" err="1" smtClean="0"/>
              <a:t>graphic</a:t>
            </a:r>
            <a:r>
              <a:rPr lang="nl-NL" sz="1200" dirty="0" smtClean="0"/>
              <a:t> design (</a:t>
            </a:r>
            <a:r>
              <a:rPr lang="nl-NL" sz="1200" dirty="0" err="1" smtClean="0"/>
              <a:t>semiology</a:t>
            </a:r>
            <a:r>
              <a:rPr lang="nl-NL" sz="1200" dirty="0" smtClean="0"/>
              <a:t>)</a:t>
            </a:r>
          </a:p>
          <a:p>
            <a:r>
              <a:rPr lang="nl-NL" sz="1200" i="1" dirty="0" smtClean="0"/>
              <a:t>- </a:t>
            </a:r>
            <a:r>
              <a:rPr lang="nl-NL" sz="1200" i="1" dirty="0" err="1" smtClean="0"/>
              <a:t>Reasoning</a:t>
            </a:r>
            <a:r>
              <a:rPr lang="nl-NL" sz="1200" dirty="0" smtClean="0"/>
              <a:t> – e.g. different </a:t>
            </a:r>
            <a:r>
              <a:rPr lang="nl-NL" sz="1200" dirty="0" err="1" smtClean="0"/>
              <a:t>ways</a:t>
            </a:r>
            <a:r>
              <a:rPr lang="nl-NL" sz="1200" dirty="0" smtClean="0"/>
              <a:t> of thinking </a:t>
            </a:r>
            <a:r>
              <a:rPr lang="nl-NL" sz="1200" dirty="0" err="1" smtClean="0"/>
              <a:t>about</a:t>
            </a:r>
            <a:r>
              <a:rPr lang="nl-NL" sz="1200" dirty="0" smtClean="0"/>
              <a:t> </a:t>
            </a:r>
            <a:r>
              <a:rPr lang="nl-NL" sz="1200" dirty="0" err="1" smtClean="0"/>
              <a:t>shortest</a:t>
            </a:r>
            <a:r>
              <a:rPr lang="nl-NL" sz="1200" dirty="0" smtClean="0"/>
              <a:t> </a:t>
            </a:r>
            <a:r>
              <a:rPr lang="nl-NL" sz="1200" dirty="0" err="1" smtClean="0"/>
              <a:t>distances</a:t>
            </a:r>
            <a:r>
              <a:rPr lang="nl-NL" sz="1200" dirty="0" smtClean="0"/>
              <a:t>, </a:t>
            </a:r>
            <a:r>
              <a:rPr lang="nl-NL" sz="1200" dirty="0" err="1" smtClean="0"/>
              <a:t>estimate</a:t>
            </a:r>
            <a:r>
              <a:rPr lang="nl-NL" sz="1200" dirty="0" smtClean="0"/>
              <a:t> </a:t>
            </a:r>
            <a:r>
              <a:rPr lang="nl-NL" sz="1200" dirty="0" err="1" smtClean="0"/>
              <a:t>the</a:t>
            </a:r>
            <a:r>
              <a:rPr lang="nl-NL" sz="1200" dirty="0" smtClean="0"/>
              <a:t> </a:t>
            </a:r>
            <a:r>
              <a:rPr lang="nl-NL" sz="1200" dirty="0" err="1" smtClean="0"/>
              <a:t>slope</a:t>
            </a:r>
            <a:r>
              <a:rPr lang="nl-NL" sz="1200" dirty="0" smtClean="0"/>
              <a:t> of a </a:t>
            </a:r>
            <a:r>
              <a:rPr lang="nl-NL" sz="1200" dirty="0" err="1" smtClean="0"/>
              <a:t>hill</a:t>
            </a:r>
            <a:r>
              <a:rPr lang="nl-NL" sz="1200" dirty="0" smtClean="0"/>
              <a:t> </a:t>
            </a:r>
            <a:r>
              <a:rPr lang="nl-NL" sz="1200" dirty="0" err="1" smtClean="0"/>
              <a:t>fom</a:t>
            </a:r>
            <a:r>
              <a:rPr lang="nl-NL" sz="1200" dirty="0" smtClean="0"/>
              <a:t> a map of contour </a:t>
            </a:r>
            <a:r>
              <a:rPr lang="nl-NL" sz="1200" dirty="0" err="1" smtClean="0"/>
              <a:t>lines</a:t>
            </a:r>
            <a:endParaRPr lang="nl-NL" sz="1200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35E04-A5AA-C749-BFD3-C7789901E631}" type="slidenum">
              <a:rPr lang="nl-NL" smtClean="0"/>
              <a:t>14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98886771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nl-NL" sz="1200" dirty="0" err="1" smtClean="0"/>
              <a:t>enables</a:t>
            </a:r>
            <a:r>
              <a:rPr lang="nl-NL" sz="1200" dirty="0" smtClean="0"/>
              <a:t> </a:t>
            </a:r>
            <a:r>
              <a:rPr lang="nl-NL" sz="1200" dirty="0" err="1" smtClean="0"/>
              <a:t>knowing</a:t>
            </a:r>
            <a:r>
              <a:rPr lang="nl-NL" sz="1200" dirty="0" smtClean="0"/>
              <a:t> </a:t>
            </a:r>
            <a:r>
              <a:rPr lang="nl-NL" sz="1200" dirty="0" err="1" smtClean="0"/>
              <a:t>about</a:t>
            </a:r>
            <a:endParaRPr lang="nl-NL" sz="1200" dirty="0" smtClean="0"/>
          </a:p>
          <a:p>
            <a:r>
              <a:rPr lang="nl-NL" sz="1200" i="1" dirty="0" smtClean="0"/>
              <a:t>- Space</a:t>
            </a:r>
            <a:r>
              <a:rPr lang="nl-NL" sz="1200" dirty="0" smtClean="0"/>
              <a:t> – e.g. different </a:t>
            </a:r>
            <a:r>
              <a:rPr lang="nl-NL" sz="1200" dirty="0" err="1" smtClean="0"/>
              <a:t>ways</a:t>
            </a:r>
            <a:r>
              <a:rPr lang="nl-NL" sz="1200" dirty="0" smtClean="0"/>
              <a:t> of </a:t>
            </a:r>
            <a:r>
              <a:rPr lang="nl-NL" sz="1200" dirty="0" err="1" smtClean="0"/>
              <a:t>calculating</a:t>
            </a:r>
            <a:r>
              <a:rPr lang="nl-NL" sz="1200" dirty="0" smtClean="0"/>
              <a:t> </a:t>
            </a:r>
            <a:r>
              <a:rPr lang="nl-NL" sz="1200" dirty="0" err="1" smtClean="0"/>
              <a:t>distance</a:t>
            </a:r>
            <a:r>
              <a:rPr lang="nl-NL" sz="1200" dirty="0" smtClean="0"/>
              <a:t>, </a:t>
            </a:r>
            <a:r>
              <a:rPr lang="nl-NL" sz="1200" dirty="0" err="1" smtClean="0"/>
              <a:t>coordinate</a:t>
            </a:r>
            <a:r>
              <a:rPr lang="nl-NL" sz="1200" dirty="0" smtClean="0"/>
              <a:t>  system </a:t>
            </a:r>
          </a:p>
          <a:p>
            <a:r>
              <a:rPr lang="nl-NL" sz="1200" i="1" dirty="0" smtClean="0"/>
              <a:t>- </a:t>
            </a:r>
            <a:r>
              <a:rPr lang="nl-NL" sz="1200" i="1" dirty="0" err="1" smtClean="0"/>
              <a:t>Representation</a:t>
            </a:r>
            <a:r>
              <a:rPr lang="nl-NL" sz="1200" dirty="0" smtClean="0"/>
              <a:t> – e.g. effect of </a:t>
            </a:r>
            <a:r>
              <a:rPr lang="nl-NL" sz="1200" dirty="0" err="1" smtClean="0"/>
              <a:t>projections</a:t>
            </a:r>
            <a:r>
              <a:rPr lang="nl-NL" sz="1200" dirty="0" smtClean="0"/>
              <a:t>, </a:t>
            </a:r>
            <a:r>
              <a:rPr lang="nl-NL" sz="1200" dirty="0" err="1" smtClean="0"/>
              <a:t>principles</a:t>
            </a:r>
            <a:r>
              <a:rPr lang="nl-NL" sz="1200" dirty="0" smtClean="0"/>
              <a:t> of </a:t>
            </a:r>
            <a:r>
              <a:rPr lang="nl-NL" sz="1200" dirty="0" err="1" smtClean="0"/>
              <a:t>graphic</a:t>
            </a:r>
            <a:r>
              <a:rPr lang="nl-NL" sz="1200" dirty="0" smtClean="0"/>
              <a:t> design (</a:t>
            </a:r>
            <a:r>
              <a:rPr lang="nl-NL" sz="1200" dirty="0" err="1" smtClean="0"/>
              <a:t>semiology</a:t>
            </a:r>
            <a:r>
              <a:rPr lang="nl-NL" sz="1200" dirty="0" smtClean="0"/>
              <a:t>)</a:t>
            </a:r>
          </a:p>
          <a:p>
            <a:r>
              <a:rPr lang="nl-NL" sz="1200" i="1" dirty="0" smtClean="0"/>
              <a:t>- </a:t>
            </a:r>
            <a:r>
              <a:rPr lang="nl-NL" sz="1200" i="1" dirty="0" err="1" smtClean="0"/>
              <a:t>Reasoning</a:t>
            </a:r>
            <a:r>
              <a:rPr lang="nl-NL" sz="1200" dirty="0" smtClean="0"/>
              <a:t> – e.g. different </a:t>
            </a:r>
            <a:r>
              <a:rPr lang="nl-NL" sz="1200" dirty="0" err="1" smtClean="0"/>
              <a:t>ways</a:t>
            </a:r>
            <a:r>
              <a:rPr lang="nl-NL" sz="1200" dirty="0" smtClean="0"/>
              <a:t> of thinking </a:t>
            </a:r>
            <a:r>
              <a:rPr lang="nl-NL" sz="1200" dirty="0" err="1" smtClean="0"/>
              <a:t>about</a:t>
            </a:r>
            <a:r>
              <a:rPr lang="nl-NL" sz="1200" dirty="0" smtClean="0"/>
              <a:t> </a:t>
            </a:r>
            <a:r>
              <a:rPr lang="nl-NL" sz="1200" dirty="0" err="1" smtClean="0"/>
              <a:t>shortest</a:t>
            </a:r>
            <a:r>
              <a:rPr lang="nl-NL" sz="1200" dirty="0" smtClean="0"/>
              <a:t> </a:t>
            </a:r>
            <a:r>
              <a:rPr lang="nl-NL" sz="1200" dirty="0" err="1" smtClean="0"/>
              <a:t>distances</a:t>
            </a:r>
            <a:r>
              <a:rPr lang="nl-NL" sz="1200" dirty="0" smtClean="0"/>
              <a:t>, </a:t>
            </a:r>
            <a:r>
              <a:rPr lang="nl-NL" sz="1200" dirty="0" err="1" smtClean="0"/>
              <a:t>estimate</a:t>
            </a:r>
            <a:r>
              <a:rPr lang="nl-NL" sz="1200" dirty="0" smtClean="0"/>
              <a:t> </a:t>
            </a:r>
            <a:r>
              <a:rPr lang="nl-NL" sz="1200" dirty="0" err="1" smtClean="0"/>
              <a:t>the</a:t>
            </a:r>
            <a:r>
              <a:rPr lang="nl-NL" sz="1200" dirty="0" smtClean="0"/>
              <a:t> </a:t>
            </a:r>
            <a:r>
              <a:rPr lang="nl-NL" sz="1200" dirty="0" err="1" smtClean="0"/>
              <a:t>slope</a:t>
            </a:r>
            <a:r>
              <a:rPr lang="nl-NL" sz="1200" dirty="0" smtClean="0"/>
              <a:t> of a </a:t>
            </a:r>
            <a:r>
              <a:rPr lang="nl-NL" sz="1200" dirty="0" err="1" smtClean="0"/>
              <a:t>hill</a:t>
            </a:r>
            <a:r>
              <a:rPr lang="nl-NL" sz="1200" dirty="0" smtClean="0"/>
              <a:t> </a:t>
            </a:r>
            <a:r>
              <a:rPr lang="nl-NL" sz="1200" dirty="0" err="1" smtClean="0"/>
              <a:t>fom</a:t>
            </a:r>
            <a:r>
              <a:rPr lang="nl-NL" sz="1200" dirty="0" smtClean="0"/>
              <a:t> a map of contour </a:t>
            </a:r>
            <a:r>
              <a:rPr lang="nl-NL" sz="1200" dirty="0" err="1" smtClean="0"/>
              <a:t>lines</a:t>
            </a:r>
            <a:endParaRPr lang="nl-NL" sz="1200" dirty="0" smtClean="0"/>
          </a:p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35E04-A5AA-C749-BFD3-C7789901E631}" type="slidenum">
              <a:rPr lang="nl-NL" smtClean="0"/>
              <a:t>15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180265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35E04-A5AA-C749-BFD3-C7789901E631}" type="slidenum">
              <a:rPr lang="nl-NL" smtClean="0"/>
              <a:t>16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0464605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35E04-A5AA-C749-BFD3-C7789901E631}" type="slidenum">
              <a:rPr lang="nl-NL" smtClean="0"/>
              <a:t>17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95750376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35E04-A5AA-C749-BFD3-C7789901E631}" type="slidenum">
              <a:rPr lang="nl-NL" smtClean="0"/>
              <a:t>20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394124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dirty="0" smtClean="0"/>
              <a:t>TPCK: </a:t>
            </a:r>
            <a:r>
              <a:rPr lang="en-GB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knowledge a teacher should have about how to use technology in instruction in such a way that students develop knowledge and skills in a certain domain’.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35E04-A5AA-C749-BFD3-C7789901E631}" type="slidenum">
              <a:rPr lang="nl-NL" smtClean="0"/>
              <a:t>21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58640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Favier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(2013)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describes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five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ways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on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how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GIS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can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be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integrated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in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secondary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education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(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Figure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8). Teaching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learning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about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GIS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focuses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more on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theoretical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aspects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GIS (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knowledge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GIS,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structure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of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technology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),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where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three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other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ways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technology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to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develop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and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nl-NL" sz="1200" kern="1200" dirty="0" err="1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spatial</a:t>
            </a:r>
            <a:r>
              <a:rPr lang="nl-NL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thinking skills</a:t>
            </a:r>
            <a:r>
              <a:rPr lang="nl-NL" dirty="0" smtClean="0">
                <a:effectLst/>
              </a:rPr>
              <a:t> </a:t>
            </a:r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35E04-A5AA-C749-BFD3-C7789901E631}" type="slidenum">
              <a:rPr lang="nl-NL" smtClean="0"/>
              <a:t>22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8502001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4135E04-A5AA-C749-BFD3-C7789901E631}" type="slidenum">
              <a:rPr lang="nl-NL" smtClean="0"/>
              <a:t>24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9351657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nl-BE" smtClean="0"/>
              <a:t>Titelstijl van model bewerken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nl-BE" smtClean="0"/>
              <a:t>Klik om de ondertitelstijl van het model te bewerken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7AA3-52CF-B049-AEF3-B68BF5B64E53}" type="datetimeFigureOut">
              <a:rPr lang="nl-NL" smtClean="0"/>
              <a:t>18-07-17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1170196-A909-8D40-89B0-12EF76B0A5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8751967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7AA3-52CF-B049-AEF3-B68BF5B64E53}" type="datetimeFigureOut">
              <a:rPr lang="nl-NL" smtClean="0"/>
              <a:t>18-07-17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1170196-A909-8D40-89B0-12EF76B0A5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0482886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nl-BE" smtClean="0"/>
              <a:t>Titelstijl van model bewerken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7AA3-52CF-B049-AEF3-B68BF5B64E53}" type="datetimeFigureOut">
              <a:rPr lang="nl-NL" smtClean="0"/>
              <a:t>18-07-17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1170196-A909-8D40-89B0-12EF76B0A5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3099635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7AA3-52CF-B049-AEF3-B68BF5B64E53}" type="datetimeFigureOut">
              <a:rPr lang="nl-NL" smtClean="0"/>
              <a:t>18-07-17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1170196-A909-8D40-89B0-12EF76B0A5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3169176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nl-BE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7AA3-52CF-B049-AEF3-B68BF5B64E53}" type="datetimeFigureOut">
              <a:rPr lang="nl-NL" smtClean="0"/>
              <a:t>18-07-17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1170196-A909-8D40-89B0-12EF76B0A5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678557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7AA3-52CF-B049-AEF3-B68BF5B64E53}" type="datetimeFigureOut">
              <a:rPr lang="nl-NL" smtClean="0"/>
              <a:t>18-07-17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1170196-A909-8D40-89B0-12EF76B0A5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10624807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nl-BE" smtClean="0"/>
              <a:t>Titelstijl van model bewerken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7AA3-52CF-B049-AEF3-B68BF5B64E53}" type="datetimeFigureOut">
              <a:rPr lang="nl-NL" smtClean="0"/>
              <a:t>18-07-17</a:t>
            </a:fld>
            <a:endParaRPr lang="nl-NL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1170196-A909-8D40-89B0-12EF76B0A5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09425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BE" smtClean="0"/>
              <a:t>Titelstijl van model bewerken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7AA3-52CF-B049-AEF3-B68BF5B64E53}" type="datetimeFigureOut">
              <a:rPr lang="nl-NL" smtClean="0"/>
              <a:t>18-07-17</a:t>
            </a:fld>
            <a:endParaRPr lang="nl-NL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1170196-A909-8D40-89B0-12EF76B0A5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00739026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7AA3-52CF-B049-AEF3-B68BF5B64E53}" type="datetimeFigureOut">
              <a:rPr lang="nl-NL" smtClean="0"/>
              <a:t>18-07-17</a:t>
            </a:fld>
            <a:endParaRPr lang="nl-NL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1170196-A909-8D40-89B0-12EF76B0A5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2400390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BE" smtClean="0"/>
              <a:t>Titelstijl van model bewerken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  <a:p>
            <a:pPr lvl="1"/>
            <a:r>
              <a:rPr lang="nl-BE" smtClean="0"/>
              <a:t>Tweede niveau</a:t>
            </a:r>
          </a:p>
          <a:p>
            <a:pPr lvl="2"/>
            <a:r>
              <a:rPr lang="nl-BE" smtClean="0"/>
              <a:t>Derde niveau</a:t>
            </a:r>
          </a:p>
          <a:p>
            <a:pPr lvl="3"/>
            <a:r>
              <a:rPr lang="nl-BE" smtClean="0"/>
              <a:t>Vierde niveau</a:t>
            </a:r>
          </a:p>
          <a:p>
            <a:pPr lvl="4"/>
            <a:r>
              <a:rPr lang="nl-BE" smtClean="0"/>
              <a:t>Vijfde niveau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7AA3-52CF-B049-AEF3-B68BF5B64E53}" type="datetimeFigureOut">
              <a:rPr lang="nl-NL" smtClean="0"/>
              <a:t>18-07-17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1170196-A909-8D40-89B0-12EF76B0A5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75451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nl-BE" smtClean="0"/>
              <a:t>Titelstijl van model bewerken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nl-BE" smtClean="0"/>
              <a:t>Sleep de afbeelding naar de tijdelijke aanduiding of klik op het pictogram als u een afbeelding wilt toevoegen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nl-BE" smtClean="0"/>
              <a:t>Klik om de tekststijl van het model te bewerken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FD27AA3-52CF-B049-AEF3-B68BF5B64E53}" type="datetimeFigureOut">
              <a:rPr lang="nl-NL" smtClean="0"/>
              <a:t>18-07-17</a:t>
            </a:fld>
            <a:endParaRPr lang="nl-NL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/>
          <a:lstStyle/>
          <a:p>
            <a:fld id="{C1170196-A909-8D40-89B0-12EF76B0A542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4810811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4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541043"/>
            <a:ext cx="8290584" cy="46359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BE" dirty="0" smtClean="0"/>
              <a:t>Klik om de tekststijl van het model te bewerken</a:t>
            </a:r>
          </a:p>
          <a:p>
            <a:pPr lvl="1"/>
            <a:r>
              <a:rPr lang="nl-BE" dirty="0" smtClean="0"/>
              <a:t>Tweede niveau</a:t>
            </a:r>
          </a:p>
          <a:p>
            <a:pPr lvl="2"/>
            <a:r>
              <a:rPr lang="nl-BE" dirty="0" smtClean="0"/>
              <a:t>Derde niveau</a:t>
            </a:r>
          </a:p>
          <a:p>
            <a:pPr lvl="3"/>
            <a:r>
              <a:rPr lang="nl-BE" dirty="0" smtClean="0"/>
              <a:t>Vierde niveau</a:t>
            </a:r>
          </a:p>
          <a:p>
            <a:pPr lvl="4"/>
            <a:r>
              <a:rPr lang="nl-BE" dirty="0" smtClean="0"/>
              <a:t>Vijfde niveau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FD27AA3-52CF-B049-AEF3-B68BF5B64E53}" type="datetimeFigureOut">
              <a:rPr lang="nl-NL" smtClean="0"/>
              <a:t>18-07-17</a:t>
            </a:fld>
            <a:endParaRPr lang="nl-NL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0485"/>
            <a:ext cx="3086100" cy="50751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7" name="TextBox 6"/>
          <p:cNvSpPr txBox="1"/>
          <p:nvPr userDrawn="1"/>
        </p:nvSpPr>
        <p:spPr>
          <a:xfrm>
            <a:off x="6350496" y="6350485"/>
            <a:ext cx="25687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>
                <a:solidFill>
                  <a:srgbClr val="0000FF"/>
                </a:solidFill>
              </a:rPr>
              <a:t>http://</a:t>
            </a:r>
            <a:r>
              <a:rPr lang="en-US" b="1" dirty="0" err="1" smtClean="0">
                <a:solidFill>
                  <a:srgbClr val="0000FF"/>
                </a:solidFill>
              </a:rPr>
              <a:t>www.gilearner.eu</a:t>
            </a:r>
            <a:endParaRPr lang="en-US" b="1" dirty="0">
              <a:solidFill>
                <a:srgbClr val="0000FF"/>
              </a:solidFill>
            </a:endParaRPr>
          </a:p>
        </p:txBody>
      </p:sp>
      <p:pic>
        <p:nvPicPr>
          <p:cNvPr id="9" name="Afbeelding 4"/>
          <p:cNvPicPr>
            <a:picLocks noChangeAspect="1"/>
          </p:cNvPicPr>
          <p:nvPr userDrawn="1"/>
        </p:nvPicPr>
        <p:blipFill rotWithShape="1"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572" b="8746"/>
          <a:stretch/>
        </p:blipFill>
        <p:spPr>
          <a:xfrm>
            <a:off x="22182" y="0"/>
            <a:ext cx="2663867" cy="1465127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269053" y="22670"/>
            <a:ext cx="66501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BE" dirty="0" smtClean="0"/>
              <a:t>Titelstijl van model bewerken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1077282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4" Type="http://schemas.openxmlformats.org/officeDocument/2006/relationships/hyperlink" Target="mailto:luc.zwartjes@ugent.be" TargetMode="External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7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8.jp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tiff"/><Relationship Id="rId4" Type="http://schemas.openxmlformats.org/officeDocument/2006/relationships/image" Target="../media/image21.tiff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2.png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3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4.png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5.png"/><Relationship Id="rId3" Type="http://schemas.openxmlformats.org/officeDocument/2006/relationships/image" Target="../media/image2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27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28.jpe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29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gilearner.eu/" TargetMode="External"/><Relationship Id="rId4" Type="http://schemas.openxmlformats.org/officeDocument/2006/relationships/hyperlink" Target="http://moodle.eurogeography.eu/" TargetMode="External"/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0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g"/><Relationship Id="rId4" Type="http://schemas.openxmlformats.org/officeDocument/2006/relationships/hyperlink" Target="http://www.gi-learner.eu" TargetMode="External"/><Relationship Id="rId5" Type="http://schemas.openxmlformats.org/officeDocument/2006/relationships/hyperlink" Target="mailto:luc.zwartjes@ugent.be" TargetMode="External"/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i-use.eu/" TargetMode="External"/><Relationship Id="rId4" Type="http://schemas.openxmlformats.org/officeDocument/2006/relationships/hyperlink" Target="http://www.edugis.nl/" TargetMode="External"/><Relationship Id="rId5" Type="http://schemas.openxmlformats.org/officeDocument/2006/relationships/hyperlink" Target="http://www.edugis.pl" TargetMode="External"/><Relationship Id="rId6" Type="http://schemas.openxmlformats.org/officeDocument/2006/relationships/hyperlink" Target="http://www.paikkaoppi.fi/" TargetMode="External"/><Relationship Id="rId7" Type="http://schemas.openxmlformats.org/officeDocument/2006/relationships/image" Target="../media/image5.jpg"/><Relationship Id="rId8" Type="http://schemas.openxmlformats.org/officeDocument/2006/relationships/image" Target="../media/image6.png"/><Relationship Id="rId9" Type="http://schemas.openxmlformats.org/officeDocument/2006/relationships/image" Target="../media/image7.png"/><Relationship Id="rId10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2" Type="http://schemas.openxmlformats.org/officeDocument/2006/relationships/hyperlink" Target="http://www.iguess.eu/" TargetMode="Externa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tif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4" Type="http://schemas.openxmlformats.org/officeDocument/2006/relationships/image" Target="../media/image13.png"/><Relationship Id="rId5" Type="http://schemas.openxmlformats.org/officeDocument/2006/relationships/image" Target="../media/image14.png"/><Relationship Id="rId6" Type="http://schemas.openxmlformats.org/officeDocument/2006/relationships/image" Target="../media/image15.png"/><Relationship Id="rId7" Type="http://schemas.openxmlformats.org/officeDocument/2006/relationships/image" Target="../media/image3.jpg"/><Relationship Id="rId8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2" Type="http://schemas.openxmlformats.org/officeDocument/2006/relationships/image" Target="../media/image11.gif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Relationship Id="rId2" Type="http://schemas.openxmlformats.org/officeDocument/2006/relationships/image" Target="../media/image16.tif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294521" y="2538429"/>
            <a:ext cx="8577965" cy="1818177"/>
          </a:xfrm>
        </p:spPr>
        <p:txBody>
          <a:bodyPr>
            <a:normAutofit fontScale="90000"/>
          </a:bodyPr>
          <a:lstStyle/>
          <a:p>
            <a:r>
              <a:rPr lang="en-GB" sz="4000" dirty="0" smtClean="0"/>
              <a:t>A </a:t>
            </a:r>
            <a:r>
              <a:rPr lang="en-GB" sz="4000" dirty="0"/>
              <a:t>project to develop </a:t>
            </a:r>
            <a:r>
              <a:rPr lang="en-GB" sz="4000" i="1" u="sng" dirty="0"/>
              <a:t>geospatial thinking </a:t>
            </a:r>
            <a:r>
              <a:rPr lang="en-GB" sz="4000" i="1" u="sng" dirty="0" smtClean="0"/>
              <a:t>learning </a:t>
            </a:r>
            <a:r>
              <a:rPr lang="en-GB" sz="4000" i="1" u="sng" dirty="0"/>
              <a:t>lines</a:t>
            </a:r>
            <a:r>
              <a:rPr lang="en-GB" sz="4000" dirty="0"/>
              <a:t> in secondary schools </a:t>
            </a:r>
            <a:r>
              <a:rPr lang="en-GB" sz="4000" dirty="0" smtClean="0"/>
              <a:t/>
            </a:r>
            <a:br>
              <a:rPr lang="en-GB" sz="4000" dirty="0" smtClean="0"/>
            </a:br>
            <a:r>
              <a:rPr lang="en-GB" sz="4000" dirty="0"/>
              <a:t/>
            </a:r>
            <a:br>
              <a:rPr lang="en-GB" sz="4000" dirty="0"/>
            </a:br>
            <a:r>
              <a:rPr lang="ko-KR" altLang="en-US" sz="3600" dirty="0"/>
              <a:t>중등 학교의 지리 공간 사고 학습 라인 개발 프로젝트</a:t>
            </a:r>
            <a:endParaRPr lang="nl-NL" sz="3600" dirty="0"/>
          </a:p>
        </p:txBody>
      </p:sp>
      <p:sp>
        <p:nvSpPr>
          <p:cNvPr id="5" name="Rectangle 4"/>
          <p:cNvSpPr/>
          <p:nvPr/>
        </p:nvSpPr>
        <p:spPr>
          <a:xfrm>
            <a:off x="2395560" y="11243"/>
            <a:ext cx="4637065" cy="132343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8000" b="1" dirty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GI-</a:t>
            </a:r>
            <a:r>
              <a:rPr lang="en-GB" sz="8000" b="1" dirty="0" smtClean="0">
                <a:solidFill>
                  <a:prstClr val="black"/>
                </a:solidFill>
                <a:latin typeface="Calibri Light"/>
                <a:ea typeface="+mj-ea"/>
                <a:cs typeface="+mj-cs"/>
              </a:rPr>
              <a:t>Learner </a:t>
            </a:r>
            <a:endParaRPr lang="en-US" sz="2800" dirty="0"/>
          </a:p>
        </p:txBody>
      </p:sp>
      <p:pic>
        <p:nvPicPr>
          <p:cNvPr id="7" name="Afbeelding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02217" y="4744887"/>
            <a:ext cx="1070269" cy="891891"/>
          </a:xfrm>
          <a:prstGeom prst="rect">
            <a:avLst/>
          </a:prstGeom>
        </p:spPr>
      </p:pic>
      <p:sp>
        <p:nvSpPr>
          <p:cNvPr id="4" name="Ondertitel 3"/>
          <p:cNvSpPr>
            <a:spLocks noGrp="1"/>
          </p:cNvSpPr>
          <p:nvPr>
            <p:ph type="subTitle" idx="1"/>
          </p:nvPr>
        </p:nvSpPr>
        <p:spPr>
          <a:xfrm>
            <a:off x="1709575" y="5560354"/>
            <a:ext cx="6009033" cy="1162002"/>
          </a:xfrm>
        </p:spPr>
        <p:txBody>
          <a:bodyPr>
            <a:normAutofit/>
          </a:bodyPr>
          <a:lstStyle/>
          <a:p>
            <a:r>
              <a:rPr lang="nl-NL" sz="1800" dirty="0" smtClean="0"/>
              <a:t>Luc Zwartjes</a:t>
            </a:r>
          </a:p>
          <a:p>
            <a:r>
              <a:rPr lang="nl-NL" sz="1800" dirty="0" smtClean="0">
                <a:hlinkClick r:id="rId4"/>
              </a:rPr>
              <a:t>luc.zwartjes@ugent.be</a:t>
            </a:r>
            <a:r>
              <a:rPr lang="nl-NL" sz="1800" dirty="0" smtClean="0"/>
              <a:t> </a:t>
            </a:r>
            <a:endParaRPr lang="nl-NL" sz="18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67" y="4744887"/>
            <a:ext cx="5148676" cy="7975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60676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Action steps	 	</a:t>
            </a:r>
            <a:r>
              <a:rPr lang="ko-KR" altLang="en-US" dirty="0"/>
              <a:t> 액션 단계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457200" lvl="0" indent="-457200">
              <a:buFont typeface="+mj-lt"/>
              <a:buAutoNum type="arabicPeriod"/>
            </a:pPr>
            <a:r>
              <a:rPr lang="en-US" sz="2400" dirty="0" smtClean="0"/>
              <a:t>summarize literature  </a:t>
            </a:r>
            <a:r>
              <a:rPr lang="en-US" sz="2400" dirty="0" smtClean="0">
                <a:sym typeface="Wingdings"/>
              </a:rPr>
              <a:t> report </a:t>
            </a:r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/>
              <a:t>define </a:t>
            </a:r>
            <a:r>
              <a:rPr lang="en-US" sz="2400" dirty="0"/>
              <a:t>geospatial thinking </a:t>
            </a:r>
            <a:r>
              <a:rPr lang="en-US" sz="2400" dirty="0" smtClean="0"/>
              <a:t>competencies</a:t>
            </a:r>
            <a:endParaRPr lang="nl-NL" sz="2400" dirty="0"/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/>
              <a:t>develop </a:t>
            </a:r>
            <a:r>
              <a:rPr lang="en-US" sz="2400" dirty="0"/>
              <a:t>an evaluative tool to analyze the impact </a:t>
            </a:r>
            <a:endParaRPr lang="en-US" sz="2400" dirty="0" smtClean="0"/>
          </a:p>
          <a:p>
            <a:pPr marL="457200" lvl="0" indent="-457200">
              <a:buFont typeface="+mj-lt"/>
              <a:buAutoNum type="arabicPeriod"/>
            </a:pPr>
            <a:r>
              <a:rPr lang="en-US" sz="2400" dirty="0" smtClean="0"/>
              <a:t>create learning </a:t>
            </a:r>
            <a:r>
              <a:rPr lang="en-US" sz="2400" dirty="0"/>
              <a:t>lines translating them into learning objectives, teaching and learning materials for the whole curriculum (K7 to K12</a:t>
            </a:r>
            <a:r>
              <a:rPr lang="en-US" sz="2400" dirty="0" smtClean="0"/>
              <a:t>)</a:t>
            </a:r>
            <a:endParaRPr lang="nl-NL" sz="2400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457200" lvl="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ko-KR" altLang="en-US" sz="2400" dirty="0" smtClean="0"/>
              <a:t>문학 </a:t>
            </a:r>
            <a:r>
              <a:rPr lang="ko-KR" altLang="en-US" sz="2400" dirty="0"/>
              <a:t>요약 </a:t>
            </a:r>
            <a:r>
              <a:rPr lang="en-US" altLang="ko-KR" sz="2400" dirty="0"/>
              <a:t>-&gt; </a:t>
            </a:r>
            <a:r>
              <a:rPr lang="ko-KR" altLang="en-US" sz="2400" dirty="0" smtClean="0"/>
              <a:t>보고서</a:t>
            </a:r>
            <a:endParaRPr lang="en-US" altLang="ko-KR" sz="2400" dirty="0"/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ko-KR" altLang="en-US" sz="2400" dirty="0" smtClean="0"/>
              <a:t>지형 </a:t>
            </a:r>
            <a:r>
              <a:rPr lang="ko-KR" altLang="en-US" sz="2400" dirty="0"/>
              <a:t>공간 사고 능력을 </a:t>
            </a:r>
            <a:r>
              <a:rPr lang="ko-KR" altLang="en-US" sz="2400" dirty="0" smtClean="0"/>
              <a:t>정의합니다</a:t>
            </a:r>
            <a:endParaRPr lang="en-US" altLang="ko-KR" sz="2400" dirty="0" smtClean="0"/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ko-KR" altLang="en-US" sz="2400" dirty="0" smtClean="0"/>
              <a:t>영향을 </a:t>
            </a:r>
            <a:r>
              <a:rPr lang="ko-KR" altLang="en-US" sz="2400" dirty="0"/>
              <a:t>분석 할 수있는 평가 도구 </a:t>
            </a:r>
            <a:r>
              <a:rPr lang="ko-KR" altLang="en-US" sz="2400" dirty="0" smtClean="0"/>
              <a:t>개발</a:t>
            </a:r>
            <a:endParaRPr lang="nl-BE" altLang="ko-KR" sz="2400" dirty="0" smtClean="0"/>
          </a:p>
          <a:p>
            <a:pPr marL="457200" lvl="0" indent="-457200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Font typeface="+mj-lt"/>
              <a:buAutoNum type="arabicPeriod"/>
            </a:pPr>
            <a:r>
              <a:rPr lang="ko-KR" altLang="en-US" sz="2400" dirty="0" smtClean="0"/>
              <a:t>학습 </a:t>
            </a:r>
            <a:r>
              <a:rPr lang="ko-KR" altLang="en-US" sz="2400" dirty="0"/>
              <a:t>목표를 학습 목표로 변환하고</a:t>
            </a:r>
            <a:r>
              <a:rPr lang="en-US" altLang="ko-KR" sz="2400" dirty="0"/>
              <a:t>, </a:t>
            </a:r>
            <a:r>
              <a:rPr lang="ko-KR" altLang="en-US" sz="2400" dirty="0"/>
              <a:t>전체 커리큘럼 </a:t>
            </a:r>
            <a:r>
              <a:rPr lang="en-US" altLang="ko-KR" sz="2400" dirty="0"/>
              <a:t>(K7</a:t>
            </a:r>
            <a:r>
              <a:rPr lang="ko-KR" altLang="en-US" sz="2400" dirty="0"/>
              <a:t>에서 </a:t>
            </a:r>
            <a:r>
              <a:rPr lang="en-US" altLang="ko-KR" sz="2400" dirty="0"/>
              <a:t>K12)</a:t>
            </a:r>
            <a:endParaRPr lang="nl-NL" sz="2400" dirty="0"/>
          </a:p>
        </p:txBody>
      </p:sp>
    </p:spTree>
    <p:extLst>
      <p:ext uri="{BB962C8B-B14F-4D97-AF65-F5344CB8AC3E}">
        <p14:creationId xmlns:p14="http://schemas.microsoft.com/office/powerpoint/2010/main" val="67017981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Learning </a:t>
            </a:r>
            <a:r>
              <a:rPr lang="nl-NL" dirty="0" err="1" smtClean="0"/>
              <a:t>progression</a:t>
            </a:r>
            <a:r>
              <a:rPr lang="nl-NL" dirty="0" smtClean="0"/>
              <a:t> line	 	</a:t>
            </a:r>
            <a:r>
              <a:rPr lang="ko-KR" altLang="en-US" dirty="0"/>
              <a:t> 학습 진행 라인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r>
              <a:rPr lang="en-GB" sz="2400" dirty="0" smtClean="0"/>
              <a:t>construction </a:t>
            </a:r>
            <a:r>
              <a:rPr lang="en-GB" sz="2400" dirty="0"/>
              <a:t>of knowledge and skills throughout the whole </a:t>
            </a:r>
            <a:r>
              <a:rPr lang="en-GB" sz="2400" dirty="0" smtClean="0"/>
              <a:t>curriculum</a:t>
            </a:r>
          </a:p>
          <a:p>
            <a:r>
              <a:rPr lang="en-GB" sz="2400" dirty="0"/>
              <a:t>reflect a growing level of complexity, ranging from easy </a:t>
            </a:r>
            <a:r>
              <a:rPr lang="en-GB" sz="2400" dirty="0" smtClean="0"/>
              <a:t>to </a:t>
            </a:r>
            <a:r>
              <a:rPr lang="en-GB" sz="2400" dirty="0"/>
              <a:t>difficult</a:t>
            </a:r>
            <a:endParaRPr lang="nl-NL" sz="2400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ko-KR" altLang="en-US" sz="2400" dirty="0"/>
              <a:t>전체 커리큘럼을 통한 지식과 </a:t>
            </a:r>
            <a:r>
              <a:rPr lang="ko-KR" altLang="en-US" sz="2400" dirty="0" smtClean="0"/>
              <a:t>기술의</a:t>
            </a:r>
            <a:endParaRPr lang="nl-BE" altLang="ko-KR" sz="2400" dirty="0" smtClean="0"/>
          </a:p>
          <a:p>
            <a:pPr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ko-KR" altLang="en-US" sz="2400" dirty="0" smtClean="0"/>
              <a:t>축어려움에서부터 </a:t>
            </a:r>
            <a:r>
              <a:rPr lang="ko-KR" altLang="en-US" sz="2400" dirty="0"/>
              <a:t>어려움에 이르기까지 점점 더 복잡해지고 있음을 반영합니다</a:t>
            </a:r>
            <a:r>
              <a:rPr lang="en-US" altLang="ko-KR" sz="2400" dirty="0"/>
              <a:t>.</a:t>
            </a:r>
            <a:endParaRPr lang="nl-NL" sz="2400" dirty="0"/>
          </a:p>
        </p:txBody>
      </p:sp>
      <p:pic>
        <p:nvPicPr>
          <p:cNvPr id="6" name="Afbeelding 5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7675" y="3674634"/>
            <a:ext cx="4248150" cy="333576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215709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3200" dirty="0" smtClean="0"/>
              <a:t>Learning </a:t>
            </a:r>
            <a:r>
              <a:rPr lang="nl-NL" sz="3200" dirty="0" err="1" smtClean="0"/>
              <a:t>progression</a:t>
            </a:r>
            <a:r>
              <a:rPr lang="nl-NL" sz="3200" dirty="0" smtClean="0"/>
              <a:t> line </a:t>
            </a:r>
            <a:r>
              <a:rPr lang="nl-NL" sz="3200" dirty="0" err="1" smtClean="0"/>
              <a:t>example</a:t>
            </a:r>
            <a:r>
              <a:rPr lang="nl-NL" sz="3200" dirty="0" smtClean="0"/>
              <a:t/>
            </a:r>
            <a:br>
              <a:rPr lang="nl-NL" sz="3200" dirty="0" smtClean="0"/>
            </a:br>
            <a:r>
              <a:rPr lang="ko-KR" altLang="en-US" sz="3200" dirty="0" smtClean="0"/>
              <a:t>학습 </a:t>
            </a:r>
            <a:r>
              <a:rPr lang="ko-KR" altLang="en-US" sz="3200" dirty="0"/>
              <a:t>진행 </a:t>
            </a:r>
            <a:r>
              <a:rPr lang="ko-KR" altLang="en-US" sz="3200" dirty="0" smtClean="0"/>
              <a:t>라인</a:t>
            </a:r>
            <a:r>
              <a:rPr lang="en-US" altLang="ko-KR" sz="3200" dirty="0" smtClean="0"/>
              <a:t> </a:t>
            </a:r>
            <a:r>
              <a:rPr lang="ko-KR" altLang="en-US" sz="3200" dirty="0"/>
              <a:t>예</a:t>
            </a:r>
            <a:endParaRPr lang="nl-NL" sz="3200" dirty="0"/>
          </a:p>
        </p:txBody>
      </p:sp>
      <p:graphicFrame>
        <p:nvGraphicFramePr>
          <p:cNvPr id="8" name="Tabel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65031547"/>
              </p:ext>
            </p:extLst>
          </p:nvPr>
        </p:nvGraphicFramePr>
        <p:xfrm>
          <a:off x="171450" y="1524000"/>
          <a:ext cx="8747784" cy="4724400"/>
        </p:xfrm>
        <a:graphic>
          <a:graphicData uri="http://schemas.openxmlformats.org/drawingml/2006/table">
            <a:tbl>
              <a:tblPr firstRow="1" firstCol="1" bandRow="1">
                <a:tableStyleId>{5C22544A-7EE6-4342-B048-85BDC9FD1C3A}</a:tableStyleId>
              </a:tblPr>
              <a:tblGrid>
                <a:gridCol w="1333500"/>
                <a:gridCol w="1403855"/>
                <a:gridCol w="1470061"/>
                <a:gridCol w="1469484"/>
                <a:gridCol w="1477550"/>
                <a:gridCol w="1593334"/>
              </a:tblGrid>
              <a:tr h="1219200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GB" sz="2000" dirty="0">
                          <a:effectLst/>
                        </a:rPr>
                        <a:t>Learning lines </a:t>
                      </a:r>
                      <a:endParaRPr lang="en-GB" sz="2000" dirty="0" smtClean="0">
                        <a:effectLst/>
                      </a:endParaRP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ko-KR" altLang="en-US" sz="2000" dirty="0" smtClean="0"/>
                        <a:t>학습 진행 라인</a:t>
                      </a:r>
                      <a:endParaRPr lang="nl-NL" sz="2000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132484" marR="1324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GB" sz="2000" dirty="0" smtClean="0">
                          <a:effectLst/>
                        </a:rPr>
                        <a:t>Fieldwork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ko-KR" altLang="en-US" sz="2000" dirty="0" smtClean="0">
                          <a:effectLst/>
                        </a:rPr>
                        <a:t>현장 조사</a:t>
                      </a:r>
                      <a:r>
                        <a:rPr lang="en-GB" sz="2000" dirty="0" smtClean="0">
                          <a:effectLst/>
                        </a:rPr>
                        <a:t> </a:t>
                      </a:r>
                      <a:endParaRPr lang="nl-NL" sz="2000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132484" marR="1324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GB" sz="2000" dirty="0">
                          <a:effectLst/>
                        </a:rPr>
                        <a:t>Working with images </a:t>
                      </a:r>
                      <a:endParaRPr lang="en-GB" sz="2000" dirty="0" smtClean="0">
                        <a:effectLst/>
                      </a:endParaRP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ko-KR" altLang="en-US" sz="2000" dirty="0" smtClean="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이미지 작업</a:t>
                      </a:r>
                      <a:endParaRPr lang="nl-NL" sz="2000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132484" marR="1324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GB" sz="2000" dirty="0">
                          <a:effectLst/>
                        </a:rPr>
                        <a:t>Working with maps </a:t>
                      </a:r>
                      <a:endParaRPr lang="en-GB" sz="2000" dirty="0" smtClean="0">
                        <a:effectLst/>
                      </a:endParaRP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ko-KR" altLang="en-US" sz="2000" dirty="0" smtClean="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지도 작업</a:t>
                      </a:r>
                      <a:endParaRPr lang="en-GB" sz="2000" dirty="0" smtClean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132484" marR="1324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GB" sz="2000" dirty="0">
                          <a:effectLst/>
                        </a:rPr>
                        <a:t>Working with </a:t>
                      </a:r>
                      <a:r>
                        <a:rPr lang="en-GB" sz="2000" dirty="0" smtClean="0">
                          <a:effectLst/>
                        </a:rPr>
                        <a:t>statistics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ko-KR" altLang="en-US" sz="2000" dirty="0" smtClean="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통계 작업</a:t>
                      </a:r>
                      <a:endParaRPr lang="nl-NL" sz="2000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132484" marR="132484" marT="0" marB="0"/>
                </a:tc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GB" sz="2000" dirty="0">
                          <a:effectLst/>
                        </a:rPr>
                        <a:t>Creation of </a:t>
                      </a:r>
                      <a:r>
                        <a:rPr lang="en-GB" sz="2000" dirty="0" smtClean="0">
                          <a:effectLst/>
                        </a:rPr>
                        <a:t>knowledge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ko-KR" altLang="en-US" sz="2000" dirty="0" smtClean="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지식 창조</a:t>
                      </a:r>
                      <a:endParaRPr lang="nl-NL" sz="2000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132484" marR="132484" marT="0" marB="0"/>
                </a:tc>
              </a:tr>
              <a:tr h="495300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GB" sz="2000" dirty="0">
                          <a:effectLst/>
                        </a:rPr>
                        <a:t>Level 1 </a:t>
                      </a:r>
                      <a:endParaRPr lang="en-GB" sz="2000" dirty="0" smtClean="0">
                        <a:effectLst/>
                      </a:endParaRP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ko-KR" altLang="en-US" sz="2000" dirty="0" smtClean="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수평</a:t>
                      </a:r>
                      <a:r>
                        <a:rPr lang="en-US" altLang="ko-KR" sz="2000" dirty="0" smtClean="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 1</a:t>
                      </a:r>
                      <a:endParaRPr lang="nl-NL" sz="2000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132484" marR="132484" marT="0" marB="0"/>
                </a:tc>
                <a:tc gridSpan="5"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GB" sz="2000" dirty="0">
                          <a:effectLst/>
                        </a:rPr>
                        <a:t>Perception – knowledge of </a:t>
                      </a:r>
                      <a:r>
                        <a:rPr lang="en-GB" sz="2000" dirty="0" smtClean="0">
                          <a:effectLst/>
                        </a:rPr>
                        <a:t>facts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ko-KR" altLang="en-US" sz="2000" dirty="0" smtClean="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지각 </a:t>
                      </a:r>
                      <a:r>
                        <a:rPr lang="en-US" altLang="ko-KR" sz="2000" dirty="0" smtClean="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- </a:t>
                      </a:r>
                      <a:r>
                        <a:rPr lang="ko-KR" altLang="en-US" sz="2000" dirty="0" smtClean="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사실에 대한 지식</a:t>
                      </a:r>
                      <a:endParaRPr lang="nl-NL" sz="2000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132484" marR="132484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GB" sz="2000" dirty="0">
                          <a:effectLst/>
                        </a:rPr>
                        <a:t>Level 2 </a:t>
                      </a:r>
                      <a:endParaRPr lang="en-GB" sz="2000" dirty="0" smtClean="0">
                        <a:effectLst/>
                      </a:endParaRP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ko-KR" altLang="en-US" sz="2000" dirty="0" smtClean="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수평</a:t>
                      </a:r>
                      <a:r>
                        <a:rPr lang="en-US" altLang="ko-KR" sz="2000" dirty="0" smtClean="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 2</a:t>
                      </a:r>
                      <a:endParaRPr lang="nl-NL" sz="2000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132484" marR="132484" marT="0" marB="0"/>
                </a:tc>
                <a:tc gridSpan="5"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GB" sz="2000" dirty="0">
                          <a:effectLst/>
                        </a:rPr>
                        <a:t>Analysis – selection of relevant geographic </a:t>
                      </a:r>
                      <a:r>
                        <a:rPr lang="en-GB" sz="2000" dirty="0" smtClean="0">
                          <a:effectLst/>
                        </a:rPr>
                        <a:t>information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ko-KR" altLang="en-US" sz="2000" dirty="0" smtClean="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분석 </a:t>
                      </a:r>
                      <a:r>
                        <a:rPr lang="en-US" altLang="ko-KR" sz="2000" dirty="0" smtClean="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- </a:t>
                      </a:r>
                      <a:r>
                        <a:rPr lang="ko-KR" altLang="en-US" sz="2000" dirty="0" smtClean="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관련 지리 정보 선택</a:t>
                      </a:r>
                      <a:endParaRPr lang="nl-NL" sz="2000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132484" marR="132484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GB" sz="2000" dirty="0">
                          <a:effectLst/>
                        </a:rPr>
                        <a:t>Level 3 </a:t>
                      </a:r>
                      <a:endParaRPr lang="en-GB" sz="2000" dirty="0" smtClean="0">
                        <a:effectLst/>
                      </a:endParaRP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ko-KR" altLang="en-US" sz="2000" dirty="0" smtClean="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수평</a:t>
                      </a:r>
                      <a:r>
                        <a:rPr lang="en-US" altLang="ko-KR" sz="2000" dirty="0" smtClean="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 3</a:t>
                      </a:r>
                      <a:endParaRPr lang="nl-NL" sz="2000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132484" marR="132484" marT="0" marB="0"/>
                </a:tc>
                <a:tc gridSpan="5"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GB" sz="2000" dirty="0">
                          <a:effectLst/>
                        </a:rPr>
                        <a:t>Structure – look for complex connections and </a:t>
                      </a:r>
                      <a:r>
                        <a:rPr lang="en-GB" sz="2000" dirty="0" smtClean="0">
                          <a:effectLst/>
                        </a:rPr>
                        <a:t>relationships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ko-KR" altLang="en-US" sz="2000" dirty="0" smtClean="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구조 </a:t>
                      </a:r>
                      <a:r>
                        <a:rPr lang="en-US" altLang="ko-KR" sz="2000" dirty="0" smtClean="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- </a:t>
                      </a:r>
                      <a:r>
                        <a:rPr lang="ko-KR" altLang="en-US" sz="2000" dirty="0" smtClean="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복잡한 연결 및 관계 찾기</a:t>
                      </a:r>
                      <a:endParaRPr lang="nl-NL" sz="2000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132484" marR="132484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  <a:tr h="495300">
                <a:tc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GB" sz="2000" dirty="0">
                          <a:effectLst/>
                        </a:rPr>
                        <a:t>Level 4 </a:t>
                      </a:r>
                      <a:endParaRPr lang="en-GB" sz="2000" dirty="0" smtClean="0">
                        <a:effectLst/>
                      </a:endParaRP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ko-KR" altLang="en-US" sz="2000" dirty="0" smtClean="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수평</a:t>
                      </a:r>
                      <a:r>
                        <a:rPr lang="en-US" altLang="ko-KR" sz="2000" dirty="0" smtClean="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 4</a:t>
                      </a:r>
                      <a:endParaRPr lang="nl-NL" sz="2000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132484" marR="132484" marT="0" marB="0"/>
                </a:tc>
                <a:tc gridSpan="5">
                  <a:txBody>
                    <a:bodyPr/>
                    <a:lstStyle/>
                    <a:p>
                      <a:pPr>
                        <a:spcAft>
                          <a:spcPts val="1200"/>
                        </a:spcAft>
                      </a:pPr>
                      <a:r>
                        <a:rPr lang="en-GB" sz="2000" dirty="0">
                          <a:effectLst/>
                        </a:rPr>
                        <a:t>Application – thinking problem </a:t>
                      </a:r>
                      <a:r>
                        <a:rPr lang="en-GB" sz="2000" dirty="0" smtClean="0">
                          <a:effectLst/>
                        </a:rPr>
                        <a:t>solving</a:t>
                      </a:r>
                    </a:p>
                    <a:p>
                      <a:pPr>
                        <a:spcAft>
                          <a:spcPts val="1200"/>
                        </a:spcAft>
                      </a:pPr>
                      <a:r>
                        <a:rPr lang="ko-KR" altLang="en-US" sz="2000" dirty="0" smtClean="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응용 </a:t>
                      </a:r>
                      <a:r>
                        <a:rPr lang="en-US" altLang="ko-KR" sz="2000" dirty="0" smtClean="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- </a:t>
                      </a:r>
                      <a:r>
                        <a:rPr lang="ko-KR" altLang="en-US" sz="2000" dirty="0" smtClean="0">
                          <a:effectLst/>
                          <a:latin typeface="Arial" charset="0"/>
                          <a:ea typeface="Calibri" charset="0"/>
                          <a:cs typeface="Times New Roman" charset="0"/>
                        </a:rPr>
                        <a:t>사고 문제 해결</a:t>
                      </a:r>
                      <a:endParaRPr lang="nl-NL" sz="2000" dirty="0">
                        <a:effectLst/>
                        <a:latin typeface="Arial" charset="0"/>
                        <a:ea typeface="Calibri" charset="0"/>
                        <a:cs typeface="Times New Roman" charset="0"/>
                      </a:endParaRPr>
                    </a:p>
                  </a:txBody>
                  <a:tcPr marL="132484" marR="132484" marT="0" marB="0"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NL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55933087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/>
              <a:t>Learning </a:t>
            </a:r>
            <a:r>
              <a:rPr lang="nl-NL" dirty="0" err="1" smtClean="0"/>
              <a:t>progression</a:t>
            </a:r>
            <a:r>
              <a:rPr lang="nl-NL" dirty="0" smtClean="0"/>
              <a:t> line	 	</a:t>
            </a:r>
            <a:r>
              <a:rPr lang="ko-KR" altLang="en-US" dirty="0"/>
              <a:t> 학습 진행 라인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/>
        <p:txBody>
          <a:bodyPr>
            <a:no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GB" sz="2400" dirty="0"/>
              <a:t>certain spatial thinking skills are higher order than others and build upon previous, less complex skills </a:t>
            </a:r>
            <a:endParaRPr lang="en-GB" sz="2400" dirty="0" smtClean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endParaRPr lang="en-GB" sz="2400" dirty="0"/>
          </a:p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o-KR" altLang="en-US" sz="2400" dirty="0"/>
              <a:t>특정 공간 사고 능력은 다른 것보다 더 높은 질서이며 이전의 덜 복잡한 기술을 바탕으로합니다</a:t>
            </a:r>
            <a:r>
              <a:rPr lang="en-US" altLang="ko-KR" sz="2400" dirty="0"/>
              <a:t>.</a:t>
            </a:r>
            <a:endParaRPr lang="nl-NL" sz="2400" dirty="0"/>
          </a:p>
        </p:txBody>
      </p:sp>
      <p:pic>
        <p:nvPicPr>
          <p:cNvPr id="7" name="Imagen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14850" y="1572578"/>
            <a:ext cx="4395470" cy="4604385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  <p:extLst>
      <p:ext uri="{BB962C8B-B14F-4D97-AF65-F5344CB8AC3E}">
        <p14:creationId xmlns:p14="http://schemas.microsoft.com/office/powerpoint/2010/main" val="31760390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 descr="yathink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189554" y="2322168"/>
            <a:ext cx="2821941" cy="3086498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5638" y="1426100"/>
            <a:ext cx="6003916" cy="1143000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GI </a:t>
            </a:r>
            <a:r>
              <a:rPr lang="en-GB" sz="2800" dirty="0" smtClean="0">
                <a:sym typeface="Wingdings"/>
              </a:rPr>
              <a:t>S</a:t>
            </a:r>
            <a:r>
              <a:rPr lang="en-GB" sz="2800" b="1" dirty="0" smtClean="0">
                <a:sym typeface="Wingdings"/>
              </a:rPr>
              <a:t>patial </a:t>
            </a:r>
            <a:r>
              <a:rPr lang="en-GB" sz="2800" dirty="0" smtClean="0">
                <a:sym typeface="Wingdings"/>
              </a:rPr>
              <a:t>T</a:t>
            </a:r>
            <a:r>
              <a:rPr lang="en-GB" sz="2800" b="1" dirty="0" smtClean="0">
                <a:sym typeface="Wingdings"/>
              </a:rPr>
              <a:t>hinking</a:t>
            </a:r>
            <a:br>
              <a:rPr lang="en-GB" sz="2800" b="1" dirty="0" smtClean="0">
                <a:sym typeface="Wingdings"/>
              </a:rPr>
            </a:br>
            <a:r>
              <a:rPr lang="ko-KR" altLang="en-US" sz="2800" dirty="0" smtClean="0">
                <a:sym typeface="Wingdings"/>
              </a:rPr>
              <a:t>공간 </a:t>
            </a:r>
            <a:r>
              <a:rPr lang="ko-KR" altLang="en-US" sz="2800" dirty="0">
                <a:sym typeface="Wingdings"/>
              </a:rPr>
              <a:t>사고</a:t>
            </a:r>
            <a:endParaRPr lang="en-GB" sz="2800" b="1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301875" y="22670"/>
            <a:ext cx="65856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Key </a:t>
            </a:r>
            <a:r>
              <a:rPr lang="en-US" sz="3600" dirty="0" smtClean="0"/>
              <a:t>Literature </a:t>
            </a:r>
            <a:r>
              <a:rPr lang="ko-KR" altLang="en-US" sz="3200" dirty="0"/>
              <a:t>주요 문학</a:t>
            </a:r>
            <a:r>
              <a:rPr lang="en-US" sz="3200" dirty="0" smtClean="0"/>
              <a:t> </a:t>
            </a:r>
            <a:endParaRPr lang="en-US" sz="3200" dirty="0"/>
          </a:p>
        </p:txBody>
      </p:sp>
      <p:sp>
        <p:nvSpPr>
          <p:cNvPr id="9" name="TextBox 8"/>
          <p:cNvSpPr txBox="1"/>
          <p:nvPr/>
        </p:nvSpPr>
        <p:spPr>
          <a:xfrm>
            <a:off x="2259775" y="82833"/>
            <a:ext cx="319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Literature </a:t>
            </a:r>
            <a:r>
              <a:rPr lang="en-US" dirty="0" smtClean="0"/>
              <a:t>Review	</a:t>
            </a:r>
            <a:r>
              <a:rPr lang="ko-KR" altLang="en-US" dirty="0"/>
              <a:t>문학 리뷰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5" name="Rechthoek 4"/>
          <p:cNvSpPr/>
          <p:nvPr/>
        </p:nvSpPr>
        <p:spPr>
          <a:xfrm>
            <a:off x="185638" y="2625985"/>
            <a:ext cx="6003916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indent="-342900">
              <a:buFont typeface="Arial" charset="0"/>
              <a:buChar char="•"/>
            </a:pPr>
            <a:r>
              <a:rPr lang="en-GB" sz="2000" dirty="0" smtClean="0">
                <a:latin typeface="Arial" charset="0"/>
                <a:ea typeface="Calibri" charset="0"/>
                <a:cs typeface="Times New Roman" charset="0"/>
              </a:rPr>
              <a:t>a </a:t>
            </a:r>
            <a:r>
              <a:rPr lang="en-GB" sz="2000" dirty="0">
                <a:latin typeface="Arial" charset="0"/>
                <a:ea typeface="Calibri" charset="0"/>
                <a:cs typeface="Times New Roman" charset="0"/>
              </a:rPr>
              <a:t>distinct form of thinking, which helps people to visualize relationships between and among spatial phenomena </a:t>
            </a:r>
            <a:br>
              <a:rPr lang="en-GB" sz="2000" dirty="0">
                <a:latin typeface="Arial" charset="0"/>
                <a:ea typeface="Calibri" charset="0"/>
                <a:cs typeface="Times New Roman" charset="0"/>
              </a:rPr>
            </a:br>
            <a:r>
              <a:rPr lang="ko-KR" altLang="en-US" sz="2000" dirty="0">
                <a:latin typeface="Arial" charset="0"/>
                <a:ea typeface="Calibri" charset="0"/>
                <a:cs typeface="Times New Roman" charset="0"/>
              </a:rPr>
              <a:t>사람들이 공간 현상들 사이의 관계를 시각화하는 데 도움이되는 뚜렷한 사고 </a:t>
            </a:r>
            <a:r>
              <a:rPr lang="ko-KR" altLang="en-US" sz="2000" dirty="0" smtClean="0">
                <a:latin typeface="Arial" charset="0"/>
                <a:ea typeface="Calibri" charset="0"/>
                <a:cs typeface="Times New Roman" charset="0"/>
              </a:rPr>
              <a:t>방식</a:t>
            </a:r>
            <a:r>
              <a:rPr lang="nl-BE" altLang="ko-KR" sz="2000" dirty="0" smtClean="0">
                <a:latin typeface="Arial" charset="0"/>
                <a:ea typeface="Calibri" charset="0"/>
                <a:cs typeface="Times New Roman" charset="0"/>
              </a:rPr>
              <a:t/>
            </a:r>
            <a:br>
              <a:rPr lang="nl-BE" altLang="ko-KR" sz="2000" dirty="0" smtClean="0">
                <a:latin typeface="Arial" charset="0"/>
                <a:ea typeface="Calibri" charset="0"/>
                <a:cs typeface="Times New Roman" charset="0"/>
              </a:rPr>
            </a:br>
            <a:endParaRPr lang="en-GB" sz="2000" dirty="0">
              <a:latin typeface="Arial" charset="0"/>
              <a:ea typeface="Calibri" charset="0"/>
              <a:cs typeface="Times New Roman" charset="0"/>
            </a:endParaRPr>
          </a:p>
          <a:p>
            <a:pPr marL="342900" indent="-342900">
              <a:buFont typeface="Arial" charset="0"/>
              <a:buChar char="•"/>
            </a:pPr>
            <a:r>
              <a:rPr lang="en-GB" sz="2000" dirty="0" smtClean="0"/>
              <a:t>(</a:t>
            </a:r>
            <a:r>
              <a:rPr lang="en-GB" sz="2000" dirty="0"/>
              <a:t>NRC, 2006) </a:t>
            </a:r>
            <a:r>
              <a:rPr lang="en-GB" sz="2000" dirty="0" smtClean="0"/>
              <a:t>“a </a:t>
            </a:r>
            <a:r>
              <a:rPr lang="en-GB" sz="2000" dirty="0"/>
              <a:t>collection of cognitive skills comprised of knowing concepts of space, using tools of representation and reasoning </a:t>
            </a:r>
            <a:r>
              <a:rPr lang="en-GB" sz="2000" dirty="0" smtClean="0"/>
              <a:t>processes”</a:t>
            </a:r>
            <a:br>
              <a:rPr lang="en-GB" sz="2000" dirty="0" smtClean="0"/>
            </a:br>
            <a:r>
              <a:rPr lang="en-US" altLang="ko-KR" sz="2000" dirty="0"/>
              <a:t>(NRC, 2006) "</a:t>
            </a:r>
            <a:r>
              <a:rPr lang="ko-KR" altLang="en-US" sz="2000" dirty="0"/>
              <a:t>표현의 도구와 추론 과정을 사용하여 공간 개념을 아는 것으로 구성된인지 기술의 모음</a:t>
            </a:r>
            <a:r>
              <a:rPr lang="en-US" altLang="ko-KR" sz="2000" dirty="0"/>
              <a:t>"</a:t>
            </a:r>
            <a:endParaRPr lang="nl-NL" sz="2000" dirty="0"/>
          </a:p>
        </p:txBody>
      </p:sp>
    </p:spTree>
    <p:extLst>
      <p:ext uri="{BB962C8B-B14F-4D97-AF65-F5344CB8AC3E}">
        <p14:creationId xmlns:p14="http://schemas.microsoft.com/office/powerpoint/2010/main" val="39084876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85638" y="1426100"/>
            <a:ext cx="6003916" cy="1143000"/>
          </a:xfrm>
        </p:spPr>
        <p:txBody>
          <a:bodyPr>
            <a:normAutofit/>
          </a:bodyPr>
          <a:lstStyle/>
          <a:p>
            <a:r>
              <a:rPr lang="en-GB" sz="2800" b="1" dirty="0" smtClean="0"/>
              <a:t>GI Science </a:t>
            </a:r>
            <a:r>
              <a:rPr lang="en-GB" sz="2800" b="1" dirty="0" smtClean="0">
                <a:sym typeface="Wingdings"/>
              </a:rPr>
              <a:t> </a:t>
            </a:r>
            <a:r>
              <a:rPr lang="en-GB" sz="2800" dirty="0" smtClean="0">
                <a:sym typeface="Wingdings"/>
              </a:rPr>
              <a:t>S</a:t>
            </a:r>
            <a:r>
              <a:rPr lang="en-GB" sz="2800" b="1" dirty="0" smtClean="0">
                <a:sym typeface="Wingdings"/>
              </a:rPr>
              <a:t>patial </a:t>
            </a:r>
            <a:r>
              <a:rPr lang="en-GB" sz="2800" dirty="0" smtClean="0">
                <a:sym typeface="Wingdings"/>
              </a:rPr>
              <a:t>T</a:t>
            </a:r>
            <a:r>
              <a:rPr lang="en-GB" sz="2800" b="1" dirty="0" smtClean="0">
                <a:sym typeface="Wingdings"/>
              </a:rPr>
              <a:t>hinking</a:t>
            </a:r>
            <a:br>
              <a:rPr lang="en-GB" sz="2800" b="1" dirty="0" smtClean="0">
                <a:sym typeface="Wingdings"/>
              </a:rPr>
            </a:br>
            <a:r>
              <a:rPr lang="ko-KR" altLang="en-US" sz="2800" dirty="0">
                <a:sym typeface="Wingdings"/>
              </a:rPr>
              <a:t>병사 과학 </a:t>
            </a:r>
            <a:r>
              <a:rPr lang="ko-KR" altLang="en-US" sz="2800" dirty="0" smtClean="0">
                <a:sym typeface="Wingdings"/>
              </a:rPr>
              <a:t></a:t>
            </a:r>
            <a:r>
              <a:rPr lang="en-US" altLang="ko-KR" sz="2800" dirty="0" smtClean="0">
                <a:sym typeface="Wingdings"/>
              </a:rPr>
              <a:t> </a:t>
            </a:r>
            <a:r>
              <a:rPr lang="ko-KR" altLang="en-US" sz="2800" dirty="0">
                <a:sym typeface="Wingdings"/>
              </a:rPr>
              <a:t>공간 사고</a:t>
            </a:r>
            <a:endParaRPr lang="en-GB" sz="2800" b="1" dirty="0"/>
          </a:p>
        </p:txBody>
      </p:sp>
      <p:pic>
        <p:nvPicPr>
          <p:cNvPr id="7" name="Afbeelding 6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4892" y="3158680"/>
            <a:ext cx="8791379" cy="2594821"/>
          </a:xfrm>
          <a:prstGeom prst="rect">
            <a:avLst/>
          </a:prstGeom>
        </p:spPr>
      </p:pic>
      <p:sp>
        <p:nvSpPr>
          <p:cNvPr id="6" name="Rectangle 5"/>
          <p:cNvSpPr/>
          <p:nvPr/>
        </p:nvSpPr>
        <p:spPr>
          <a:xfrm>
            <a:off x="164892" y="5716691"/>
            <a:ext cx="8791379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1400" dirty="0"/>
              <a:t>Michel, E. &amp; Hof, A., 2013, Promoting Spatial Thinking and Learning with Mobile Field Trips and </a:t>
            </a:r>
            <a:r>
              <a:rPr lang="en-GB" sz="1400" dirty="0" err="1"/>
              <a:t>eGeo</a:t>
            </a:r>
            <a:r>
              <a:rPr lang="en-GB" sz="1400" dirty="0"/>
              <a:t>-Riddles, </a:t>
            </a:r>
            <a:r>
              <a:rPr lang="en-GB" sz="1400" dirty="0" err="1"/>
              <a:t>Jekel</a:t>
            </a:r>
            <a:r>
              <a:rPr lang="en-GB" sz="1400" dirty="0"/>
              <a:t>, T., Car, A., </a:t>
            </a:r>
            <a:r>
              <a:rPr lang="en-GB" sz="1400" dirty="0" err="1"/>
              <a:t>Strobl</a:t>
            </a:r>
            <a:r>
              <a:rPr lang="en-GB" sz="1400" dirty="0"/>
              <a:t>, J., </a:t>
            </a:r>
            <a:r>
              <a:rPr lang="en-GB" sz="1400" dirty="0" err="1"/>
              <a:t>Griesebner</a:t>
            </a:r>
            <a:r>
              <a:rPr lang="en-GB" sz="1400" dirty="0"/>
              <a:t>, G. (eds.), </a:t>
            </a:r>
            <a:r>
              <a:rPr lang="en-GB" sz="1400" dirty="0" err="1"/>
              <a:t>GI_Forum</a:t>
            </a:r>
            <a:r>
              <a:rPr lang="en-GB" sz="1400" dirty="0"/>
              <a:t> 2013: Creating the </a:t>
            </a:r>
            <a:r>
              <a:rPr lang="en-GB" sz="1400" dirty="0" err="1"/>
              <a:t>GISociety</a:t>
            </a:r>
            <a:r>
              <a:rPr lang="en-GB" sz="1400" dirty="0"/>
              <a:t>, 378-387. Berlin, </a:t>
            </a:r>
            <a:r>
              <a:rPr lang="en-GB" sz="1400" dirty="0" err="1"/>
              <a:t>Wichmann</a:t>
            </a:r>
            <a:r>
              <a:rPr lang="en-GB" sz="1400" dirty="0"/>
              <a:t> </a:t>
            </a:r>
            <a:r>
              <a:rPr lang="en-GB" sz="1400" dirty="0" err="1"/>
              <a:t>Verlag</a:t>
            </a:r>
            <a:endParaRPr lang="en-GB" sz="1400" dirty="0"/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301875" y="194120"/>
            <a:ext cx="65856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Key </a:t>
            </a:r>
            <a:r>
              <a:rPr lang="en-US" sz="3600" dirty="0" smtClean="0"/>
              <a:t>Literature </a:t>
            </a:r>
            <a:br>
              <a:rPr lang="en-US" sz="3600" dirty="0" smtClean="0"/>
            </a:br>
            <a:r>
              <a:rPr lang="ko-KR" altLang="en-US" sz="2400" dirty="0" smtClean="0"/>
              <a:t>주요 </a:t>
            </a:r>
            <a:r>
              <a:rPr lang="ko-KR" altLang="en-US" sz="2400" dirty="0"/>
              <a:t>문학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259775" y="82833"/>
            <a:ext cx="319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Literature </a:t>
            </a:r>
            <a:r>
              <a:rPr lang="en-US" dirty="0" smtClean="0"/>
              <a:t>Review	</a:t>
            </a:r>
            <a:r>
              <a:rPr lang="ko-KR" altLang="en-US" dirty="0"/>
              <a:t>문학 리뷰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4"/>
          <a:srcRect l="44592"/>
          <a:stretch/>
        </p:blipFill>
        <p:spPr>
          <a:xfrm>
            <a:off x="6334726" y="22670"/>
            <a:ext cx="2680548" cy="3632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805079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Afbeelding 1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955236">
            <a:off x="5656956" y="1203096"/>
            <a:ext cx="3318881" cy="460703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8" name="Title 1"/>
          <p:cNvSpPr txBox="1">
            <a:spLocks/>
          </p:cNvSpPr>
          <p:nvPr/>
        </p:nvSpPr>
        <p:spPr>
          <a:xfrm>
            <a:off x="2301875" y="194120"/>
            <a:ext cx="65856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3600" dirty="0" smtClean="0"/>
              <a:t>Key </a:t>
            </a:r>
            <a:r>
              <a:rPr lang="en-US" sz="3600" dirty="0" smtClean="0"/>
              <a:t>Literature </a:t>
            </a:r>
            <a:br>
              <a:rPr lang="en-US" sz="3600" dirty="0" smtClean="0"/>
            </a:br>
            <a:r>
              <a:rPr lang="ko-KR" altLang="en-US" sz="2400" dirty="0" smtClean="0"/>
              <a:t>주요 </a:t>
            </a:r>
            <a:r>
              <a:rPr lang="ko-KR" altLang="en-US" sz="2400" dirty="0"/>
              <a:t>문학</a:t>
            </a:r>
            <a:r>
              <a:rPr lang="en-US" sz="2400" dirty="0" smtClean="0"/>
              <a:t> 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259775" y="82833"/>
            <a:ext cx="319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Literature </a:t>
            </a:r>
            <a:r>
              <a:rPr lang="en-US" dirty="0" smtClean="0"/>
              <a:t>Review	</a:t>
            </a:r>
            <a:r>
              <a:rPr lang="ko-KR" altLang="en-US" dirty="0"/>
              <a:t>문학 리뷰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1" name="Tijdelijke aanduiding voor inhoud 10"/>
          <p:cNvSpPr>
            <a:spLocks noGrp="1"/>
          </p:cNvSpPr>
          <p:nvPr>
            <p:ph idx="1"/>
          </p:nvPr>
        </p:nvSpPr>
        <p:spPr>
          <a:xfrm>
            <a:off x="628650" y="1541043"/>
            <a:ext cx="4824274" cy="4635920"/>
          </a:xfrm>
        </p:spPr>
        <p:txBody>
          <a:bodyPr/>
          <a:lstStyle/>
          <a:p>
            <a:pPr marL="0" indent="0">
              <a:buNone/>
            </a:pPr>
            <a:r>
              <a:rPr lang="en-GB" dirty="0"/>
              <a:t>Based on </a:t>
            </a:r>
            <a:r>
              <a:rPr lang="en-GB" dirty="0" smtClean="0"/>
              <a:t>the review: 10 </a:t>
            </a:r>
            <a:r>
              <a:rPr lang="en-GB" dirty="0"/>
              <a:t>GI-Learner geospatial thinking </a:t>
            </a:r>
            <a:r>
              <a:rPr lang="en-GB" dirty="0" smtClean="0"/>
              <a:t>competences, each </a:t>
            </a:r>
            <a:r>
              <a:rPr lang="en-GB" dirty="0"/>
              <a:t>with a progression inside from easy (A) to more elaborated (C)</a:t>
            </a:r>
            <a:r>
              <a:rPr lang="nl-NL" dirty="0"/>
              <a:t> </a:t>
            </a:r>
            <a:endParaRPr lang="nl-NL" dirty="0" smtClean="0"/>
          </a:p>
          <a:p>
            <a:pPr marL="0" indent="0">
              <a:buNone/>
            </a:pPr>
            <a:endParaRPr lang="nl-NL" dirty="0" smtClean="0"/>
          </a:p>
          <a:p>
            <a:pPr marL="0" indent="0">
              <a:buNone/>
            </a:pPr>
            <a:r>
              <a:rPr lang="ko-KR" altLang="en-US" dirty="0"/>
              <a:t>이 리뷰를 토대로 </a:t>
            </a:r>
            <a:r>
              <a:rPr lang="en-US" altLang="ko-KR" dirty="0"/>
              <a:t>: 10 </a:t>
            </a:r>
            <a:r>
              <a:rPr lang="en-US" altLang="ko-KR" dirty="0" smtClean="0"/>
              <a:t>GI-Learner </a:t>
            </a:r>
            <a:r>
              <a:rPr lang="ko-KR" altLang="en-US" dirty="0"/>
              <a:t>지리 공간 사고 능력 </a:t>
            </a:r>
            <a:r>
              <a:rPr lang="ko-KR" altLang="en-US" dirty="0" smtClean="0"/>
              <a:t>가지가 </a:t>
            </a:r>
            <a:r>
              <a:rPr lang="ko-KR" altLang="en-US" dirty="0"/>
              <a:t>각각 쉬운 </a:t>
            </a:r>
            <a:r>
              <a:rPr lang="en-US" altLang="ko-KR" dirty="0"/>
              <a:t>(A)</a:t>
            </a:r>
            <a:r>
              <a:rPr lang="ko-KR" altLang="en-US" dirty="0"/>
              <a:t>에서부터 정교한 </a:t>
            </a:r>
            <a:r>
              <a:rPr lang="en-US" altLang="ko-KR" dirty="0"/>
              <a:t>(C)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821594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hthoek 3"/>
          <p:cNvSpPr/>
          <p:nvPr/>
        </p:nvSpPr>
        <p:spPr>
          <a:xfrm>
            <a:off x="0" y="0"/>
            <a:ext cx="9308592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2400" dirty="0"/>
              <a:t>Based on the review, ten </a:t>
            </a:r>
            <a:r>
              <a:rPr lang="en-GB" sz="2400" b="1" dirty="0"/>
              <a:t>geospatial thinking competences</a:t>
            </a:r>
            <a:r>
              <a:rPr lang="en-GB" sz="2400" dirty="0"/>
              <a:t> are </a:t>
            </a:r>
            <a:r>
              <a:rPr lang="en-GB" sz="2400" dirty="0" smtClean="0"/>
              <a:t>proposed</a:t>
            </a:r>
            <a:endParaRPr lang="en-GB" sz="240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25658"/>
            <a:ext cx="9144000" cy="6332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18780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hoek 4"/>
          <p:cNvSpPr/>
          <p:nvPr/>
        </p:nvSpPr>
        <p:spPr>
          <a:xfrm>
            <a:off x="2585545" y="173421"/>
            <a:ext cx="6558455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GB" sz="3200" dirty="0"/>
              <a:t>Based on the review, ten </a:t>
            </a:r>
            <a:r>
              <a:rPr lang="en-GB" sz="3200" b="1" dirty="0"/>
              <a:t>geospatial thinking competences</a:t>
            </a:r>
            <a:r>
              <a:rPr lang="en-GB" sz="3200" dirty="0"/>
              <a:t> </a:t>
            </a:r>
            <a:r>
              <a:rPr lang="en-GB" sz="3200"/>
              <a:t>are </a:t>
            </a:r>
            <a:r>
              <a:rPr lang="en-GB" sz="3200" smtClean="0"/>
              <a:t>proposed</a:t>
            </a:r>
            <a:endParaRPr lang="en-GB" sz="3200" dirty="0"/>
          </a:p>
        </p:txBody>
      </p:sp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800" y="0"/>
            <a:ext cx="903898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2693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Afbeelding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4286209"/>
            <a:ext cx="6012500" cy="2571791"/>
          </a:xfrm>
          <a:prstGeom prst="rect">
            <a:avLst/>
          </a:prstGeom>
        </p:spPr>
      </p:pic>
      <p:pic>
        <p:nvPicPr>
          <p:cNvPr id="4" name="Afbeelding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38681"/>
            <a:ext cx="9144000" cy="28475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562683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GB" sz="3600" dirty="0" smtClean="0"/>
              <a:t>Th</a:t>
            </a:r>
            <a:r>
              <a:rPr lang="en-GB" sz="3600" dirty="0" smtClean="0"/>
              <a:t>e situation 	</a:t>
            </a:r>
            <a:r>
              <a:rPr lang="ko-KR" altLang="en-US" sz="3200" dirty="0"/>
              <a:t>상황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09550" y="1592938"/>
            <a:ext cx="8515350" cy="4635920"/>
          </a:xfrm>
        </p:spPr>
        <p:txBody>
          <a:bodyPr>
            <a:normAutofit lnSpcReduction="10000"/>
          </a:bodyPr>
          <a:lstStyle/>
          <a:p>
            <a:r>
              <a:rPr lang="en-US" dirty="0"/>
              <a:t>schools </a:t>
            </a:r>
            <a:r>
              <a:rPr lang="en-US" dirty="0" smtClean="0"/>
              <a:t>nowadays </a:t>
            </a:r>
            <a:r>
              <a:rPr lang="en-US" dirty="0"/>
              <a:t>generally have </a:t>
            </a:r>
            <a:r>
              <a:rPr lang="en-US" b="1" u="sng" dirty="0"/>
              <a:t>better ICT </a:t>
            </a:r>
            <a:r>
              <a:rPr lang="en-US" b="1" u="sng" dirty="0" smtClean="0"/>
              <a:t>equipment   </a:t>
            </a:r>
            <a:r>
              <a:rPr lang="ko-KR" altLang="en-US" sz="2000" dirty="0" smtClean="0"/>
              <a:t>요즘 </a:t>
            </a:r>
            <a:r>
              <a:rPr lang="ko-KR" altLang="en-US" sz="2000" dirty="0"/>
              <a:t>학교는 일반적으로 </a:t>
            </a:r>
            <a:r>
              <a:rPr lang="en-US" altLang="ko-KR" sz="2000" dirty="0"/>
              <a:t>ICT </a:t>
            </a:r>
            <a:r>
              <a:rPr lang="ko-KR" altLang="en-US" sz="2000" dirty="0"/>
              <a:t>장비가 더 좋습니다</a:t>
            </a:r>
            <a:r>
              <a:rPr lang="en-US" altLang="ko-KR" sz="2000" dirty="0"/>
              <a:t>.</a:t>
            </a:r>
            <a:endParaRPr lang="en-US" sz="2000" dirty="0"/>
          </a:p>
          <a:p>
            <a:r>
              <a:rPr lang="en-GB" dirty="0"/>
              <a:t>Cloud-based </a:t>
            </a:r>
            <a:r>
              <a:rPr lang="en-GB" dirty="0" smtClean="0"/>
              <a:t>developments  </a:t>
            </a:r>
            <a:br>
              <a:rPr lang="en-GB" dirty="0" smtClean="0"/>
            </a:br>
            <a:r>
              <a:rPr lang="ko-KR" altLang="en-US" sz="2000" dirty="0" smtClean="0"/>
              <a:t>클라우드 </a:t>
            </a:r>
            <a:r>
              <a:rPr lang="ko-KR" altLang="en-US" sz="2000" dirty="0"/>
              <a:t>기반 개발</a:t>
            </a:r>
            <a:endParaRPr lang="en-GB" sz="2000" dirty="0"/>
          </a:p>
          <a:p>
            <a:r>
              <a:rPr lang="en-US" b="1" u="sng" dirty="0" smtClean="0"/>
              <a:t>bring </a:t>
            </a:r>
            <a:r>
              <a:rPr lang="en-US" b="1" u="sng" dirty="0"/>
              <a:t>their own devices</a:t>
            </a:r>
            <a:r>
              <a:rPr lang="en-GB" b="1" dirty="0"/>
              <a:t> </a:t>
            </a:r>
            <a:r>
              <a:rPr lang="en-GB" b="1" dirty="0"/>
              <a:t> </a:t>
            </a:r>
            <a:r>
              <a:rPr lang="en-GB" b="1" dirty="0" smtClean="0"/>
              <a:t/>
            </a:r>
            <a:br>
              <a:rPr lang="en-GB" b="1" dirty="0" smtClean="0"/>
            </a:br>
            <a:r>
              <a:rPr lang="ko-KR" altLang="en-US" sz="2000" b="1" dirty="0" smtClean="0"/>
              <a:t>자신의 </a:t>
            </a:r>
            <a:r>
              <a:rPr lang="ko-KR" altLang="en-US" sz="2000" b="1" dirty="0"/>
              <a:t>장치 가져 오기</a:t>
            </a:r>
            <a:endParaRPr lang="en-GB" sz="2000" b="1" dirty="0" smtClean="0"/>
          </a:p>
          <a:p>
            <a:r>
              <a:rPr lang="en-GB" dirty="0"/>
              <a:t>m</a:t>
            </a:r>
            <a:r>
              <a:rPr lang="en-US" dirty="0" smtClean="0"/>
              <a:t>ore </a:t>
            </a:r>
            <a:r>
              <a:rPr lang="en-US" b="1" u="sng" dirty="0" smtClean="0"/>
              <a:t>openly </a:t>
            </a:r>
            <a:r>
              <a:rPr lang="en-US" b="1" u="sng" dirty="0"/>
              <a:t>available </a:t>
            </a:r>
            <a:r>
              <a:rPr lang="en-US" b="1" u="sng" dirty="0" smtClean="0"/>
              <a:t>data</a:t>
            </a:r>
            <a:r>
              <a:rPr lang="en-US" sz="2000" dirty="0" smtClean="0"/>
              <a:t> </a:t>
            </a:r>
            <a:br>
              <a:rPr lang="en-US" sz="2000" dirty="0" smtClean="0"/>
            </a:br>
            <a:r>
              <a:rPr lang="ko-KR" altLang="en-US" sz="2000" dirty="0" smtClean="0"/>
              <a:t>보다 </a:t>
            </a:r>
            <a:r>
              <a:rPr lang="ko-KR" altLang="en-US" sz="2000" dirty="0"/>
              <a:t>공개적으로 사용 가능한 데이터</a:t>
            </a:r>
            <a:endParaRPr lang="en-US" sz="2000" dirty="0" smtClean="0"/>
          </a:p>
          <a:p>
            <a:r>
              <a:rPr lang="en-US" dirty="0" smtClean="0"/>
              <a:t>Web</a:t>
            </a:r>
            <a:r>
              <a:rPr lang="en-US" dirty="0"/>
              <a:t>-based platforms </a:t>
            </a:r>
            <a:r>
              <a:rPr lang="en-US" b="1" dirty="0" smtClean="0"/>
              <a:t>reduced </a:t>
            </a:r>
            <a:r>
              <a:rPr lang="en-US" b="1" dirty="0" smtClean="0"/>
              <a:t>/ </a:t>
            </a:r>
            <a:r>
              <a:rPr lang="en-US" b="1" u="sng" dirty="0" smtClean="0"/>
              <a:t>no </a:t>
            </a:r>
            <a:r>
              <a:rPr lang="en-US" b="1" u="sng" dirty="0"/>
              <a:t>costs</a:t>
            </a:r>
            <a:r>
              <a:rPr lang="en-GB" b="1" u="sng" dirty="0"/>
              <a:t> </a:t>
            </a:r>
            <a:r>
              <a:rPr lang="en-GB" b="1" u="sng" dirty="0" smtClean="0"/>
              <a:t/>
            </a:r>
            <a:br>
              <a:rPr lang="en-GB" b="1" u="sng" dirty="0" smtClean="0"/>
            </a:br>
            <a:r>
              <a:rPr lang="ko-KR" altLang="en-US" sz="2000" dirty="0"/>
              <a:t>웹 기반 플랫폼 감소</a:t>
            </a:r>
            <a:r>
              <a:rPr lang="en-US" altLang="ko-KR" sz="2000" dirty="0"/>
              <a:t>/ </a:t>
            </a:r>
            <a:r>
              <a:rPr lang="ko-KR" altLang="en-US" sz="2000" dirty="0"/>
              <a:t>비용 없음</a:t>
            </a:r>
            <a:endParaRPr lang="en-GB" sz="2000" dirty="0" smtClean="0"/>
          </a:p>
          <a:p>
            <a:r>
              <a:rPr lang="en-GB" b="1" u="sng" dirty="0" smtClean="0"/>
              <a:t>networking </a:t>
            </a:r>
            <a:r>
              <a:rPr lang="en-GB" b="1" u="sng" dirty="0"/>
              <a:t>and communities</a:t>
            </a:r>
            <a:r>
              <a:rPr lang="en-GB" b="1" dirty="0"/>
              <a:t> </a:t>
            </a:r>
            <a:r>
              <a:rPr lang="en-GB" dirty="0"/>
              <a:t>encouraged </a:t>
            </a:r>
            <a:r>
              <a:rPr lang="en-GB" dirty="0" smtClean="0"/>
              <a:t>and </a:t>
            </a:r>
            <a:r>
              <a:rPr lang="en-GB" dirty="0" smtClean="0"/>
              <a:t>available</a:t>
            </a:r>
            <a:br>
              <a:rPr lang="en-GB" dirty="0" smtClean="0"/>
            </a:br>
            <a:r>
              <a:rPr lang="ko-KR" altLang="en-US" sz="2000" dirty="0"/>
              <a:t>네트워킹과 커뮤니티가 권장되고 이용 가능하다</a:t>
            </a:r>
            <a:r>
              <a:rPr lang="en-US" altLang="ko-KR" sz="2000" dirty="0"/>
              <a:t>.</a:t>
            </a:r>
            <a:endParaRPr lang="en-US" sz="2000" dirty="0"/>
          </a:p>
        </p:txBody>
      </p:sp>
      <p:sp>
        <p:nvSpPr>
          <p:cNvPr id="5" name="TextBox 8"/>
          <p:cNvSpPr txBox="1"/>
          <p:nvPr/>
        </p:nvSpPr>
        <p:spPr>
          <a:xfrm>
            <a:off x="2259775" y="82833"/>
            <a:ext cx="319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Literature </a:t>
            </a:r>
            <a:r>
              <a:rPr lang="en-US" dirty="0" smtClean="0"/>
              <a:t>Review	</a:t>
            </a:r>
            <a:r>
              <a:rPr lang="ko-KR" altLang="en-US" dirty="0"/>
              <a:t>문학 리뷰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4409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smtClean="0"/>
              <a:t>More than mapping</a:t>
            </a:r>
            <a:br>
              <a:rPr lang="en-GB" dirty="0" smtClean="0"/>
            </a:br>
            <a:r>
              <a:rPr lang="ko-KR" altLang="en-US" dirty="0"/>
              <a:t> 매핑 이상</a:t>
            </a:r>
            <a:endParaRPr lang="en-GB" dirty="0"/>
          </a:p>
        </p:txBody>
      </p:sp>
      <p:sp>
        <p:nvSpPr>
          <p:cNvPr id="5" name="TextBox 4"/>
          <p:cNvSpPr txBox="1"/>
          <p:nvPr/>
        </p:nvSpPr>
        <p:spPr>
          <a:xfrm>
            <a:off x="2259775" y="82833"/>
            <a:ext cx="3569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Literature </a:t>
            </a:r>
            <a:r>
              <a:rPr lang="en-US" dirty="0" smtClean="0"/>
              <a:t>Review 	    </a:t>
            </a:r>
            <a:r>
              <a:rPr lang="ko-KR" altLang="en-US" dirty="0" smtClean="0"/>
              <a:t>문학 </a:t>
            </a:r>
            <a:r>
              <a:rPr lang="ko-KR" altLang="en-US" dirty="0"/>
              <a:t>리뷰</a:t>
            </a:r>
            <a:r>
              <a:rPr lang="en-US" dirty="0" smtClean="0"/>
              <a:t> </a:t>
            </a:r>
            <a:endParaRPr lang="en-US" dirty="0"/>
          </a:p>
        </p:txBody>
      </p:sp>
      <p:pic>
        <p:nvPicPr>
          <p:cNvPr id="7" name="image17.png" descr="fig4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1908822" y="2433313"/>
            <a:ext cx="5311128" cy="3403030"/>
          </a:xfrm>
          <a:prstGeom prst="rect">
            <a:avLst/>
          </a:prstGeom>
          <a:ln w="12700">
            <a:solidFill>
              <a:srgbClr val="000000"/>
            </a:solidFill>
            <a:prstDash val="solid"/>
          </a:ln>
        </p:spPr>
      </p:pic>
      <p:sp>
        <p:nvSpPr>
          <p:cNvPr id="3" name="Rechthoek 2"/>
          <p:cNvSpPr/>
          <p:nvPr/>
        </p:nvSpPr>
        <p:spPr>
          <a:xfrm>
            <a:off x="2170070" y="5903245"/>
            <a:ext cx="4572000" cy="253916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50" i="1">
                <a:latin typeface="Arial" charset="0"/>
                <a:ea typeface="Calibri" charset="0"/>
              </a:rPr>
              <a:t>Contextual diagram for geographic information literacy (Miller </a:t>
            </a:r>
            <a:r>
              <a:rPr lang="en-US" sz="1050" i="1" dirty="0" err="1">
                <a:latin typeface="Arial" charset="0"/>
                <a:ea typeface="Calibri" charset="0"/>
              </a:rPr>
              <a:t>et.al</a:t>
            </a:r>
            <a:r>
              <a:rPr lang="en-US" sz="1050" i="1" dirty="0">
                <a:latin typeface="Arial" charset="0"/>
                <a:ea typeface="Calibri" charset="0"/>
              </a:rPr>
              <a:t>., 2005) </a:t>
            </a:r>
            <a:endParaRPr lang="nl-NL" sz="1050" dirty="0"/>
          </a:p>
        </p:txBody>
      </p:sp>
      <p:sp>
        <p:nvSpPr>
          <p:cNvPr id="8" name="Titel 1"/>
          <p:cNvSpPr txBox="1">
            <a:spLocks/>
          </p:cNvSpPr>
          <p:nvPr/>
        </p:nvSpPr>
        <p:spPr>
          <a:xfrm>
            <a:off x="2397125" y="241824"/>
            <a:ext cx="65221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b="1" dirty="0" err="1" smtClean="0"/>
              <a:t>Linking</a:t>
            </a:r>
            <a:r>
              <a:rPr lang="nl-NL" sz="3600" b="1" dirty="0" smtClean="0"/>
              <a:t> </a:t>
            </a:r>
            <a:r>
              <a:rPr lang="nl-NL" sz="3600" b="1" dirty="0" err="1" smtClean="0"/>
              <a:t>geospatial</a:t>
            </a:r>
            <a:r>
              <a:rPr lang="nl-NL" sz="3600" b="1" dirty="0" smtClean="0"/>
              <a:t> thinking </a:t>
            </a:r>
            <a:r>
              <a:rPr lang="nl-NL" sz="3600" b="1" dirty="0" err="1" smtClean="0"/>
              <a:t>to</a:t>
            </a:r>
            <a:r>
              <a:rPr lang="nl-NL" sz="3600" b="1" dirty="0" smtClean="0"/>
              <a:t> </a:t>
            </a:r>
            <a:r>
              <a:rPr lang="nl-NL" sz="3600" b="1" dirty="0" smtClean="0"/>
              <a:t>GIS</a:t>
            </a:r>
            <a:br>
              <a:rPr lang="nl-NL" sz="3600" b="1" dirty="0" smtClean="0"/>
            </a:br>
            <a:r>
              <a:rPr lang="ko-KR" altLang="en-US" sz="3200" dirty="0"/>
              <a:t>지형 공간 </a:t>
            </a:r>
            <a:r>
              <a:rPr lang="ko-KR" altLang="en-US" sz="3200" dirty="0" smtClean="0"/>
              <a:t>사고를</a:t>
            </a:r>
            <a:r>
              <a:rPr lang="en-US" altLang="ko-KR" sz="3200" dirty="0" smtClean="0"/>
              <a:t> </a:t>
            </a:r>
            <a:r>
              <a:rPr lang="en-US" altLang="ko-KR" sz="3600" dirty="0" smtClean="0"/>
              <a:t>GIS</a:t>
            </a:r>
            <a:endParaRPr lang="nl-NL" sz="3600" dirty="0"/>
          </a:p>
        </p:txBody>
      </p:sp>
    </p:spTree>
    <p:extLst>
      <p:ext uri="{BB962C8B-B14F-4D97-AF65-F5344CB8AC3E}">
        <p14:creationId xmlns:p14="http://schemas.microsoft.com/office/powerpoint/2010/main" val="16875028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323850" y="1541043"/>
            <a:ext cx="8595384" cy="46359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000" dirty="0"/>
              <a:t>TPCK: </a:t>
            </a:r>
            <a:r>
              <a:rPr lang="en-GB" sz="2000" dirty="0"/>
              <a:t>the knowledge a teacher should have about how to use technology in instruction in such a way that students develop knowledge and skills in a certain domain’. </a:t>
            </a:r>
            <a:r>
              <a:rPr lang="en-GB" sz="2000" dirty="0" smtClean="0"/>
              <a:t/>
            </a:r>
            <a:br>
              <a:rPr lang="en-GB" sz="2000" dirty="0" smtClean="0"/>
            </a:br>
            <a:r>
              <a:rPr lang="en-US" altLang="ko-KR" sz="2000" dirty="0"/>
              <a:t>TPCK : </a:t>
            </a:r>
            <a:r>
              <a:rPr lang="ko-KR" altLang="en-US" sz="2000" dirty="0"/>
              <a:t>교사가 특정 영역에서 지식과 기술을 개발하는 방식으로 기술을 사용하는 방법에 관한 교사의 지식</a:t>
            </a:r>
            <a:r>
              <a:rPr lang="en-US" altLang="ko-KR" sz="2000" dirty="0"/>
              <a:t>. </a:t>
            </a:r>
            <a:endParaRPr lang="nl-NL" sz="2000" dirty="0"/>
          </a:p>
        </p:txBody>
      </p:sp>
      <p:sp>
        <p:nvSpPr>
          <p:cNvPr id="6" name="Titel 1"/>
          <p:cNvSpPr txBox="1">
            <a:spLocks/>
          </p:cNvSpPr>
          <p:nvPr/>
        </p:nvSpPr>
        <p:spPr>
          <a:xfrm>
            <a:off x="2397125" y="241824"/>
            <a:ext cx="6522109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nl-NL" sz="3600" b="1" dirty="0" err="1" smtClean="0"/>
              <a:t>Linking</a:t>
            </a:r>
            <a:r>
              <a:rPr lang="nl-NL" sz="3600" b="1" dirty="0" smtClean="0"/>
              <a:t> </a:t>
            </a:r>
            <a:r>
              <a:rPr lang="nl-NL" sz="3600" b="1" dirty="0" err="1" smtClean="0"/>
              <a:t>geospatial</a:t>
            </a:r>
            <a:r>
              <a:rPr lang="nl-NL" sz="3600" b="1" dirty="0" smtClean="0"/>
              <a:t> thinking </a:t>
            </a:r>
            <a:r>
              <a:rPr lang="nl-NL" sz="3600" b="1" dirty="0" err="1" smtClean="0"/>
              <a:t>to</a:t>
            </a:r>
            <a:r>
              <a:rPr lang="nl-NL" sz="3600" b="1" dirty="0" smtClean="0"/>
              <a:t> </a:t>
            </a:r>
            <a:r>
              <a:rPr lang="nl-NL" sz="3600" b="1" dirty="0" smtClean="0"/>
              <a:t>GIS</a:t>
            </a:r>
            <a:br>
              <a:rPr lang="nl-NL" sz="3600" b="1" dirty="0" smtClean="0"/>
            </a:br>
            <a:r>
              <a:rPr lang="ko-KR" altLang="en-US" sz="3200" dirty="0"/>
              <a:t>지형 공간 </a:t>
            </a:r>
            <a:r>
              <a:rPr lang="ko-KR" altLang="en-US" sz="3200" dirty="0" smtClean="0"/>
              <a:t>사고를</a:t>
            </a:r>
            <a:r>
              <a:rPr lang="en-US" altLang="ko-KR" sz="3200" dirty="0" smtClean="0"/>
              <a:t> </a:t>
            </a:r>
            <a:r>
              <a:rPr lang="en-US" altLang="ko-KR" sz="3600" dirty="0" smtClean="0"/>
              <a:t>GIS</a:t>
            </a:r>
            <a:endParaRPr lang="nl-NL" sz="3600" dirty="0"/>
          </a:p>
        </p:txBody>
      </p:sp>
      <p:sp>
        <p:nvSpPr>
          <p:cNvPr id="5" name="TextBox 4"/>
          <p:cNvSpPr txBox="1"/>
          <p:nvPr/>
        </p:nvSpPr>
        <p:spPr>
          <a:xfrm>
            <a:off x="2259775" y="82833"/>
            <a:ext cx="35695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Literature </a:t>
            </a:r>
            <a:r>
              <a:rPr lang="en-US" dirty="0" smtClean="0"/>
              <a:t>Review 	    </a:t>
            </a:r>
            <a:r>
              <a:rPr lang="ko-KR" altLang="en-US" dirty="0" smtClean="0"/>
              <a:t>문학 </a:t>
            </a:r>
            <a:r>
              <a:rPr lang="ko-KR" altLang="en-US" dirty="0"/>
              <a:t>리뷰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Rechthoek 2"/>
          <p:cNvSpPr/>
          <p:nvPr/>
        </p:nvSpPr>
        <p:spPr>
          <a:xfrm>
            <a:off x="1124609" y="5714776"/>
            <a:ext cx="1463555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i="1">
                <a:latin typeface="Arial" charset="0"/>
                <a:ea typeface="Calibri" charset="0"/>
              </a:rPr>
              <a:t>Contextual diagram for geographic information literacy (Miller </a:t>
            </a:r>
            <a:r>
              <a:rPr lang="en-US" sz="1050" i="1" dirty="0" err="1">
                <a:latin typeface="Arial" charset="0"/>
                <a:ea typeface="Calibri" charset="0"/>
              </a:rPr>
              <a:t>et.al</a:t>
            </a:r>
            <a:r>
              <a:rPr lang="en-US" sz="1050" i="1" dirty="0">
                <a:latin typeface="Arial" charset="0"/>
                <a:ea typeface="Calibri" charset="0"/>
              </a:rPr>
              <a:t>., 2005) </a:t>
            </a:r>
            <a:endParaRPr lang="nl-NL" sz="1050" dirty="0"/>
          </a:p>
        </p:txBody>
      </p:sp>
      <p:pic>
        <p:nvPicPr>
          <p:cNvPr id="8" name="Afbeelding 7" descr="Presentatie2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23" r="5699"/>
          <a:stretch/>
        </p:blipFill>
        <p:spPr bwMode="auto">
          <a:xfrm>
            <a:off x="2588164" y="3033041"/>
            <a:ext cx="5317586" cy="3365504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1571115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image23.png" descr="fig8.png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0" y="2291200"/>
            <a:ext cx="9107184" cy="3705923"/>
          </a:xfrm>
          <a:prstGeom prst="rect">
            <a:avLst/>
          </a:prstGeom>
          <a:ln/>
        </p:spPr>
      </p:pic>
      <p:sp>
        <p:nvSpPr>
          <p:cNvPr id="3" name="Rechthoek 2"/>
          <p:cNvSpPr/>
          <p:nvPr/>
        </p:nvSpPr>
        <p:spPr>
          <a:xfrm>
            <a:off x="200233" y="1557783"/>
            <a:ext cx="870671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nl-NL" sz="2400" dirty="0">
                <a:latin typeface="Calibri" charset="0"/>
                <a:ea typeface="Calibri" charset="0"/>
                <a:cs typeface="Calibri" charset="0"/>
              </a:rPr>
              <a:t>Five </a:t>
            </a:r>
            <a:r>
              <a:rPr lang="nl-NL" sz="2400" dirty="0" err="1">
                <a:latin typeface="Calibri" charset="0"/>
                <a:ea typeface="Calibri" charset="0"/>
                <a:cs typeface="Calibri" charset="0"/>
              </a:rPr>
              <a:t>ways</a:t>
            </a:r>
            <a:r>
              <a:rPr lang="nl-NL" sz="2400" dirty="0">
                <a:latin typeface="Calibri" charset="0"/>
                <a:ea typeface="Calibri" charset="0"/>
                <a:cs typeface="Calibri" charset="0"/>
              </a:rPr>
              <a:t> of </a:t>
            </a:r>
            <a:r>
              <a:rPr lang="nl-NL" sz="2400" dirty="0" err="1">
                <a:latin typeface="Calibri" charset="0"/>
                <a:ea typeface="Calibri" charset="0"/>
                <a:cs typeface="Calibri" charset="0"/>
              </a:rPr>
              <a:t>integrating</a:t>
            </a:r>
            <a:r>
              <a:rPr lang="nl-NL" sz="2400" dirty="0">
                <a:latin typeface="Calibri" charset="0"/>
                <a:ea typeface="Calibri" charset="0"/>
                <a:cs typeface="Calibri" charset="0"/>
              </a:rPr>
              <a:t> GIS in </a:t>
            </a:r>
            <a:r>
              <a:rPr lang="nl-NL" sz="2400" dirty="0" err="1">
                <a:latin typeface="Calibri" charset="0"/>
                <a:ea typeface="Calibri" charset="0"/>
                <a:cs typeface="Calibri" charset="0"/>
              </a:rPr>
              <a:t>geography</a:t>
            </a:r>
            <a:r>
              <a:rPr lang="nl-NL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nl-NL" sz="2400" dirty="0" err="1">
                <a:latin typeface="Calibri" charset="0"/>
                <a:ea typeface="Calibri" charset="0"/>
                <a:cs typeface="Calibri" charset="0"/>
              </a:rPr>
              <a:t>education</a:t>
            </a:r>
            <a:r>
              <a:rPr lang="nl-NL" sz="2400" dirty="0">
                <a:latin typeface="Calibri" charset="0"/>
                <a:ea typeface="Calibri" charset="0"/>
                <a:cs typeface="Calibri" charset="0"/>
              </a:rPr>
              <a:t> (</a:t>
            </a:r>
            <a:r>
              <a:rPr lang="nl-NL" sz="2400" dirty="0" err="1">
                <a:latin typeface="Calibri" charset="0"/>
                <a:ea typeface="Calibri" charset="0"/>
                <a:cs typeface="Calibri" charset="0"/>
              </a:rPr>
              <a:t>Favier</a:t>
            </a:r>
            <a:r>
              <a:rPr lang="nl-NL" sz="2400" dirty="0">
                <a:latin typeface="Calibri" charset="0"/>
                <a:ea typeface="Calibri" charset="0"/>
                <a:cs typeface="Calibri" charset="0"/>
              </a:rPr>
              <a:t>, 2013</a:t>
            </a:r>
            <a:r>
              <a:rPr lang="nl-NL" sz="2400" dirty="0" smtClean="0">
                <a:latin typeface="Calibri" charset="0"/>
                <a:ea typeface="Calibri" charset="0"/>
                <a:cs typeface="Calibri" charset="0"/>
              </a:rPr>
              <a:t>)</a:t>
            </a:r>
            <a:br>
              <a:rPr lang="nl-NL" sz="2400" dirty="0" smtClean="0">
                <a:latin typeface="Calibri" charset="0"/>
                <a:ea typeface="Calibri" charset="0"/>
                <a:cs typeface="Calibri" charset="0"/>
              </a:rPr>
            </a:br>
            <a:r>
              <a:rPr lang="ko-KR" altLang="en-US" sz="2400" dirty="0">
                <a:latin typeface="Calibri" charset="0"/>
                <a:ea typeface="Calibri" charset="0"/>
                <a:cs typeface="Calibri" charset="0"/>
              </a:rPr>
              <a:t> 다섯 </a:t>
            </a:r>
            <a:r>
              <a:rPr lang="en-US" altLang="ko-KR" sz="2400" dirty="0" smtClean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ko-KR" altLang="en-US" sz="2400" dirty="0" smtClean="0">
                <a:latin typeface="Calibri" charset="0"/>
                <a:ea typeface="Calibri" charset="0"/>
                <a:cs typeface="Calibri" charset="0"/>
              </a:rPr>
              <a:t>지리 </a:t>
            </a:r>
            <a:r>
              <a:rPr lang="ko-KR" altLang="en-US" sz="2400" dirty="0">
                <a:latin typeface="Calibri" charset="0"/>
                <a:ea typeface="Calibri" charset="0"/>
                <a:cs typeface="Calibri" charset="0"/>
              </a:rPr>
              <a:t>교육에 </a:t>
            </a:r>
            <a:r>
              <a:rPr lang="en-US" altLang="ko-KR" sz="2400" dirty="0">
                <a:latin typeface="Calibri" charset="0"/>
                <a:ea typeface="Calibri" charset="0"/>
                <a:cs typeface="Calibri" charset="0"/>
              </a:rPr>
              <a:t>GIS</a:t>
            </a:r>
            <a:r>
              <a:rPr lang="ko-KR" altLang="en-US" sz="2400" dirty="0">
                <a:latin typeface="Calibri" charset="0"/>
                <a:ea typeface="Calibri" charset="0"/>
                <a:cs typeface="Calibri" charset="0"/>
              </a:rPr>
              <a:t>를 통합하는 방법</a:t>
            </a:r>
            <a:r>
              <a:rPr lang="nl-NL" sz="2400" dirty="0" smtClean="0"/>
              <a:t> </a:t>
            </a:r>
            <a:endParaRPr lang="nl-NL" sz="2400" dirty="0"/>
          </a:p>
        </p:txBody>
      </p:sp>
      <p:sp>
        <p:nvSpPr>
          <p:cNvPr id="8" name="Titel 1"/>
          <p:cNvSpPr>
            <a:spLocks noGrp="1"/>
          </p:cNvSpPr>
          <p:nvPr>
            <p:ph type="title"/>
          </p:nvPr>
        </p:nvSpPr>
        <p:spPr>
          <a:xfrm>
            <a:off x="2269053" y="232220"/>
            <a:ext cx="6650181" cy="1325563"/>
          </a:xfrm>
        </p:spPr>
        <p:txBody>
          <a:bodyPr>
            <a:normAutofit/>
          </a:bodyPr>
          <a:lstStyle/>
          <a:p>
            <a:r>
              <a:rPr lang="nl-NL" sz="4000" dirty="0"/>
              <a:t>H</a:t>
            </a:r>
            <a:r>
              <a:rPr lang="nl-NL" sz="4000" b="1" dirty="0" smtClean="0"/>
              <a:t>ow </a:t>
            </a:r>
            <a:r>
              <a:rPr lang="nl-NL" sz="4000" b="1" dirty="0" err="1" smtClean="0"/>
              <a:t>to</a:t>
            </a:r>
            <a:r>
              <a:rPr lang="nl-NL" sz="4000" b="1" dirty="0" smtClean="0"/>
              <a:t> </a:t>
            </a:r>
            <a:r>
              <a:rPr lang="nl-NL" sz="4000" b="1" dirty="0" err="1" smtClean="0"/>
              <a:t>implement</a:t>
            </a:r>
            <a:r>
              <a:rPr lang="nl-NL" sz="4000" b="1" dirty="0" smtClean="0"/>
              <a:t> </a:t>
            </a:r>
            <a:r>
              <a:rPr lang="nl-NL" sz="4000" b="1" dirty="0" err="1" smtClean="0"/>
              <a:t>this</a:t>
            </a:r>
            <a:r>
              <a:rPr lang="nl-NL" sz="4000" b="1" dirty="0" smtClean="0"/>
              <a:t>? </a:t>
            </a:r>
            <a:r>
              <a:rPr lang="nl-NL" sz="4000" b="1" dirty="0" smtClean="0"/>
              <a:t/>
            </a:r>
            <a:br>
              <a:rPr lang="nl-NL" sz="4000" b="1" dirty="0" smtClean="0"/>
            </a:br>
            <a:r>
              <a:rPr lang="ko-KR" altLang="en-US" sz="3200" dirty="0"/>
              <a:t>이것을 구현하는 방법</a:t>
            </a:r>
            <a:r>
              <a:rPr lang="en-US" altLang="ko-KR" sz="4000" dirty="0"/>
              <a:t>?</a:t>
            </a:r>
            <a:endParaRPr lang="nl-NL" sz="4000" b="1" dirty="0"/>
          </a:p>
        </p:txBody>
      </p:sp>
      <p:sp>
        <p:nvSpPr>
          <p:cNvPr id="2" name="Rectangle 1"/>
          <p:cNvSpPr/>
          <p:nvPr/>
        </p:nvSpPr>
        <p:spPr>
          <a:xfrm>
            <a:off x="212517" y="6132488"/>
            <a:ext cx="8706717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50" dirty="0" err="1" smtClean="0"/>
              <a:t>Favier</a:t>
            </a:r>
            <a:r>
              <a:rPr lang="en-US" sz="1050" dirty="0" smtClean="0"/>
              <a:t>, </a:t>
            </a:r>
            <a:r>
              <a:rPr lang="en-US" sz="1050" dirty="0"/>
              <a:t>T.M., 2011, Geographic Information Systems in inquiry-based secondary geography education</a:t>
            </a:r>
            <a:r>
              <a:rPr lang="en-US" sz="1050" dirty="0" smtClean="0"/>
              <a:t>, </a:t>
            </a:r>
            <a:r>
              <a:rPr lang="en-US" sz="1050" dirty="0" err="1" smtClean="0"/>
              <a:t>Vrije</a:t>
            </a:r>
            <a:r>
              <a:rPr lang="en-US" sz="1050" dirty="0" smtClean="0"/>
              <a:t> </a:t>
            </a:r>
            <a:r>
              <a:rPr lang="en-US" sz="1050" dirty="0" err="1"/>
              <a:t>Universiteit</a:t>
            </a:r>
            <a:r>
              <a:rPr lang="en-US" sz="1050" dirty="0"/>
              <a:t> Amsterdam, 287 </a:t>
            </a:r>
            <a:r>
              <a:rPr lang="en-US" sz="1050" dirty="0" smtClean="0"/>
              <a:t>pp.</a:t>
            </a:r>
            <a:endParaRPr lang="en-US" sz="1050" dirty="0"/>
          </a:p>
        </p:txBody>
      </p:sp>
      <p:sp>
        <p:nvSpPr>
          <p:cNvPr id="6" name="TextBox 5"/>
          <p:cNvSpPr txBox="1"/>
          <p:nvPr/>
        </p:nvSpPr>
        <p:spPr>
          <a:xfrm>
            <a:off x="2259775" y="82833"/>
            <a:ext cx="319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Literature </a:t>
            </a:r>
            <a:r>
              <a:rPr lang="en-US" dirty="0"/>
              <a:t>Review  </a:t>
            </a:r>
            <a:r>
              <a:rPr lang="en-US" dirty="0" smtClean="0"/>
              <a:t>  </a:t>
            </a:r>
            <a:r>
              <a:rPr lang="ko-KR" altLang="en-US" dirty="0" smtClean="0"/>
              <a:t>문학 </a:t>
            </a:r>
            <a:r>
              <a:rPr lang="ko-KR" altLang="en-US" dirty="0"/>
              <a:t>리뷰</a:t>
            </a:r>
            <a:r>
              <a:rPr lang="en-US" dirty="0"/>
              <a:t> 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1266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alphaModFix amt="35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720" y="2339189"/>
            <a:ext cx="5667280" cy="4518811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b="0" dirty="0"/>
              <a:t>GI </a:t>
            </a:r>
            <a:r>
              <a:rPr lang="nl-NL" b="0" dirty="0" err="1"/>
              <a:t>Learner</a:t>
            </a:r>
            <a:r>
              <a:rPr lang="nl-NL" b="0" dirty="0"/>
              <a:t> </a:t>
            </a:r>
            <a:r>
              <a:rPr lang="nl-NL" b="0" dirty="0" err="1" smtClean="0"/>
              <a:t>material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nl-NL" dirty="0" smtClean="0"/>
              <a:t>Go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smtClean="0">
                <a:hlinkClick r:id="rId3"/>
              </a:rPr>
              <a:t>www.gilearner.eu</a:t>
            </a:r>
            <a:endParaRPr lang="nl-NL" dirty="0"/>
          </a:p>
          <a:p>
            <a:endParaRPr lang="nl-NL" dirty="0" smtClean="0"/>
          </a:p>
          <a:p>
            <a:endParaRPr lang="nl-NL" dirty="0" smtClean="0"/>
          </a:p>
          <a:p>
            <a:endParaRPr lang="nl-NL" dirty="0"/>
          </a:p>
          <a:p>
            <a:endParaRPr lang="nl-NL" dirty="0" smtClean="0"/>
          </a:p>
          <a:p>
            <a:r>
              <a:rPr lang="nl-NL" dirty="0" smtClean="0"/>
              <a:t>Go </a:t>
            </a:r>
            <a:r>
              <a:rPr lang="nl-NL" dirty="0" err="1" smtClean="0"/>
              <a:t>to</a:t>
            </a:r>
            <a:r>
              <a:rPr lang="nl-NL" dirty="0" smtClean="0"/>
              <a:t> </a:t>
            </a:r>
            <a:r>
              <a:rPr lang="nl-NL" dirty="0" smtClean="0">
                <a:hlinkClick r:id="rId4"/>
              </a:rPr>
              <a:t>http://moodle.eurogeography.eu</a:t>
            </a:r>
            <a:endParaRPr lang="nl-NL" dirty="0" smtClean="0"/>
          </a:p>
          <a:p>
            <a:r>
              <a:rPr lang="nl-NL" dirty="0" err="1" smtClean="0"/>
              <a:t>Choose</a:t>
            </a:r>
            <a:r>
              <a:rPr lang="nl-NL" dirty="0" smtClean="0"/>
              <a:t> GI </a:t>
            </a:r>
            <a:r>
              <a:rPr lang="nl-NL" dirty="0" err="1" smtClean="0"/>
              <a:t>Learner</a:t>
            </a:r>
            <a:r>
              <a:rPr lang="nl-NL" dirty="0" smtClean="0"/>
              <a:t> Pilot Workshops</a:t>
            </a:r>
          </a:p>
          <a:p>
            <a:r>
              <a:rPr lang="nl-NL" dirty="0" smtClean="0"/>
              <a:t>Login as </a:t>
            </a:r>
            <a:r>
              <a:rPr lang="nl-NL" dirty="0" err="1" smtClean="0"/>
              <a:t>guest</a:t>
            </a:r>
            <a:r>
              <a:rPr lang="nl-NL" dirty="0" smtClean="0"/>
              <a:t>, password: Salzburg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05388701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Tijdelijke aanduiding voor inhoud 9" descr="atan1879l.jp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-1049" r="-1566" b="8955"/>
          <a:stretch/>
        </p:blipFill>
        <p:spPr>
          <a:xfrm>
            <a:off x="4414211" y="84503"/>
            <a:ext cx="4682163" cy="4916223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369888" y="1844678"/>
            <a:ext cx="8726486" cy="3727447"/>
          </a:xfrm>
        </p:spPr>
        <p:txBody>
          <a:bodyPr anchor="t">
            <a:noAutofit/>
          </a:bodyPr>
          <a:lstStyle/>
          <a:p>
            <a:r>
              <a:rPr lang="nl-NL" sz="2600" u="sng" dirty="0" smtClean="0"/>
              <a:t>Project Timeframe</a:t>
            </a:r>
            <a:r>
              <a:rPr lang="nl-NL" sz="2600" dirty="0" smtClean="0"/>
              <a:t>: </a:t>
            </a:r>
            <a:br>
              <a:rPr lang="nl-NL" sz="2600" dirty="0" smtClean="0"/>
            </a:br>
            <a:r>
              <a:rPr lang="nl-NL" sz="2600" dirty="0" smtClean="0"/>
              <a:t>September 2015 – August 2018</a:t>
            </a:r>
            <a:br>
              <a:rPr lang="nl-NL" sz="2600" dirty="0" smtClean="0"/>
            </a:br>
            <a:r>
              <a:rPr lang="nl-NL" sz="2600" dirty="0"/>
              <a:t/>
            </a:r>
            <a:br>
              <a:rPr lang="nl-NL" sz="2600" dirty="0"/>
            </a:br>
            <a:r>
              <a:rPr lang="nl-NL" sz="2600" dirty="0" smtClean="0"/>
              <a:t/>
            </a:r>
            <a:br>
              <a:rPr lang="nl-NL" sz="2600" dirty="0" smtClean="0"/>
            </a:br>
            <a:r>
              <a:rPr lang="nl-NL" sz="2600" dirty="0" smtClean="0"/>
              <a:t>More info : </a:t>
            </a:r>
            <a:r>
              <a:rPr lang="nl-NL" sz="2600" dirty="0" smtClean="0">
                <a:hlinkClick r:id="rId4"/>
              </a:rPr>
              <a:t>www.gi-learner.eu</a:t>
            </a:r>
            <a:r>
              <a:rPr lang="nl-NL" sz="2600" dirty="0" smtClean="0"/>
              <a:t> </a:t>
            </a:r>
            <a:br>
              <a:rPr lang="nl-NL" sz="2600" dirty="0" smtClean="0"/>
            </a:br>
            <a:r>
              <a:rPr lang="nl-NL" sz="2600" dirty="0" err="1" smtClean="0"/>
              <a:t>Twitter</a:t>
            </a:r>
            <a:r>
              <a:rPr lang="nl-NL" sz="2600" dirty="0" smtClean="0"/>
              <a:t>: @</a:t>
            </a:r>
            <a:r>
              <a:rPr lang="nl-NL" sz="2600" dirty="0" err="1" smtClean="0"/>
              <a:t>GILearner</a:t>
            </a:r>
            <a:r>
              <a:rPr lang="nl-NL" sz="2600" dirty="0" smtClean="0"/>
              <a:t> </a:t>
            </a:r>
            <a:r>
              <a:rPr lang="en-US" sz="2600" dirty="0"/>
              <a:t/>
            </a:r>
            <a:br>
              <a:rPr lang="en-US" sz="2600" dirty="0"/>
            </a:br>
            <a:r>
              <a:rPr lang="nl-NL" sz="2600" dirty="0" smtClean="0"/>
              <a:t/>
            </a:r>
            <a:br>
              <a:rPr lang="nl-NL" sz="2600" dirty="0" smtClean="0"/>
            </a:br>
            <a:r>
              <a:rPr lang="nl-NL" sz="2600" dirty="0" smtClean="0"/>
              <a:t/>
            </a:r>
            <a:br>
              <a:rPr lang="nl-NL" sz="2600" dirty="0" smtClean="0"/>
            </a:br>
            <a:r>
              <a:rPr lang="nl-NL" sz="2600" dirty="0" smtClean="0"/>
              <a:t>Project </a:t>
            </a:r>
            <a:r>
              <a:rPr lang="nl-NL" sz="2600" dirty="0" err="1" smtClean="0"/>
              <a:t>coordinator</a:t>
            </a:r>
            <a:r>
              <a:rPr lang="nl-NL" sz="2600" dirty="0" smtClean="0"/>
              <a:t>: </a:t>
            </a:r>
            <a:r>
              <a:rPr lang="nl-NL" sz="2600" dirty="0" smtClean="0">
                <a:hlinkClick r:id="rId5"/>
              </a:rPr>
              <a:t>luc.zwartjes@ugent.be</a:t>
            </a:r>
            <a:r>
              <a:rPr lang="nl-NL" sz="2600" dirty="0" smtClean="0"/>
              <a:t> </a:t>
            </a:r>
            <a:endParaRPr lang="nl-NL" sz="2600" dirty="0"/>
          </a:p>
        </p:txBody>
      </p:sp>
    </p:spTree>
    <p:extLst>
      <p:ext uri="{BB962C8B-B14F-4D97-AF65-F5344CB8AC3E}">
        <p14:creationId xmlns:p14="http://schemas.microsoft.com/office/powerpoint/2010/main" val="16130978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534057" y="1572574"/>
            <a:ext cx="8262244" cy="4635920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en-GB" dirty="0" smtClean="0"/>
              <a:t>Content already exists </a:t>
            </a:r>
            <a:r>
              <a:rPr lang="mr-IN" dirty="0" smtClean="0"/>
              <a:t>…</a:t>
            </a:r>
            <a:r>
              <a:rPr lang="nl-BE" dirty="0" smtClean="0"/>
              <a:t/>
            </a:r>
            <a:br>
              <a:rPr lang="nl-BE" dirty="0" smtClean="0"/>
            </a:br>
            <a:r>
              <a:rPr lang="ko-KR" altLang="en-US" sz="2000" dirty="0"/>
              <a:t>콘텐츠가 이미 존재합니다 </a:t>
            </a:r>
            <a:r>
              <a:rPr lang="en-US" altLang="ko-KR" sz="2000" dirty="0"/>
              <a:t>...</a:t>
            </a:r>
            <a:endParaRPr lang="nl-BE" sz="2000" dirty="0" smtClean="0"/>
          </a:p>
          <a:p>
            <a:pPr marL="0" indent="0">
              <a:buNone/>
            </a:pPr>
            <a:endParaRPr lang="en-GB" sz="2400" dirty="0" smtClean="0"/>
          </a:p>
          <a:p>
            <a:pPr lvl="1"/>
            <a:r>
              <a:rPr lang="en-GB" sz="2800" dirty="0" err="1" smtClean="0"/>
              <a:t>iGuess</a:t>
            </a:r>
            <a:r>
              <a:rPr lang="en-GB" sz="2800" dirty="0" smtClean="0"/>
              <a:t> </a:t>
            </a:r>
            <a:r>
              <a:rPr lang="en-GB" sz="2800" dirty="0" smtClean="0">
                <a:sym typeface="Wingdings"/>
              </a:rPr>
              <a:t>  </a:t>
            </a:r>
            <a:r>
              <a:rPr lang="en-GB" sz="2800" dirty="0" smtClean="0">
                <a:sym typeface="Wingdings"/>
                <a:hlinkClick r:id="rId2"/>
              </a:rPr>
              <a:t>www.iguess.eu</a:t>
            </a:r>
            <a:endParaRPr lang="en-GB" sz="2800" dirty="0" smtClean="0">
              <a:sym typeface="Wingdings"/>
            </a:endParaRPr>
          </a:p>
          <a:p>
            <a:pPr lvl="1"/>
            <a:r>
              <a:rPr lang="en-GB" sz="2800" dirty="0" smtClean="0">
                <a:sym typeface="Wingdings"/>
              </a:rPr>
              <a:t>I-Use  </a:t>
            </a:r>
            <a:r>
              <a:rPr lang="en-GB" sz="2800" dirty="0" smtClean="0">
                <a:sym typeface="Wingdings"/>
                <a:hlinkClick r:id="rId3"/>
              </a:rPr>
              <a:t>www.i-use.eu</a:t>
            </a:r>
            <a:r>
              <a:rPr lang="en-GB" sz="2800" dirty="0" smtClean="0">
                <a:sym typeface="Wingdings"/>
              </a:rPr>
              <a:t> </a:t>
            </a:r>
          </a:p>
          <a:p>
            <a:pPr lvl="1"/>
            <a:r>
              <a:rPr lang="en-GB" sz="2800" dirty="0" err="1" smtClean="0">
                <a:sym typeface="Wingdings"/>
              </a:rPr>
              <a:t>EduGIS</a:t>
            </a:r>
            <a:r>
              <a:rPr lang="en-GB" sz="2800" dirty="0" smtClean="0">
                <a:sym typeface="Wingdings"/>
              </a:rPr>
              <a:t>  </a:t>
            </a:r>
            <a:r>
              <a:rPr lang="en-GB" sz="2800" dirty="0" smtClean="0">
                <a:sym typeface="Wingdings"/>
                <a:hlinkClick r:id="rId4"/>
              </a:rPr>
              <a:t>www.edugis.nl</a:t>
            </a:r>
            <a:r>
              <a:rPr lang="en-GB" sz="2800" dirty="0" smtClean="0">
                <a:sym typeface="Wingdings"/>
              </a:rPr>
              <a:t>, </a:t>
            </a:r>
            <a:r>
              <a:rPr lang="en-GB" sz="2800" dirty="0" smtClean="0">
                <a:sym typeface="Wingdings"/>
                <a:hlinkClick r:id="rId5"/>
              </a:rPr>
              <a:t>www.edugis.pl</a:t>
            </a:r>
            <a:endParaRPr lang="en-GB" sz="2800" dirty="0" smtClean="0"/>
          </a:p>
          <a:p>
            <a:pPr lvl="1"/>
            <a:r>
              <a:rPr lang="en-GB" sz="2800" dirty="0" err="1" smtClean="0"/>
              <a:t>PaikkaOppi</a:t>
            </a:r>
            <a:r>
              <a:rPr lang="en-GB" sz="2800" dirty="0" smtClean="0"/>
              <a:t> learning environment  </a:t>
            </a:r>
            <a:r>
              <a:rPr lang="en-GB" sz="2800" dirty="0" smtClean="0">
                <a:sym typeface="Wingdings"/>
              </a:rPr>
              <a:t> </a:t>
            </a:r>
            <a:r>
              <a:rPr lang="en-GB" sz="2800" dirty="0" smtClean="0">
                <a:hlinkClick r:id="rId6"/>
              </a:rPr>
              <a:t>http://www.paikkaoppi.fi</a:t>
            </a:r>
            <a:r>
              <a:rPr lang="en-GB" sz="2800" dirty="0" smtClean="0">
                <a:hlinkClick r:id="rId6"/>
              </a:rPr>
              <a:t>/</a:t>
            </a:r>
            <a:r>
              <a:rPr lang="en-GB" sz="2800" dirty="0">
                <a:sym typeface="Wingdings"/>
              </a:rPr>
              <a:t/>
            </a:r>
            <a:br>
              <a:rPr lang="en-GB" sz="2800" dirty="0">
                <a:sym typeface="Wingdings"/>
              </a:rPr>
            </a:br>
            <a:endParaRPr lang="en-GB" sz="3200" dirty="0"/>
          </a:p>
          <a:p>
            <a:pPr marL="0" indent="0">
              <a:buNone/>
            </a:pPr>
            <a:r>
              <a:rPr lang="mr-IN" dirty="0" smtClean="0"/>
              <a:t>…</a:t>
            </a:r>
            <a:r>
              <a:rPr lang="nl-BE" dirty="0" smtClean="0"/>
              <a:t>b</a:t>
            </a:r>
            <a:r>
              <a:rPr lang="en-GB" dirty="0" err="1" smtClean="0"/>
              <a:t>ut</a:t>
            </a:r>
            <a:r>
              <a:rPr lang="en-GB" dirty="0" smtClean="0"/>
              <a:t> it is not structured or coordinated by age </a:t>
            </a:r>
            <a:r>
              <a:rPr lang="en-GB" dirty="0" smtClean="0"/>
              <a:t>…</a:t>
            </a:r>
            <a:br>
              <a:rPr lang="en-GB" dirty="0" smtClean="0"/>
            </a:br>
            <a:r>
              <a:rPr lang="en-US" altLang="ko-KR" sz="2000" dirty="0"/>
              <a:t>...</a:t>
            </a:r>
            <a:r>
              <a:rPr lang="ko-KR" altLang="en-US" sz="2000" dirty="0"/>
              <a:t>하지만 구조화되지 않았거나 나이별로 조정되지 않았습니다 </a:t>
            </a:r>
            <a:r>
              <a:rPr lang="en-US" altLang="ko-KR" sz="2000" dirty="0"/>
              <a:t>...</a:t>
            </a:r>
            <a:endParaRPr lang="en-GB" sz="2000" dirty="0"/>
          </a:p>
        </p:txBody>
      </p:sp>
      <p:pic>
        <p:nvPicPr>
          <p:cNvPr id="2" name="Afbeelding 1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18540" y="1954915"/>
            <a:ext cx="1962150" cy="1030129"/>
          </a:xfrm>
          <a:prstGeom prst="rect">
            <a:avLst/>
          </a:prstGeom>
        </p:spPr>
      </p:pic>
      <p:pic>
        <p:nvPicPr>
          <p:cNvPr id="5" name="Afbeelding 4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94657" y="1980301"/>
            <a:ext cx="1251161" cy="1108171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7600406" y="3280734"/>
            <a:ext cx="1039662" cy="9779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5907143" y="4482975"/>
            <a:ext cx="2730289" cy="772313"/>
          </a:xfrm>
          <a:prstGeom prst="rect">
            <a:avLst/>
          </a:prstGeom>
        </p:spPr>
      </p:pic>
      <p:sp>
        <p:nvSpPr>
          <p:cNvPr id="12" name="TextBox 8"/>
          <p:cNvSpPr txBox="1"/>
          <p:nvPr/>
        </p:nvSpPr>
        <p:spPr>
          <a:xfrm>
            <a:off x="2259775" y="82833"/>
            <a:ext cx="319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Literature </a:t>
            </a:r>
            <a:r>
              <a:rPr lang="en-US" dirty="0" smtClean="0"/>
              <a:t>Review	</a:t>
            </a:r>
            <a:r>
              <a:rPr lang="ko-KR" altLang="en-US" dirty="0"/>
              <a:t>문학 리뷰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2269053" y="22670"/>
            <a:ext cx="6650181" cy="1325563"/>
          </a:xfrm>
        </p:spPr>
        <p:txBody>
          <a:bodyPr>
            <a:normAutofit/>
          </a:bodyPr>
          <a:lstStyle/>
          <a:p>
            <a:r>
              <a:rPr lang="en-GB" sz="3600" dirty="0" smtClean="0"/>
              <a:t>Th</a:t>
            </a:r>
            <a:r>
              <a:rPr lang="en-GB" sz="3600" dirty="0" smtClean="0"/>
              <a:t>e situation 	</a:t>
            </a:r>
            <a:r>
              <a:rPr lang="ko-KR" altLang="en-US" sz="3200" dirty="0"/>
              <a:t>상황</a:t>
            </a:r>
            <a:endParaRPr lang="en-US" sz="3200" dirty="0"/>
          </a:p>
        </p:txBody>
      </p:sp>
    </p:spTree>
    <p:extLst>
      <p:ext uri="{BB962C8B-B14F-4D97-AF65-F5344CB8AC3E}">
        <p14:creationId xmlns:p14="http://schemas.microsoft.com/office/powerpoint/2010/main" val="21377307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5" r="7500"/>
          <a:stretch/>
        </p:blipFill>
        <p:spPr>
          <a:xfrm>
            <a:off x="-361950" y="-13730"/>
            <a:ext cx="9906000" cy="6871730"/>
          </a:xfrm>
          <a:prstGeom prst="rect">
            <a:avLst/>
          </a:prstGeom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514350" y="1595883"/>
            <a:ext cx="8557284" cy="47593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400" dirty="0" err="1">
                <a:latin typeface="Calibri" charset="0"/>
                <a:ea typeface="Calibri" charset="0"/>
                <a:cs typeface="Calibri" charset="0"/>
              </a:rPr>
              <a:t>Bednarz</a:t>
            </a:r>
            <a:r>
              <a:rPr lang="nl-NL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nl-NL" sz="2400" dirty="0" err="1">
                <a:latin typeface="Calibri" charset="0"/>
                <a:ea typeface="Calibri" charset="0"/>
                <a:cs typeface="Calibri" charset="0"/>
              </a:rPr>
              <a:t>and</a:t>
            </a:r>
            <a:r>
              <a:rPr lang="nl-NL" sz="2400" dirty="0">
                <a:latin typeface="Calibri" charset="0"/>
                <a:ea typeface="Calibri" charset="0"/>
                <a:cs typeface="Calibri" charset="0"/>
              </a:rPr>
              <a:t> van der Schee  (2006) </a:t>
            </a:r>
            <a:endParaRPr lang="nl-NL" sz="2400" dirty="0" smtClean="0"/>
          </a:p>
          <a:p>
            <a:pPr marL="0" indent="0">
              <a:buNone/>
            </a:pPr>
            <a:r>
              <a:rPr lang="en-GB" sz="1200" dirty="0" smtClean="0"/>
              <a:t> </a:t>
            </a:r>
            <a:endParaRPr lang="en-GB" sz="2400" dirty="0" smtClean="0"/>
          </a:p>
          <a:p>
            <a:pPr lvl="0"/>
            <a:r>
              <a:rPr lang="en-GB" dirty="0" smtClean="0"/>
              <a:t>GIS </a:t>
            </a:r>
            <a:r>
              <a:rPr lang="en-GB" b="1" u="sng" dirty="0" smtClean="0"/>
              <a:t>not </a:t>
            </a:r>
            <a:r>
              <a:rPr lang="en-GB" b="1" u="sng" dirty="0"/>
              <a:t>a compulsory </a:t>
            </a:r>
            <a:r>
              <a:rPr lang="en-GB" b="1" u="sng" dirty="0" smtClean="0"/>
              <a:t>item</a:t>
            </a:r>
            <a:r>
              <a:rPr lang="en-GB" b="1" dirty="0" smtClean="0"/>
              <a:t> </a:t>
            </a:r>
            <a:r>
              <a:rPr lang="en-GB" dirty="0" smtClean="0"/>
              <a:t>in </a:t>
            </a:r>
            <a:r>
              <a:rPr lang="en-GB" dirty="0"/>
              <a:t>teacher </a:t>
            </a:r>
            <a:r>
              <a:rPr lang="en-GB" dirty="0" smtClean="0"/>
              <a:t>training</a:t>
            </a:r>
            <a:br>
              <a:rPr lang="en-GB" dirty="0" smtClean="0"/>
            </a:br>
            <a:r>
              <a:rPr lang="en-US" altLang="ko-KR" sz="2000" dirty="0"/>
              <a:t>GIS</a:t>
            </a:r>
            <a:r>
              <a:rPr lang="ko-KR" altLang="en-US" sz="2000" dirty="0"/>
              <a:t>는 교사 훈련에서 필수 항목이 </a:t>
            </a:r>
            <a:r>
              <a:rPr lang="ko-KR" altLang="en-US" sz="2000" dirty="0" smtClean="0"/>
              <a:t>아닙니다</a:t>
            </a:r>
            <a:endParaRPr lang="en-GB" sz="2000" dirty="0" smtClean="0"/>
          </a:p>
          <a:p>
            <a:pPr lvl="0"/>
            <a:r>
              <a:rPr lang="en-GB" dirty="0" smtClean="0"/>
              <a:t>Taught by </a:t>
            </a:r>
            <a:r>
              <a:rPr lang="en-GB" b="1" u="sng" dirty="0" smtClean="0"/>
              <a:t>non-specialists</a:t>
            </a:r>
            <a:br>
              <a:rPr lang="en-GB" b="1" u="sng" dirty="0" smtClean="0"/>
            </a:br>
            <a:r>
              <a:rPr lang="ko-KR" altLang="en-US" sz="2000" dirty="0"/>
              <a:t>비전문가가 </a:t>
            </a:r>
            <a:r>
              <a:rPr lang="ko-KR" altLang="en-US" sz="2000" dirty="0" smtClean="0"/>
              <a:t>가르친다</a:t>
            </a:r>
            <a:endParaRPr lang="en-GB" sz="2000" dirty="0" smtClean="0"/>
          </a:p>
          <a:p>
            <a:pPr lvl="0"/>
            <a:r>
              <a:rPr lang="en-GB" b="1" u="sng" dirty="0" smtClean="0"/>
              <a:t>Curriculum</a:t>
            </a:r>
            <a:r>
              <a:rPr lang="en-GB" dirty="0" smtClean="0"/>
              <a:t> not </a:t>
            </a:r>
            <a:r>
              <a:rPr lang="en-GB" dirty="0" smtClean="0"/>
              <a:t>include GIS</a:t>
            </a:r>
            <a:br>
              <a:rPr lang="en-GB" dirty="0" smtClean="0"/>
            </a:br>
            <a:r>
              <a:rPr lang="ko-KR" altLang="en-US" sz="2000" dirty="0"/>
              <a:t>커리큘럼에는 포함되지 </a:t>
            </a:r>
            <a:r>
              <a:rPr lang="ko-KR" altLang="en-US" sz="2000" dirty="0" smtClean="0"/>
              <a:t>않음</a:t>
            </a:r>
            <a:r>
              <a:rPr lang="en-US" altLang="ko-KR" sz="2000" dirty="0" smtClean="0"/>
              <a:t> </a:t>
            </a:r>
            <a:r>
              <a:rPr lang="en-US" altLang="ko-KR" dirty="0" smtClean="0"/>
              <a:t>GIS</a:t>
            </a:r>
            <a:endParaRPr lang="en-GB" dirty="0" smtClean="0"/>
          </a:p>
          <a:p>
            <a:pPr lvl="0"/>
            <a:r>
              <a:rPr lang="en-GB" dirty="0" smtClean="0"/>
              <a:t>non-availability </a:t>
            </a:r>
            <a:r>
              <a:rPr lang="en-GB" dirty="0" smtClean="0"/>
              <a:t>of </a:t>
            </a:r>
            <a:r>
              <a:rPr lang="en-GB" b="1" u="sng" dirty="0" smtClean="0"/>
              <a:t>data and</a:t>
            </a:r>
            <a:r>
              <a:rPr lang="en-GB" b="1" dirty="0" smtClean="0"/>
              <a:t> </a:t>
            </a:r>
            <a:r>
              <a:rPr lang="en-GB" dirty="0" smtClean="0"/>
              <a:t>easy-to-use </a:t>
            </a:r>
            <a:r>
              <a:rPr lang="en-GB" b="1" u="sng" dirty="0" smtClean="0"/>
              <a:t>software</a:t>
            </a:r>
            <a:r>
              <a:rPr lang="en-GB" dirty="0" smtClean="0"/>
              <a:t>.</a:t>
            </a:r>
            <a:br>
              <a:rPr lang="en-GB" dirty="0" smtClean="0"/>
            </a:br>
            <a:r>
              <a:rPr lang="ko-KR" altLang="en-US" sz="2000" dirty="0"/>
              <a:t>데이터 및 사용하기 쉬운 소프트웨어의 비 </a:t>
            </a:r>
            <a:r>
              <a:rPr lang="ko-KR" altLang="en-US" sz="2000" dirty="0" smtClean="0"/>
              <a:t>가용성</a:t>
            </a:r>
            <a:endParaRPr lang="en-GB" sz="2000" dirty="0" smtClean="0"/>
          </a:p>
          <a:p>
            <a:pPr lvl="0"/>
            <a:r>
              <a:rPr lang="en-GB" b="1" u="sng" dirty="0" smtClean="0"/>
              <a:t>Attitudes of teachers</a:t>
            </a:r>
            <a:r>
              <a:rPr lang="en-GB" dirty="0" smtClean="0"/>
              <a:t> </a:t>
            </a:r>
            <a:r>
              <a:rPr lang="en-GB" dirty="0" smtClean="0"/>
              <a:t>difficult </a:t>
            </a:r>
            <a:r>
              <a:rPr lang="en-GB" dirty="0" smtClean="0"/>
              <a:t>to </a:t>
            </a:r>
            <a:r>
              <a:rPr lang="en-GB" dirty="0" smtClean="0"/>
              <a:t>persuade</a:t>
            </a:r>
            <a:br>
              <a:rPr lang="en-GB" dirty="0" smtClean="0"/>
            </a:br>
            <a:r>
              <a:rPr lang="ko-KR" altLang="en-US" sz="2000" dirty="0"/>
              <a:t>설득하기 어려운 교사의 태도</a:t>
            </a:r>
            <a:endParaRPr lang="en-GB" sz="2000" u="none" strike="noStrike" dirty="0">
              <a:effectLst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421453" y="270320"/>
            <a:ext cx="66501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What is still blocking it</a:t>
            </a:r>
            <a:r>
              <a:rPr lang="en-GB" sz="3600" dirty="0" smtClean="0"/>
              <a:t>?</a:t>
            </a:r>
            <a:br>
              <a:rPr lang="en-GB" sz="3600" dirty="0" smtClean="0"/>
            </a:br>
            <a:r>
              <a:rPr lang="ko-KR" altLang="en-US" sz="2800" b="0" dirty="0"/>
              <a:t>아직도 그것을 막고있는 것은 무엇입니까</a:t>
            </a:r>
            <a:r>
              <a:rPr lang="en-US" altLang="ko-KR" sz="2800" b="0" dirty="0"/>
              <a:t>?</a:t>
            </a:r>
            <a:endParaRPr lang="en-US" sz="2800" b="0" dirty="0"/>
          </a:p>
        </p:txBody>
      </p:sp>
      <p:sp>
        <p:nvSpPr>
          <p:cNvPr id="7" name="TextBox 8"/>
          <p:cNvSpPr txBox="1"/>
          <p:nvPr/>
        </p:nvSpPr>
        <p:spPr>
          <a:xfrm>
            <a:off x="2259775" y="82833"/>
            <a:ext cx="319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Literature </a:t>
            </a:r>
            <a:r>
              <a:rPr lang="en-US" dirty="0" smtClean="0"/>
              <a:t>Review	</a:t>
            </a:r>
            <a:r>
              <a:rPr lang="ko-KR" altLang="en-US" dirty="0"/>
              <a:t>문학 리뷰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39653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 rotWithShape="1">
          <a:blip r:embed="rId2">
            <a:alphaModFix amt="14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4445" r="7500"/>
          <a:stretch/>
        </p:blipFill>
        <p:spPr>
          <a:xfrm>
            <a:off x="-361950" y="-13730"/>
            <a:ext cx="9906000" cy="6871730"/>
          </a:xfrm>
          <a:prstGeom prst="rect">
            <a:avLst/>
          </a:prstGeom>
        </p:spPr>
      </p:pic>
      <p:sp>
        <p:nvSpPr>
          <p:cNvPr id="2" name="Tijdelijke aanduiding voor inhoud 1"/>
          <p:cNvSpPr>
            <a:spLocks noGrp="1"/>
          </p:cNvSpPr>
          <p:nvPr>
            <p:ph idx="1"/>
          </p:nvPr>
        </p:nvSpPr>
        <p:spPr>
          <a:xfrm>
            <a:off x="514350" y="1595883"/>
            <a:ext cx="8557284" cy="4759325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nl-NL" sz="2400" dirty="0" err="1">
                <a:latin typeface="Calibri" charset="0"/>
                <a:ea typeface="Calibri" charset="0"/>
                <a:cs typeface="Calibri" charset="0"/>
              </a:rPr>
              <a:t>Bednarz</a:t>
            </a:r>
            <a:r>
              <a:rPr lang="nl-NL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nl-NL" sz="2400" dirty="0" err="1">
                <a:latin typeface="Calibri" charset="0"/>
                <a:ea typeface="Calibri" charset="0"/>
                <a:cs typeface="Calibri" charset="0"/>
              </a:rPr>
              <a:t>and</a:t>
            </a:r>
            <a:r>
              <a:rPr lang="nl-NL" sz="2400" dirty="0">
                <a:latin typeface="Calibri" charset="0"/>
                <a:ea typeface="Calibri" charset="0"/>
                <a:cs typeface="Calibri" charset="0"/>
              </a:rPr>
              <a:t> van der Schee  (2006) </a:t>
            </a:r>
            <a:endParaRPr lang="nl-NL" sz="2400" dirty="0" smtClean="0"/>
          </a:p>
          <a:p>
            <a:pPr marL="0" indent="0">
              <a:buNone/>
            </a:pPr>
            <a:r>
              <a:rPr lang="en-GB" sz="1200" dirty="0" smtClean="0"/>
              <a:t> </a:t>
            </a:r>
            <a:endParaRPr lang="en-GB" sz="2400" dirty="0" smtClean="0"/>
          </a:p>
          <a:p>
            <a:pPr lvl="0"/>
            <a:r>
              <a:rPr lang="en-GB" dirty="0" smtClean="0"/>
              <a:t>GIS </a:t>
            </a:r>
            <a:r>
              <a:rPr lang="en-GB" b="1" u="sng" dirty="0" smtClean="0"/>
              <a:t>not </a:t>
            </a:r>
            <a:r>
              <a:rPr lang="en-GB" b="1" u="sng" dirty="0"/>
              <a:t>a compulsory </a:t>
            </a:r>
            <a:r>
              <a:rPr lang="en-GB" b="1" u="sng" dirty="0" smtClean="0"/>
              <a:t>item</a:t>
            </a:r>
            <a:r>
              <a:rPr lang="en-GB" b="1" dirty="0" smtClean="0"/>
              <a:t> </a:t>
            </a:r>
            <a:r>
              <a:rPr lang="en-GB" dirty="0" smtClean="0"/>
              <a:t>in </a:t>
            </a:r>
            <a:r>
              <a:rPr lang="en-GB" dirty="0"/>
              <a:t>teacher </a:t>
            </a:r>
            <a:r>
              <a:rPr lang="en-GB" dirty="0" smtClean="0"/>
              <a:t>training</a:t>
            </a:r>
            <a:br>
              <a:rPr lang="en-GB" dirty="0" smtClean="0"/>
            </a:br>
            <a:r>
              <a:rPr lang="en-US" altLang="ko-KR" sz="2000" dirty="0"/>
              <a:t>GIS</a:t>
            </a:r>
            <a:r>
              <a:rPr lang="ko-KR" altLang="en-US" sz="2000" dirty="0"/>
              <a:t>는 교사 훈련에서 필수 항목이 </a:t>
            </a:r>
            <a:r>
              <a:rPr lang="ko-KR" altLang="en-US" sz="2000" dirty="0" smtClean="0"/>
              <a:t>아닙니다</a:t>
            </a:r>
            <a:endParaRPr lang="en-GB" sz="2000" dirty="0" smtClean="0"/>
          </a:p>
          <a:p>
            <a:pPr lvl="0"/>
            <a:r>
              <a:rPr lang="en-GB" dirty="0" smtClean="0"/>
              <a:t>Taught by </a:t>
            </a:r>
            <a:r>
              <a:rPr lang="en-GB" b="1" u="sng" dirty="0" smtClean="0"/>
              <a:t>non-specialists</a:t>
            </a:r>
            <a:br>
              <a:rPr lang="en-GB" b="1" u="sng" dirty="0" smtClean="0"/>
            </a:br>
            <a:r>
              <a:rPr lang="ko-KR" altLang="en-US" sz="2000" dirty="0"/>
              <a:t>비전문가가 </a:t>
            </a:r>
            <a:r>
              <a:rPr lang="ko-KR" altLang="en-US" sz="2000" dirty="0" smtClean="0"/>
              <a:t>가르친다</a:t>
            </a:r>
            <a:endParaRPr lang="en-GB" sz="2000" dirty="0" smtClean="0"/>
          </a:p>
          <a:p>
            <a:pPr lvl="0"/>
            <a:r>
              <a:rPr lang="en-GB" b="1" u="sng" dirty="0" smtClean="0"/>
              <a:t>Curriculum</a:t>
            </a:r>
            <a:r>
              <a:rPr lang="en-GB" dirty="0" smtClean="0"/>
              <a:t> not </a:t>
            </a:r>
            <a:r>
              <a:rPr lang="en-GB" dirty="0" smtClean="0"/>
              <a:t>include GIS</a:t>
            </a:r>
            <a:br>
              <a:rPr lang="en-GB" dirty="0" smtClean="0"/>
            </a:br>
            <a:r>
              <a:rPr lang="ko-KR" altLang="en-US" sz="2000" dirty="0"/>
              <a:t>커리큘럼에는 포함되지 </a:t>
            </a:r>
            <a:r>
              <a:rPr lang="ko-KR" altLang="en-US" sz="2000" dirty="0" smtClean="0"/>
              <a:t>않음</a:t>
            </a:r>
            <a:r>
              <a:rPr lang="en-US" altLang="ko-KR" sz="2000" dirty="0" smtClean="0"/>
              <a:t> </a:t>
            </a:r>
            <a:r>
              <a:rPr lang="en-US" altLang="ko-KR" dirty="0" smtClean="0"/>
              <a:t>GIS</a:t>
            </a:r>
            <a:endParaRPr lang="en-GB" dirty="0" smtClean="0"/>
          </a:p>
          <a:p>
            <a:pPr lvl="0"/>
            <a:r>
              <a:rPr lang="en-GB" dirty="0" smtClean="0"/>
              <a:t>non-availability </a:t>
            </a:r>
            <a:r>
              <a:rPr lang="en-GB" dirty="0" smtClean="0"/>
              <a:t>of </a:t>
            </a:r>
            <a:r>
              <a:rPr lang="en-GB" b="1" u="sng" dirty="0" smtClean="0"/>
              <a:t>data and</a:t>
            </a:r>
            <a:r>
              <a:rPr lang="en-GB" b="1" dirty="0" smtClean="0"/>
              <a:t> </a:t>
            </a:r>
            <a:r>
              <a:rPr lang="en-GB" dirty="0" smtClean="0"/>
              <a:t>easy-to-use </a:t>
            </a:r>
            <a:r>
              <a:rPr lang="en-GB" b="1" u="sng" dirty="0" smtClean="0"/>
              <a:t>software</a:t>
            </a:r>
            <a:r>
              <a:rPr lang="en-GB" dirty="0" smtClean="0"/>
              <a:t>.</a:t>
            </a:r>
            <a:br>
              <a:rPr lang="en-GB" dirty="0" smtClean="0"/>
            </a:br>
            <a:r>
              <a:rPr lang="ko-KR" altLang="en-US" sz="2000" dirty="0"/>
              <a:t>데이터 및 사용하기 쉬운 소프트웨어의 비 </a:t>
            </a:r>
            <a:r>
              <a:rPr lang="ko-KR" altLang="en-US" sz="2000" dirty="0" smtClean="0"/>
              <a:t>가용성</a:t>
            </a:r>
            <a:endParaRPr lang="en-GB" sz="2000" dirty="0" smtClean="0"/>
          </a:p>
          <a:p>
            <a:pPr lvl="0"/>
            <a:r>
              <a:rPr lang="en-GB" b="1" u="sng" dirty="0" smtClean="0"/>
              <a:t>Attitudes of teachers</a:t>
            </a:r>
            <a:r>
              <a:rPr lang="en-GB" dirty="0" smtClean="0"/>
              <a:t> </a:t>
            </a:r>
            <a:r>
              <a:rPr lang="en-GB" dirty="0" smtClean="0"/>
              <a:t>difficult </a:t>
            </a:r>
            <a:r>
              <a:rPr lang="en-GB" dirty="0" smtClean="0"/>
              <a:t>to </a:t>
            </a:r>
            <a:r>
              <a:rPr lang="en-GB" dirty="0" smtClean="0"/>
              <a:t>persuade</a:t>
            </a:r>
            <a:br>
              <a:rPr lang="en-GB" dirty="0" smtClean="0"/>
            </a:br>
            <a:r>
              <a:rPr lang="ko-KR" altLang="en-US" sz="2000" dirty="0"/>
              <a:t>설득하기 어려운 교사의 태도</a:t>
            </a:r>
            <a:endParaRPr lang="en-GB" sz="2000" u="none" strike="noStrike" dirty="0">
              <a:effectLst/>
            </a:endParaRPr>
          </a:p>
        </p:txBody>
      </p:sp>
      <p:sp>
        <p:nvSpPr>
          <p:cNvPr id="8" name="Title 1"/>
          <p:cNvSpPr txBox="1">
            <a:spLocks/>
          </p:cNvSpPr>
          <p:nvPr/>
        </p:nvSpPr>
        <p:spPr>
          <a:xfrm>
            <a:off x="2421453" y="270320"/>
            <a:ext cx="6650181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GB" sz="3600" dirty="0" smtClean="0"/>
              <a:t>What is still blocking it</a:t>
            </a:r>
            <a:r>
              <a:rPr lang="en-GB" sz="3600" dirty="0" smtClean="0"/>
              <a:t>?</a:t>
            </a:r>
            <a:br>
              <a:rPr lang="en-GB" sz="3600" dirty="0" smtClean="0"/>
            </a:br>
            <a:r>
              <a:rPr lang="ko-KR" altLang="en-US" sz="2800" b="0" dirty="0"/>
              <a:t>아직도 그것을 막고있는 것은 무엇입니까</a:t>
            </a:r>
            <a:r>
              <a:rPr lang="en-US" altLang="ko-KR" sz="2800" b="0" dirty="0"/>
              <a:t>?</a:t>
            </a:r>
            <a:endParaRPr lang="en-US" sz="2800" b="0" dirty="0"/>
          </a:p>
        </p:txBody>
      </p:sp>
      <p:sp>
        <p:nvSpPr>
          <p:cNvPr id="7" name="TextBox 8"/>
          <p:cNvSpPr txBox="1"/>
          <p:nvPr/>
        </p:nvSpPr>
        <p:spPr>
          <a:xfrm>
            <a:off x="2259775" y="82833"/>
            <a:ext cx="319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Literature </a:t>
            </a:r>
            <a:r>
              <a:rPr lang="en-US" dirty="0" smtClean="0"/>
              <a:t>Review	</a:t>
            </a:r>
            <a:r>
              <a:rPr lang="ko-KR" altLang="en-US" dirty="0"/>
              <a:t>문학 리뷰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3" name="Ovaal 2"/>
          <p:cNvSpPr/>
          <p:nvPr/>
        </p:nvSpPr>
        <p:spPr>
          <a:xfrm>
            <a:off x="0" y="3657600"/>
            <a:ext cx="5657850" cy="1333500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  <p:sp>
        <p:nvSpPr>
          <p:cNvPr id="9" name="Ovaal 8"/>
          <p:cNvSpPr/>
          <p:nvPr/>
        </p:nvSpPr>
        <p:spPr>
          <a:xfrm>
            <a:off x="65314" y="5334004"/>
            <a:ext cx="5657850" cy="1333500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7792669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2307" y="1468808"/>
            <a:ext cx="3922527" cy="3179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5375" y="143245"/>
            <a:ext cx="6553859" cy="1325563"/>
          </a:xfrm>
        </p:spPr>
        <p:txBody>
          <a:bodyPr>
            <a:noAutofit/>
          </a:bodyPr>
          <a:lstStyle/>
          <a:p>
            <a:r>
              <a:rPr lang="en-US" sz="3600" dirty="0" smtClean="0"/>
              <a:t>Recommendations	</a:t>
            </a:r>
            <a:r>
              <a:rPr lang="ko-KR" altLang="en-US" sz="3200" dirty="0"/>
              <a:t>권장 사항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41043"/>
            <a:ext cx="6286500" cy="4635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 err="1">
                <a:latin typeface="Calibri" charset="0"/>
                <a:ea typeface="Calibri" charset="0"/>
                <a:cs typeface="Calibri" charset="0"/>
              </a:rPr>
              <a:t>Bednarz</a:t>
            </a:r>
            <a:r>
              <a:rPr lang="nl-NL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nl-NL" sz="2400" dirty="0" err="1">
                <a:latin typeface="Calibri" charset="0"/>
                <a:ea typeface="Calibri" charset="0"/>
                <a:cs typeface="Calibri" charset="0"/>
              </a:rPr>
              <a:t>and</a:t>
            </a:r>
            <a:r>
              <a:rPr lang="nl-NL" sz="2400" dirty="0">
                <a:latin typeface="Calibri" charset="0"/>
                <a:ea typeface="Calibri" charset="0"/>
                <a:cs typeface="Calibri" charset="0"/>
              </a:rPr>
              <a:t> van der Schee  (2006) </a:t>
            </a:r>
            <a:endParaRPr lang="nl-NL" sz="2400" dirty="0"/>
          </a:p>
          <a:p>
            <a:pPr marL="0" lvl="0" indent="0">
              <a:buNone/>
            </a:pPr>
            <a:endParaRPr lang="en-US" sz="2400" b="1" u="sng" dirty="0" smtClean="0"/>
          </a:p>
          <a:p>
            <a:pPr lvl="0"/>
            <a:r>
              <a:rPr lang="en-US" sz="2400" b="1" u="sng" dirty="0" smtClean="0"/>
              <a:t>address </a:t>
            </a:r>
            <a:r>
              <a:rPr lang="en-US" sz="2400" b="1" u="sng" dirty="0" smtClean="0"/>
              <a:t>key issues</a:t>
            </a:r>
            <a:r>
              <a:rPr lang="en-US" sz="2400" b="1" dirty="0" smtClean="0"/>
              <a:t> </a:t>
            </a:r>
            <a:r>
              <a:rPr lang="en-US" sz="2400" dirty="0" smtClean="0"/>
              <a:t>related to GIS implementation</a:t>
            </a:r>
            <a:r>
              <a:rPr lang="en-US" sz="2400" dirty="0" smtClean="0"/>
              <a:t>: </a:t>
            </a:r>
            <a:br>
              <a:rPr lang="en-US" sz="2400" dirty="0" smtClean="0"/>
            </a:br>
            <a:r>
              <a:rPr lang="ko-KR" altLang="en-US" sz="2400" dirty="0"/>
              <a:t> </a:t>
            </a:r>
            <a:r>
              <a:rPr lang="ko-KR" altLang="en-US" sz="2000" dirty="0"/>
              <a:t>관련 주요 문제 </a:t>
            </a:r>
            <a:r>
              <a:rPr lang="en-US" altLang="ko-KR" sz="2000" dirty="0" smtClean="0"/>
              <a:t> </a:t>
            </a:r>
            <a:r>
              <a:rPr lang="en-US" altLang="ko-KR" sz="2400" dirty="0" smtClean="0"/>
              <a:t>GIS </a:t>
            </a:r>
            <a:r>
              <a:rPr lang="ko-KR" altLang="en-US" sz="2000" dirty="0"/>
              <a:t>이행 </a:t>
            </a:r>
            <a:endParaRPr lang="en-US" sz="2400" dirty="0" smtClean="0"/>
          </a:p>
          <a:p>
            <a:pPr lvl="1"/>
            <a:r>
              <a:rPr lang="en-US" sz="2000" dirty="0" smtClean="0"/>
              <a:t>teacher training,</a:t>
            </a:r>
          </a:p>
          <a:p>
            <a:pPr lvl="1"/>
            <a:r>
              <a:rPr lang="en-US" sz="2000" dirty="0" smtClean="0"/>
              <a:t>availability </a:t>
            </a:r>
            <a:r>
              <a:rPr lang="en-US" sz="2000" dirty="0"/>
              <a:t>of user friendly software</a:t>
            </a:r>
            <a:r>
              <a:rPr lang="en-US" sz="2000" dirty="0" smtClean="0"/>
              <a:t>,</a:t>
            </a:r>
          </a:p>
          <a:p>
            <a:pPr lvl="1"/>
            <a:r>
              <a:rPr lang="en-US" sz="2000" dirty="0" smtClean="0"/>
              <a:t> </a:t>
            </a:r>
            <a:r>
              <a:rPr lang="en-US" sz="2000" dirty="0"/>
              <a:t>ICT equipment in schools.</a:t>
            </a:r>
            <a:endParaRPr lang="en-GB" sz="2000" dirty="0"/>
          </a:p>
          <a:p>
            <a:pPr lvl="0"/>
            <a:r>
              <a:rPr lang="en-US" sz="2400" dirty="0"/>
              <a:t>use a </a:t>
            </a:r>
            <a:r>
              <a:rPr lang="en-US" sz="2400" b="1" u="sng" dirty="0"/>
              <a:t>community of learners approach</a:t>
            </a:r>
            <a:r>
              <a:rPr lang="en-US" sz="2400" b="1" dirty="0"/>
              <a:t>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ko-KR" altLang="en-US" sz="2000" dirty="0"/>
              <a:t>학습자 접근 방식의 커뮤니티 사용</a:t>
            </a:r>
            <a:endParaRPr lang="en-GB" sz="2000" dirty="0"/>
          </a:p>
          <a:p>
            <a:pPr lvl="0"/>
            <a:r>
              <a:rPr lang="en-US" sz="2400" b="1" u="sng" dirty="0"/>
              <a:t>institutionalize </a:t>
            </a:r>
            <a:r>
              <a:rPr lang="en-US" sz="2400" b="1" u="sng" dirty="0" err="1"/>
              <a:t>GIScience</a:t>
            </a:r>
            <a:r>
              <a:rPr lang="en-US" sz="2400" b="1" u="sng" dirty="0"/>
              <a:t> into </a:t>
            </a:r>
            <a:r>
              <a:rPr lang="en-US" sz="2400" b="1" u="sng" dirty="0" smtClean="0"/>
              <a:t>curricula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ko-KR" altLang="en-US" sz="2000" dirty="0" smtClean="0"/>
              <a:t>제도화하다</a:t>
            </a:r>
            <a:r>
              <a:rPr lang="en-US" altLang="ko-KR" sz="2400" dirty="0" smtClean="0"/>
              <a:t> </a:t>
            </a:r>
            <a:r>
              <a:rPr lang="en-US" altLang="ko-KR" sz="2400" dirty="0" err="1" smtClean="0"/>
              <a:t>GIScience</a:t>
            </a:r>
            <a:r>
              <a:rPr lang="en-US" altLang="ko-KR" sz="2400" dirty="0" smtClean="0"/>
              <a:t> </a:t>
            </a:r>
            <a:r>
              <a:rPr lang="ko-KR" altLang="en-US" sz="2000" dirty="0"/>
              <a:t>커리큘럼에 넣다</a:t>
            </a:r>
            <a:r>
              <a:rPr lang="en-US" altLang="ko-KR" sz="2000" dirty="0"/>
              <a:t>.</a:t>
            </a:r>
            <a:endParaRPr lang="en-US" sz="2000" dirty="0" smtClean="0"/>
          </a:p>
        </p:txBody>
      </p:sp>
      <p:sp>
        <p:nvSpPr>
          <p:cNvPr id="6" name="TextBox 8"/>
          <p:cNvSpPr txBox="1"/>
          <p:nvPr/>
        </p:nvSpPr>
        <p:spPr>
          <a:xfrm>
            <a:off x="2259775" y="82833"/>
            <a:ext cx="319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Literature </a:t>
            </a:r>
            <a:r>
              <a:rPr lang="en-US" dirty="0" smtClean="0"/>
              <a:t>Review	</a:t>
            </a:r>
            <a:r>
              <a:rPr lang="ko-KR" altLang="en-US" dirty="0"/>
              <a:t>문학 리뷰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10519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Afbeelding 6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02307" y="1468808"/>
            <a:ext cx="3922527" cy="3179392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65375" y="143245"/>
            <a:ext cx="6553859" cy="1325563"/>
          </a:xfrm>
        </p:spPr>
        <p:txBody>
          <a:bodyPr>
            <a:noAutofit/>
          </a:bodyPr>
          <a:lstStyle/>
          <a:p>
            <a:r>
              <a:rPr lang="en-US" sz="3600" dirty="0" smtClean="0"/>
              <a:t>Recommendations	</a:t>
            </a:r>
            <a:r>
              <a:rPr lang="ko-KR" altLang="en-US" sz="3200" dirty="0"/>
              <a:t>권장 사항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8650" y="1541043"/>
            <a:ext cx="6286500" cy="4635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nl-NL" sz="2400" dirty="0" err="1">
                <a:latin typeface="Calibri" charset="0"/>
                <a:ea typeface="Calibri" charset="0"/>
                <a:cs typeface="Calibri" charset="0"/>
              </a:rPr>
              <a:t>Bednarz</a:t>
            </a:r>
            <a:r>
              <a:rPr lang="nl-NL" sz="2400" dirty="0">
                <a:latin typeface="Calibri" charset="0"/>
                <a:ea typeface="Calibri" charset="0"/>
                <a:cs typeface="Calibri" charset="0"/>
              </a:rPr>
              <a:t> </a:t>
            </a:r>
            <a:r>
              <a:rPr lang="nl-NL" sz="2400" dirty="0" err="1">
                <a:latin typeface="Calibri" charset="0"/>
                <a:ea typeface="Calibri" charset="0"/>
                <a:cs typeface="Calibri" charset="0"/>
              </a:rPr>
              <a:t>and</a:t>
            </a:r>
            <a:r>
              <a:rPr lang="nl-NL" sz="2400" dirty="0">
                <a:latin typeface="Calibri" charset="0"/>
                <a:ea typeface="Calibri" charset="0"/>
                <a:cs typeface="Calibri" charset="0"/>
              </a:rPr>
              <a:t> van der Schee  (2006) </a:t>
            </a:r>
            <a:endParaRPr lang="nl-NL" sz="2400" dirty="0"/>
          </a:p>
          <a:p>
            <a:pPr marL="0" lvl="0" indent="0">
              <a:buNone/>
            </a:pPr>
            <a:endParaRPr lang="en-US" sz="2400" b="1" u="sng" dirty="0" smtClean="0"/>
          </a:p>
          <a:p>
            <a:pPr lvl="0"/>
            <a:r>
              <a:rPr lang="en-US" sz="2400" b="1" u="sng" dirty="0" smtClean="0"/>
              <a:t>address </a:t>
            </a:r>
            <a:r>
              <a:rPr lang="en-US" sz="2400" b="1" u="sng" dirty="0" smtClean="0"/>
              <a:t>key issues</a:t>
            </a:r>
            <a:r>
              <a:rPr lang="en-US" sz="2400" b="1" dirty="0" smtClean="0"/>
              <a:t> </a:t>
            </a:r>
            <a:r>
              <a:rPr lang="en-US" sz="2400" dirty="0" smtClean="0"/>
              <a:t>related to GIS implementation</a:t>
            </a:r>
            <a:r>
              <a:rPr lang="en-US" sz="2400" dirty="0" smtClean="0"/>
              <a:t>: </a:t>
            </a:r>
            <a:br>
              <a:rPr lang="en-US" sz="2400" dirty="0" smtClean="0"/>
            </a:br>
            <a:r>
              <a:rPr lang="ko-KR" altLang="en-US" sz="2400" dirty="0"/>
              <a:t> </a:t>
            </a:r>
            <a:r>
              <a:rPr lang="ko-KR" altLang="en-US" sz="2000" dirty="0"/>
              <a:t>관련 주요 문제 </a:t>
            </a:r>
            <a:r>
              <a:rPr lang="en-US" altLang="ko-KR" sz="2000" dirty="0" smtClean="0"/>
              <a:t> </a:t>
            </a:r>
            <a:r>
              <a:rPr lang="en-US" altLang="ko-KR" sz="2400" dirty="0" smtClean="0"/>
              <a:t>GIS </a:t>
            </a:r>
            <a:r>
              <a:rPr lang="ko-KR" altLang="en-US" sz="2000" dirty="0"/>
              <a:t>이행 </a:t>
            </a:r>
            <a:endParaRPr lang="en-US" sz="2400" dirty="0" smtClean="0"/>
          </a:p>
          <a:p>
            <a:pPr lvl="1"/>
            <a:r>
              <a:rPr lang="en-US" sz="2000" dirty="0" smtClean="0"/>
              <a:t>teacher training,</a:t>
            </a:r>
          </a:p>
          <a:p>
            <a:pPr lvl="1"/>
            <a:r>
              <a:rPr lang="en-US" sz="2000" dirty="0" smtClean="0"/>
              <a:t>availability </a:t>
            </a:r>
            <a:r>
              <a:rPr lang="en-US" sz="2000" dirty="0"/>
              <a:t>of user friendly software</a:t>
            </a:r>
            <a:r>
              <a:rPr lang="en-US" sz="2000" dirty="0" smtClean="0"/>
              <a:t>,</a:t>
            </a:r>
          </a:p>
          <a:p>
            <a:pPr lvl="1"/>
            <a:r>
              <a:rPr lang="en-US" sz="2000" dirty="0" smtClean="0"/>
              <a:t> </a:t>
            </a:r>
            <a:r>
              <a:rPr lang="en-US" sz="2000" dirty="0"/>
              <a:t>ICT equipment in schools.</a:t>
            </a:r>
            <a:endParaRPr lang="en-GB" sz="2000" dirty="0"/>
          </a:p>
          <a:p>
            <a:pPr lvl="0"/>
            <a:r>
              <a:rPr lang="en-US" sz="2400" dirty="0"/>
              <a:t>use a </a:t>
            </a:r>
            <a:r>
              <a:rPr lang="en-US" sz="2400" b="1" u="sng" dirty="0"/>
              <a:t>community of learners approach</a:t>
            </a:r>
            <a:r>
              <a:rPr lang="en-US" sz="2400" b="1" dirty="0"/>
              <a:t> </a:t>
            </a:r>
            <a:r>
              <a:rPr lang="en-US" sz="2400" b="1" dirty="0" smtClean="0"/>
              <a:t/>
            </a:r>
            <a:br>
              <a:rPr lang="en-US" sz="2400" b="1" dirty="0" smtClean="0"/>
            </a:br>
            <a:r>
              <a:rPr lang="ko-KR" altLang="en-US" sz="2000" dirty="0"/>
              <a:t>학습자 접근 방식의 커뮤니티 사용</a:t>
            </a:r>
            <a:endParaRPr lang="en-GB" sz="2000" dirty="0"/>
          </a:p>
          <a:p>
            <a:pPr lvl="0"/>
            <a:r>
              <a:rPr lang="en-US" sz="2400" b="1" u="sng" dirty="0"/>
              <a:t>institutionalize </a:t>
            </a:r>
            <a:r>
              <a:rPr lang="en-US" sz="2400" b="1" u="sng" dirty="0" err="1"/>
              <a:t>GIScience</a:t>
            </a:r>
            <a:r>
              <a:rPr lang="en-US" sz="2400" b="1" u="sng" dirty="0"/>
              <a:t> into </a:t>
            </a:r>
            <a:r>
              <a:rPr lang="en-US" sz="2400" b="1" u="sng" dirty="0" smtClean="0"/>
              <a:t>curricula</a:t>
            </a:r>
            <a:r>
              <a:rPr lang="en-US" sz="2400" dirty="0"/>
              <a:t/>
            </a:r>
            <a:br>
              <a:rPr lang="en-US" sz="2400" dirty="0"/>
            </a:br>
            <a:r>
              <a:rPr lang="ko-KR" altLang="en-US" sz="2000" dirty="0" smtClean="0"/>
              <a:t>제도화하다</a:t>
            </a:r>
            <a:r>
              <a:rPr lang="en-US" altLang="ko-KR" sz="2400" dirty="0" smtClean="0"/>
              <a:t> </a:t>
            </a:r>
            <a:r>
              <a:rPr lang="en-US" altLang="ko-KR" sz="2400" dirty="0" err="1" smtClean="0"/>
              <a:t>GIScience</a:t>
            </a:r>
            <a:r>
              <a:rPr lang="en-US" altLang="ko-KR" sz="2400" dirty="0" smtClean="0"/>
              <a:t> </a:t>
            </a:r>
            <a:r>
              <a:rPr lang="ko-KR" altLang="en-US" sz="2000" dirty="0"/>
              <a:t>커리큘럼에 넣다</a:t>
            </a:r>
            <a:r>
              <a:rPr lang="en-US" altLang="ko-KR" sz="2000" dirty="0"/>
              <a:t>.</a:t>
            </a:r>
            <a:endParaRPr lang="en-US" sz="2000" dirty="0" smtClean="0"/>
          </a:p>
        </p:txBody>
      </p:sp>
      <p:sp>
        <p:nvSpPr>
          <p:cNvPr id="6" name="TextBox 8"/>
          <p:cNvSpPr txBox="1"/>
          <p:nvPr/>
        </p:nvSpPr>
        <p:spPr>
          <a:xfrm>
            <a:off x="2259775" y="82833"/>
            <a:ext cx="319314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Literature </a:t>
            </a:r>
            <a:r>
              <a:rPr lang="en-US" dirty="0" smtClean="0"/>
              <a:t>Review	</a:t>
            </a:r>
            <a:r>
              <a:rPr lang="ko-KR" altLang="en-US" dirty="0"/>
              <a:t>문학 리뷰</a:t>
            </a:r>
            <a:r>
              <a:rPr lang="en-US" dirty="0" smtClean="0"/>
              <a:t> </a:t>
            </a:r>
            <a:endParaRPr lang="en-US" dirty="0"/>
          </a:p>
        </p:txBody>
      </p:sp>
      <p:sp>
        <p:nvSpPr>
          <p:cNvPr id="8" name="Ovaal 7"/>
          <p:cNvSpPr/>
          <p:nvPr/>
        </p:nvSpPr>
        <p:spPr>
          <a:xfrm>
            <a:off x="65314" y="5029204"/>
            <a:ext cx="6430736" cy="1333500"/>
          </a:xfrm>
          <a:prstGeom prst="ellipse">
            <a:avLst/>
          </a:prstGeom>
          <a:noFill/>
          <a:ln w="76200">
            <a:solidFill>
              <a:srgbClr val="FF0000"/>
            </a:solidFill>
          </a:ln>
          <a:effectLst>
            <a:outerShdw blurRad="50800" dist="762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7464075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4510" y="1883493"/>
            <a:ext cx="1682989" cy="1565635"/>
          </a:xfrm>
          <a:prstGeom prst="rect">
            <a:avLst/>
          </a:prstGeom>
        </p:spPr>
      </p:pic>
      <p:pic>
        <p:nvPicPr>
          <p:cNvPr id="11" name="Afbeelding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0454" y="1966675"/>
            <a:ext cx="2198247" cy="2811380"/>
          </a:xfrm>
          <a:prstGeom prst="rect">
            <a:avLst/>
          </a:prstGeom>
        </p:spPr>
      </p:pic>
      <p:pic>
        <p:nvPicPr>
          <p:cNvPr id="15" name="Afbeelding 1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29944"/>
            <a:ext cx="2522294" cy="3225810"/>
          </a:xfrm>
          <a:prstGeom prst="rect">
            <a:avLst/>
          </a:prstGeom>
        </p:spPr>
      </p:pic>
      <p:pic>
        <p:nvPicPr>
          <p:cNvPr id="14" name="Afbeelding 1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79642" y="5063045"/>
            <a:ext cx="2492371" cy="810021"/>
          </a:xfrm>
          <a:prstGeom prst="rect">
            <a:avLst/>
          </a:prstGeom>
          <a:solidFill>
            <a:schemeClr val="accent1"/>
          </a:solidFill>
        </p:spPr>
      </p:pic>
      <p:pic>
        <p:nvPicPr>
          <p:cNvPr id="16" name="Afbeelding 1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16580" y="1616560"/>
            <a:ext cx="1020449" cy="2907801"/>
          </a:xfrm>
          <a:prstGeom prst="rect">
            <a:avLst/>
          </a:prstGeom>
        </p:spPr>
      </p:pic>
      <p:pic>
        <p:nvPicPr>
          <p:cNvPr id="17" name="Afbeelding 1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38103" y="4809045"/>
            <a:ext cx="2233341" cy="1280887"/>
          </a:xfrm>
          <a:prstGeom prst="rect">
            <a:avLst/>
          </a:prstGeom>
        </p:spPr>
      </p:pic>
      <p:sp>
        <p:nvSpPr>
          <p:cNvPr id="12" name="Title 1"/>
          <p:cNvSpPr txBox="1">
            <a:spLocks/>
          </p:cNvSpPr>
          <p:nvPr/>
        </p:nvSpPr>
        <p:spPr>
          <a:xfrm>
            <a:off x="2352674" y="229046"/>
            <a:ext cx="6632576" cy="929830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4400" b="1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z="6000" dirty="0" smtClean="0"/>
              <a:t>GI-Learner partners</a:t>
            </a:r>
            <a:endParaRPr lang="en-US" sz="6000" dirty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6931" y="4846180"/>
            <a:ext cx="1492502" cy="1243752"/>
          </a:xfrm>
          <a:prstGeom prst="rect">
            <a:avLst/>
          </a:prstGeom>
        </p:spPr>
      </p:pic>
      <p:pic>
        <p:nvPicPr>
          <p:cNvPr id="13" name="Afbeelding 12"/>
          <p:cNvPicPr>
            <a:picLocks noChangeAspect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39989" y="3867124"/>
            <a:ext cx="5466086" cy="8467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760139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err="1" smtClean="0"/>
              <a:t>Aim</a:t>
            </a:r>
            <a:r>
              <a:rPr lang="nl-NL" dirty="0" smtClean="0"/>
              <a:t>			</a:t>
            </a:r>
            <a:r>
              <a:rPr lang="ko-KR" altLang="en-US" dirty="0"/>
              <a:t> 목표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en-US" sz="2400" dirty="0"/>
              <a:t>help teachers implement learning </a:t>
            </a:r>
            <a:r>
              <a:rPr lang="en-US" sz="2400" dirty="0" smtClean="0"/>
              <a:t>progression lines </a:t>
            </a:r>
            <a:r>
              <a:rPr lang="en-US" sz="2400" dirty="0"/>
              <a:t>for spatial thinking in secondary schools, using </a:t>
            </a:r>
            <a:r>
              <a:rPr lang="en-US" sz="2400" dirty="0" err="1"/>
              <a:t>GIScience</a:t>
            </a:r>
            <a:r>
              <a:rPr lang="en-US" sz="2400" dirty="0"/>
              <a:t>.</a:t>
            </a:r>
            <a:endParaRPr lang="nl-NL" sz="2400" dirty="0"/>
          </a:p>
        </p:txBody>
      </p:sp>
      <p:sp>
        <p:nvSpPr>
          <p:cNvPr id="5" name="Tijdelijke aanduiding voor inhoud 4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00000"/>
              </a:lnSpc>
              <a:spcBef>
                <a:spcPts val="0"/>
              </a:spcBef>
              <a:buNone/>
            </a:pPr>
            <a:r>
              <a:rPr lang="ko-KR" altLang="en-US" sz="2400" dirty="0"/>
              <a:t>교사가 중등 학교의 공간 사고를위한 학습 진행 선을 구현하도록 돕고</a:t>
            </a:r>
            <a:r>
              <a:rPr lang="en-US" altLang="ko-KR" sz="2400" dirty="0"/>
              <a:t>, </a:t>
            </a:r>
            <a:r>
              <a:rPr lang="en-US" altLang="ko-KR" sz="2400" dirty="0" err="1"/>
              <a:t>GIScience</a:t>
            </a:r>
            <a:r>
              <a:rPr lang="en-US" altLang="ko-KR" sz="2400" dirty="0"/>
              <a:t> </a:t>
            </a:r>
            <a:r>
              <a:rPr lang="ko-KR" altLang="en-US" sz="2400" dirty="0" smtClean="0"/>
              <a:t>사용</a:t>
            </a:r>
            <a:r>
              <a:rPr lang="nl-BE" altLang="ko-KR" sz="2400" dirty="0" smtClean="0"/>
              <a:t>.</a:t>
            </a:r>
            <a:endParaRPr lang="nl-NL" sz="2400" dirty="0"/>
          </a:p>
        </p:txBody>
      </p:sp>
      <p:pic>
        <p:nvPicPr>
          <p:cNvPr id="6" name="Afbeelding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514600" y="3539064"/>
            <a:ext cx="4381500" cy="2637899"/>
          </a:xfrm>
          <a:prstGeom prst="rect">
            <a:avLst/>
          </a:prstGeom>
        </p:spPr>
      </p:pic>
      <p:sp>
        <p:nvSpPr>
          <p:cNvPr id="7" name="Rechthoek 6"/>
          <p:cNvSpPr/>
          <p:nvPr/>
        </p:nvSpPr>
        <p:spPr>
          <a:xfrm>
            <a:off x="1114425" y="6119813"/>
            <a:ext cx="7181850" cy="25391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nl-NL" sz="1050" dirty="0" err="1"/>
              <a:t>https</a:t>
            </a:r>
            <a:r>
              <a:rPr lang="nl-NL" sz="1050" dirty="0"/>
              <a:t>://</a:t>
            </a:r>
            <a:r>
              <a:rPr lang="nl-NL" sz="1050" dirty="0" err="1"/>
              <a:t>cnr.ncsu.edu</a:t>
            </a:r>
            <a:r>
              <a:rPr lang="nl-NL" sz="1050" dirty="0"/>
              <a:t>/</a:t>
            </a:r>
            <a:r>
              <a:rPr lang="nl-NL" sz="1050" dirty="0" err="1"/>
              <a:t>geospatial</a:t>
            </a:r>
            <a:r>
              <a:rPr lang="nl-NL" sz="1050" dirty="0"/>
              <a:t>/</a:t>
            </a:r>
            <a:r>
              <a:rPr lang="nl-NL" sz="1050" dirty="0" err="1"/>
              <a:t>wp</a:t>
            </a:r>
            <a:r>
              <a:rPr lang="nl-NL" sz="1050" dirty="0"/>
              <a:t>-content/</a:t>
            </a:r>
            <a:r>
              <a:rPr lang="nl-NL" sz="1050" dirty="0" err="1"/>
              <a:t>uploads</a:t>
            </a:r>
            <a:r>
              <a:rPr lang="nl-NL" sz="1050" dirty="0"/>
              <a:t>/sites/12/2015/08/</a:t>
            </a:r>
            <a:r>
              <a:rPr lang="nl-NL" sz="1050" dirty="0" err="1"/>
              <a:t>DukeTIPCollage.png</a:t>
            </a:r>
            <a:endParaRPr lang="nl-NL" sz="1050" dirty="0"/>
          </a:p>
        </p:txBody>
      </p:sp>
    </p:spTree>
    <p:extLst>
      <p:ext uri="{BB962C8B-B14F-4D97-AF65-F5344CB8AC3E}">
        <p14:creationId xmlns:p14="http://schemas.microsoft.com/office/powerpoint/2010/main" val="143515791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-thema">
  <a:themeElements>
    <a:clrScheme name="Office-thema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-thema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-thema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e4" id="{D6C9523D-B8CA-7946-95E2-E0204CD59D5B}" vid="{B9818ABB-6A3C-A54C-B63E-BDD5B27718B7}"/>
    </a:ext>
  </a:extLst>
</a:theme>
</file>

<file path=ppt/theme/theme2.xml><?xml version="1.0" encoding="utf-8"?>
<a:theme xmlns:a="http://schemas.openxmlformats.org/drawingml/2006/main" name="Office-th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GI-Learner-draft</Template>
  <TotalTime>12001</TotalTime>
  <Words>922</Words>
  <Application>Microsoft Macintosh PowerPoint</Application>
  <PresentationFormat>Diavoorstelling (4:3)</PresentationFormat>
  <Paragraphs>168</Paragraphs>
  <Slides>24</Slides>
  <Notes>9</Notes>
  <HiddenSlides>0</HiddenSlides>
  <MMClips>0</MMClips>
  <ScaleCrop>false</ScaleCrop>
  <HeadingPairs>
    <vt:vector size="6" baseType="variant">
      <vt:variant>
        <vt:lpstr>Gebruikte lettertypen</vt:lpstr>
      </vt:variant>
      <vt:variant>
        <vt:i4>7</vt:i4>
      </vt:variant>
      <vt:variant>
        <vt:lpstr>Thema</vt:lpstr>
      </vt:variant>
      <vt:variant>
        <vt:i4>1</vt:i4>
      </vt:variant>
      <vt:variant>
        <vt:lpstr>Diatitels</vt:lpstr>
      </vt:variant>
      <vt:variant>
        <vt:i4>24</vt:i4>
      </vt:variant>
    </vt:vector>
  </HeadingPairs>
  <TitlesOfParts>
    <vt:vector size="32" baseType="lpstr">
      <vt:lpstr>Calibri</vt:lpstr>
      <vt:lpstr>Calibri Light</vt:lpstr>
      <vt:lpstr>Mangal</vt:lpstr>
      <vt:lpstr>Times New Roman</vt:lpstr>
      <vt:lpstr>Wingdings</vt:lpstr>
      <vt:lpstr>맑은 고딕</vt:lpstr>
      <vt:lpstr>Arial</vt:lpstr>
      <vt:lpstr>Office-thema</vt:lpstr>
      <vt:lpstr>A project to develop geospatial thinking learning lines in secondary schools   중등 학교의 지리 공간 사고 학습 라인 개발 프로젝트</vt:lpstr>
      <vt:lpstr>The situation  상황</vt:lpstr>
      <vt:lpstr>The situation  상황</vt:lpstr>
      <vt:lpstr>PowerPoint-presentatie</vt:lpstr>
      <vt:lpstr>PowerPoint-presentatie</vt:lpstr>
      <vt:lpstr>Recommendations 권장 사항</vt:lpstr>
      <vt:lpstr>Recommendations 권장 사항</vt:lpstr>
      <vt:lpstr>PowerPoint-presentatie</vt:lpstr>
      <vt:lpstr>Aim    목표</vt:lpstr>
      <vt:lpstr>Action steps    액션 단계</vt:lpstr>
      <vt:lpstr>Learning progression line    학습 진행 라인</vt:lpstr>
      <vt:lpstr>Learning progression line example 학습 진행 라인 예</vt:lpstr>
      <vt:lpstr>Learning progression line    학습 진행 라인</vt:lpstr>
      <vt:lpstr>GI Spatial Thinking 공간 사고</vt:lpstr>
      <vt:lpstr>GI Science  Spatial Thinking 병사 과학  공간 사고</vt:lpstr>
      <vt:lpstr>PowerPoint-presentatie</vt:lpstr>
      <vt:lpstr>PowerPoint-presentatie</vt:lpstr>
      <vt:lpstr>PowerPoint-presentatie</vt:lpstr>
      <vt:lpstr>PowerPoint-presentatie</vt:lpstr>
      <vt:lpstr>PowerPoint-presentatie</vt:lpstr>
      <vt:lpstr>PowerPoint-presentatie</vt:lpstr>
      <vt:lpstr>How to implement this?  이것을 구현하는 방법?</vt:lpstr>
      <vt:lpstr>GI Learner material</vt:lpstr>
      <vt:lpstr>Project Timeframe:  September 2015 – August 2018   More info : www.gi-learner.eu  Twitter: @GILearner    Project coordinator: luc.zwartjes@ugent.be </vt:lpstr>
    </vt:vector>
  </TitlesOfParts>
  <Company/>
  <LinksUpToDate>false</LinksUpToDate>
  <SharedDoc>false</SharedDoc>
  <HyperlinksChanged>false</HyperlinksChanged>
  <AppVersion>15.0033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PowerPoint-presentatie</dc:title>
  <dc:creator>Zwartjes Luc</dc:creator>
  <cp:lastModifiedBy>Zwartjes Luc</cp:lastModifiedBy>
  <cp:revision>104</cp:revision>
  <dcterms:created xsi:type="dcterms:W3CDTF">2016-01-23T22:14:26Z</dcterms:created>
  <dcterms:modified xsi:type="dcterms:W3CDTF">2017-07-18T16:11:25Z</dcterms:modified>
</cp:coreProperties>
</file>