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2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7"/>
  </p:notesMasterIdLst>
  <p:sldIdLst>
    <p:sldId id="257" r:id="rId2"/>
    <p:sldId id="300" r:id="rId3"/>
    <p:sldId id="299" r:id="rId4"/>
    <p:sldId id="304" r:id="rId5"/>
    <p:sldId id="305" r:id="rId6"/>
    <p:sldId id="306" r:id="rId7"/>
    <p:sldId id="301" r:id="rId8"/>
    <p:sldId id="302" r:id="rId9"/>
    <p:sldId id="325" r:id="rId10"/>
    <p:sldId id="322" r:id="rId11"/>
    <p:sldId id="264" r:id="rId12"/>
    <p:sldId id="278" r:id="rId13"/>
    <p:sldId id="314" r:id="rId14"/>
    <p:sldId id="279" r:id="rId15"/>
    <p:sldId id="265" r:id="rId16"/>
    <p:sldId id="317" r:id="rId17"/>
    <p:sldId id="316" r:id="rId18"/>
    <p:sldId id="266" r:id="rId19"/>
    <p:sldId id="263" r:id="rId20"/>
    <p:sldId id="269" r:id="rId21"/>
    <p:sldId id="270" r:id="rId22"/>
    <p:sldId id="310" r:id="rId23"/>
    <p:sldId id="311" r:id="rId24"/>
    <p:sldId id="313" r:id="rId25"/>
    <p:sldId id="312" r:id="rId26"/>
    <p:sldId id="307" r:id="rId27"/>
    <p:sldId id="272" r:id="rId28"/>
    <p:sldId id="290" r:id="rId29"/>
    <p:sldId id="291" r:id="rId30"/>
    <p:sldId id="275" r:id="rId31"/>
    <p:sldId id="293" r:id="rId32"/>
    <p:sldId id="294" r:id="rId33"/>
    <p:sldId id="298" r:id="rId34"/>
    <p:sldId id="326" r:id="rId35"/>
    <p:sldId id="280" r:id="rId3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5"/>
    <p:restoredTop sz="88468" autoAdjust="0"/>
  </p:normalViewPr>
  <p:slideViewPr>
    <p:cSldViewPr snapToGrid="0" snapToObjects="1">
      <p:cViewPr varScale="1">
        <p:scale>
          <a:sx n="81" d="100"/>
          <a:sy n="81" d="100"/>
        </p:scale>
        <p:origin x="162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3C2A6-00D7-6046-90DB-65422A8BBAF7}" type="datetimeFigureOut">
              <a:rPr lang="nl-NL" smtClean="0"/>
              <a:t>30-11-16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35E04-A5AA-C749-BFD3-C7789901E6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029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134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941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schools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vision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secondary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nl-NL" u="none" strike="noStrike" dirty="0" smtClean="0">
                <a:effectLst/>
              </a:rPr>
              <a:t>The first schools </a:t>
            </a:r>
            <a:r>
              <a:rPr lang="nl-NL" u="none" strike="noStrike" dirty="0" err="1" smtClean="0">
                <a:effectLst/>
              </a:rPr>
              <a:t>stating</a:t>
            </a:r>
            <a:r>
              <a:rPr lang="nl-NL" u="none" strike="noStrike" dirty="0" smtClean="0">
                <a:effectLst/>
              </a:rPr>
              <a:t> </a:t>
            </a:r>
            <a:r>
              <a:rPr lang="nl-NL" u="none" strike="noStrike" dirty="0" err="1" smtClean="0">
                <a:effectLst/>
              </a:rPr>
              <a:t>that</a:t>
            </a:r>
            <a:r>
              <a:rPr lang="nl-NL" u="none" strike="noStrike" dirty="0" smtClean="0">
                <a:effectLst/>
              </a:rPr>
              <a:t> </a:t>
            </a:r>
            <a:r>
              <a:rPr lang="nl-NL" u="none" strike="noStrike" dirty="0" err="1" smtClean="0">
                <a:effectLst/>
              </a:rPr>
              <a:t>Geography</a:t>
            </a:r>
            <a:r>
              <a:rPr lang="nl-NL" u="none" strike="noStrike" dirty="0" smtClean="0">
                <a:effectLst/>
              </a:rPr>
              <a:t> is </a:t>
            </a:r>
            <a:r>
              <a:rPr lang="nl-NL" u="none" strike="noStrike" dirty="0" err="1" smtClean="0">
                <a:effectLst/>
              </a:rPr>
              <a:t>uniquely</a:t>
            </a:r>
            <a:r>
              <a:rPr lang="nl-NL" u="none" strike="noStrike" dirty="0" smtClean="0">
                <a:effectLst/>
              </a:rPr>
              <a:t> </a:t>
            </a:r>
            <a:r>
              <a:rPr lang="nl-NL" u="none" strike="noStrike" dirty="0" err="1" smtClean="0">
                <a:effectLst/>
              </a:rPr>
              <a:t>suited</a:t>
            </a:r>
            <a:r>
              <a:rPr lang="nl-NL" u="none" strike="noStrike" dirty="0" smtClean="0">
                <a:effectLst/>
              </a:rPr>
              <a:t> as </a:t>
            </a:r>
            <a:r>
              <a:rPr lang="nl-NL" u="none" strike="noStrike" dirty="0" err="1" smtClean="0">
                <a:effectLst/>
              </a:rPr>
              <a:t>the</a:t>
            </a:r>
            <a:r>
              <a:rPr lang="nl-NL" u="none" strike="noStrike" dirty="0" smtClean="0">
                <a:effectLst/>
              </a:rPr>
              <a:t> home discipline of GIS. It </a:t>
            </a:r>
            <a:r>
              <a:rPr lang="nl-NL" u="none" strike="noStrike" dirty="0" err="1" smtClean="0">
                <a:effectLst/>
              </a:rPr>
              <a:t>simply</a:t>
            </a:r>
            <a:r>
              <a:rPr lang="nl-NL" u="none" strike="noStrike" dirty="0" smtClean="0">
                <a:effectLst/>
              </a:rPr>
              <a:t> </a:t>
            </a:r>
            <a:r>
              <a:rPr lang="nl-NL" u="none" strike="noStrike" dirty="0" err="1" smtClean="0">
                <a:effectLst/>
              </a:rPr>
              <a:t>automates</a:t>
            </a:r>
            <a:r>
              <a:rPr lang="nl-NL" u="none" strike="noStrike" dirty="0" smtClean="0">
                <a:effectLst/>
              </a:rPr>
              <a:t> </a:t>
            </a:r>
            <a:r>
              <a:rPr lang="nl-NL" u="none" strike="noStrike" dirty="0" err="1" smtClean="0">
                <a:effectLst/>
              </a:rPr>
              <a:t>the</a:t>
            </a:r>
            <a:r>
              <a:rPr lang="nl-NL" u="none" strike="noStrike" dirty="0" smtClean="0">
                <a:effectLst/>
              </a:rPr>
              <a:t> </a:t>
            </a:r>
            <a:r>
              <a:rPr lang="nl-NL" u="none" strike="noStrike" dirty="0" err="1" smtClean="0">
                <a:effectLst/>
              </a:rPr>
              <a:t>tasks</a:t>
            </a:r>
            <a:r>
              <a:rPr lang="nl-NL" u="none" strike="noStrike" dirty="0" smtClean="0">
                <a:effectLst/>
              </a:rPr>
              <a:t> </a:t>
            </a:r>
            <a:r>
              <a:rPr lang="nl-NL" u="none" strike="noStrike" dirty="0" err="1" smtClean="0">
                <a:effectLst/>
              </a:rPr>
              <a:t>geographers</a:t>
            </a:r>
            <a:r>
              <a:rPr lang="nl-NL" u="none" strike="noStrike" dirty="0" smtClean="0">
                <a:effectLst/>
              </a:rPr>
              <a:t> have been </a:t>
            </a:r>
            <a:r>
              <a:rPr lang="nl-NL" u="none" strike="noStrike" dirty="0" err="1" smtClean="0">
                <a:effectLst/>
              </a:rPr>
              <a:t>doing</a:t>
            </a:r>
            <a:r>
              <a:rPr lang="nl-NL" u="none" strike="noStrike" dirty="0" smtClean="0">
                <a:effectLst/>
              </a:rPr>
              <a:t> </a:t>
            </a:r>
            <a:r>
              <a:rPr lang="nl-NL" u="none" strike="noStrike" dirty="0" err="1" smtClean="0">
                <a:effectLst/>
              </a:rPr>
              <a:t>for</a:t>
            </a:r>
            <a:r>
              <a:rPr lang="nl-NL" u="none" strike="noStrike" dirty="0" smtClean="0">
                <a:effectLst/>
              </a:rPr>
              <a:t> </a:t>
            </a:r>
            <a:r>
              <a:rPr lang="nl-NL" u="none" strike="noStrike" dirty="0" err="1" smtClean="0">
                <a:effectLst/>
              </a:rPr>
              <a:t>several</a:t>
            </a:r>
            <a:r>
              <a:rPr lang="nl-NL" u="none" strike="noStrike" dirty="0" smtClean="0">
                <a:effectLst/>
              </a:rPr>
              <a:t> </a:t>
            </a:r>
            <a:r>
              <a:rPr lang="nl-NL" u="none" strike="noStrike" dirty="0" err="1" smtClean="0">
                <a:effectLst/>
              </a:rPr>
              <a:t>thousands</a:t>
            </a:r>
            <a:r>
              <a:rPr lang="nl-NL" u="none" strike="noStrike" dirty="0" smtClean="0">
                <a:effectLst/>
              </a:rPr>
              <a:t> of </a:t>
            </a:r>
            <a:r>
              <a:rPr lang="nl-NL" u="none" strike="noStrike" dirty="0" err="1" smtClean="0">
                <a:effectLst/>
              </a:rPr>
              <a:t>years</a:t>
            </a:r>
            <a:r>
              <a:rPr lang="nl-NL" u="none" strike="noStrike" dirty="0" smtClean="0">
                <a:effectLst/>
              </a:rPr>
              <a:t>, </a:t>
            </a:r>
            <a:r>
              <a:rPr lang="nl-NL" u="none" strike="noStrike" dirty="0" err="1" smtClean="0">
                <a:effectLst/>
              </a:rPr>
              <a:t>and</a:t>
            </a:r>
            <a:r>
              <a:rPr lang="nl-NL" u="none" strike="noStrike" dirty="0" smtClean="0">
                <a:effectLst/>
              </a:rPr>
              <a:t> </a:t>
            </a:r>
            <a:r>
              <a:rPr lang="nl-NL" u="none" strike="noStrike" dirty="0" err="1" smtClean="0">
                <a:effectLst/>
              </a:rPr>
              <a:t>aims</a:t>
            </a:r>
            <a:r>
              <a:rPr lang="nl-NL" u="none" strike="noStrike" dirty="0" smtClean="0">
                <a:effectLst/>
              </a:rPr>
              <a:t> at a full </a:t>
            </a:r>
            <a:r>
              <a:rPr lang="nl-NL" u="none" strike="noStrike" dirty="0" err="1" smtClean="0">
                <a:effectLst/>
              </a:rPr>
              <a:t>integration</a:t>
            </a:r>
            <a:r>
              <a:rPr lang="nl-NL" u="none" strike="noStrike" dirty="0" smtClean="0">
                <a:effectLst/>
              </a:rPr>
              <a:t> of GIS </a:t>
            </a:r>
            <a:r>
              <a:rPr lang="nl-NL" u="none" strike="noStrike" dirty="0" err="1" smtClean="0">
                <a:effectLst/>
              </a:rPr>
              <a:t>into</a:t>
            </a:r>
            <a:r>
              <a:rPr lang="nl-NL" u="none" strike="noStrike" dirty="0" smtClean="0">
                <a:effectLst/>
              </a:rPr>
              <a:t> </a:t>
            </a:r>
            <a:r>
              <a:rPr lang="nl-NL" u="none" strike="noStrike" dirty="0" err="1" smtClean="0">
                <a:effectLst/>
              </a:rPr>
              <a:t>all</a:t>
            </a:r>
            <a:r>
              <a:rPr lang="nl-NL" u="none" strike="noStrike" dirty="0" smtClean="0">
                <a:effectLst/>
              </a:rPr>
              <a:t> </a:t>
            </a:r>
            <a:r>
              <a:rPr lang="nl-NL" u="none" strike="noStrike" dirty="0" err="1" smtClean="0">
                <a:effectLst/>
              </a:rPr>
              <a:t>aspects</a:t>
            </a:r>
            <a:r>
              <a:rPr lang="nl-NL" u="none" strike="noStrike" dirty="0" smtClean="0">
                <a:effectLst/>
              </a:rPr>
              <a:t> of </a:t>
            </a:r>
            <a:r>
              <a:rPr lang="nl-NL" u="none" strike="noStrike" dirty="0" err="1" smtClean="0">
                <a:effectLst/>
              </a:rPr>
              <a:t>geography</a:t>
            </a:r>
            <a:r>
              <a:rPr lang="nl-NL" u="none" strike="noStrike" dirty="0" smtClean="0">
                <a:effectLst/>
              </a:rPr>
              <a:t> curriculum.</a:t>
            </a:r>
          </a:p>
          <a:p>
            <a:pPr lvl="0"/>
            <a:r>
              <a:rPr lang="nl-NL" u="none" strike="noStrike" dirty="0" smtClean="0">
                <a:effectLst/>
              </a:rPr>
              <a:t>The </a:t>
            </a:r>
            <a:r>
              <a:rPr lang="nl-NL" u="none" strike="noStrike" dirty="0" err="1" smtClean="0">
                <a:effectLst/>
              </a:rPr>
              <a:t>third</a:t>
            </a:r>
            <a:r>
              <a:rPr lang="nl-NL" u="none" strike="noStrike" dirty="0" smtClean="0">
                <a:effectLst/>
              </a:rPr>
              <a:t> school </a:t>
            </a:r>
            <a:r>
              <a:rPr lang="nl-NL" u="none" strike="noStrike" dirty="0" err="1" smtClean="0">
                <a:effectLst/>
              </a:rPr>
              <a:t>seeing</a:t>
            </a:r>
            <a:r>
              <a:rPr lang="nl-NL" u="none" strike="noStrike" dirty="0" smtClean="0">
                <a:effectLst/>
              </a:rPr>
              <a:t> GIS as </a:t>
            </a:r>
            <a:r>
              <a:rPr lang="nl-NL" u="none" strike="noStrike" dirty="0" err="1" smtClean="0">
                <a:effectLst/>
              </a:rPr>
              <a:t>the</a:t>
            </a:r>
            <a:r>
              <a:rPr lang="nl-NL" u="none" strike="noStrike" dirty="0" smtClean="0">
                <a:effectLst/>
              </a:rPr>
              <a:t> tool </a:t>
            </a:r>
            <a:r>
              <a:rPr lang="nl-NL" u="none" strike="noStrike" dirty="0" err="1" smtClean="0">
                <a:effectLst/>
              </a:rPr>
              <a:t>to</a:t>
            </a:r>
            <a:r>
              <a:rPr lang="nl-NL" u="none" strike="noStrike" dirty="0" smtClean="0">
                <a:effectLst/>
              </a:rPr>
              <a:t> support </a:t>
            </a:r>
            <a:r>
              <a:rPr lang="nl-NL" u="none" strike="noStrike" dirty="0" err="1" smtClean="0">
                <a:effectLst/>
              </a:rPr>
              <a:t>scientific</a:t>
            </a:r>
            <a:r>
              <a:rPr lang="nl-NL" u="none" strike="noStrike" dirty="0" smtClean="0">
                <a:effectLst/>
              </a:rPr>
              <a:t> </a:t>
            </a:r>
            <a:r>
              <a:rPr lang="nl-NL" u="none" strike="noStrike" dirty="0" err="1" smtClean="0">
                <a:effectLst/>
              </a:rPr>
              <a:t>inquiry</a:t>
            </a:r>
            <a:r>
              <a:rPr lang="nl-NL" u="none" strike="noStrike" dirty="0" smtClean="0">
                <a:effectLst/>
              </a:rPr>
              <a:t> as ultimate goal in a </a:t>
            </a:r>
            <a:r>
              <a:rPr lang="nl-NL" u="none" strike="noStrike" dirty="0" err="1" smtClean="0">
                <a:effectLst/>
              </a:rPr>
              <a:t>variety</a:t>
            </a:r>
            <a:r>
              <a:rPr lang="nl-NL" u="none" strike="noStrike" dirty="0" smtClean="0">
                <a:effectLst/>
              </a:rPr>
              <a:t> of disciplines, </a:t>
            </a:r>
            <a:r>
              <a:rPr lang="nl-NL" u="none" strike="noStrike" dirty="0" err="1" smtClean="0">
                <a:effectLst/>
              </a:rPr>
              <a:t>thus</a:t>
            </a:r>
            <a:r>
              <a:rPr lang="nl-NL" u="none" strike="noStrike" dirty="0" smtClean="0">
                <a:effectLst/>
              </a:rPr>
              <a:t>  GIS as </a:t>
            </a:r>
            <a:r>
              <a:rPr lang="nl-NL" u="none" strike="noStrike" dirty="0" err="1" smtClean="0">
                <a:effectLst/>
              </a:rPr>
              <a:t>enabling</a:t>
            </a:r>
            <a:r>
              <a:rPr lang="nl-NL" u="none" strike="noStrike" dirty="0" smtClean="0">
                <a:effectLst/>
              </a:rPr>
              <a:t> tool </a:t>
            </a:r>
            <a:r>
              <a:rPr lang="nl-NL" u="none" strike="noStrike" dirty="0" err="1" smtClean="0">
                <a:effectLst/>
              </a:rPr>
              <a:t>for</a:t>
            </a:r>
            <a:r>
              <a:rPr lang="nl-NL" u="none" strike="noStrike" dirty="0" smtClean="0">
                <a:effectLst/>
              </a:rPr>
              <a:t> </a:t>
            </a:r>
            <a:r>
              <a:rPr lang="nl-NL" u="none" strike="noStrike" dirty="0" err="1" smtClean="0">
                <a:effectLst/>
              </a:rPr>
              <a:t>science</a:t>
            </a:r>
            <a:r>
              <a:rPr lang="nl-NL" u="none" strike="noStrike" dirty="0" smtClean="0">
                <a:effectLst/>
              </a:rPr>
              <a:t>.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 put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emphasis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course content on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GIS as a tool,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whereas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schools are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focusing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technical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aspects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GIS.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8929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Favier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(2013)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five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GIS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integrated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secondary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8). Teaching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GIS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focuses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on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theoretical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aspects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GIS (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GIS,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thinking skills</a:t>
            </a:r>
            <a:r>
              <a:rPr lang="nl-NL" dirty="0" smtClean="0">
                <a:effectLst/>
              </a:rPr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020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5165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0819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10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0819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5498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047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Bednarz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Lee (2011)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conclude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thinking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ability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 (STAT)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thinking is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single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ability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but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comprised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collection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different skills,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whereby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thinking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emerge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map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visualization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overlay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identification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classification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map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symbols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(point, line, area),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Boolean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operations, map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navigation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recognition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correlation</a:t>
            </a:r>
            <a:r>
              <a:rPr lang="nl-NL" dirty="0" smtClean="0">
                <a:effectLst/>
              </a:rPr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731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Bednarz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Lee (2011)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conclude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thinking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ability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 (STAT)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thinking is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single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ability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but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comprised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collection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different skills,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whereby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thinking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emerge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map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visualization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overlay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identification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classification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map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symbols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(point, line, area),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Boolean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operations, map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navigation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recognition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correlation</a:t>
            </a:r>
            <a:r>
              <a:rPr lang="nl-NL" dirty="0" smtClean="0">
                <a:effectLst/>
              </a:rPr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731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200" dirty="0" err="1" smtClean="0"/>
              <a:t>enables</a:t>
            </a:r>
            <a:r>
              <a:rPr lang="nl-NL" sz="1200" dirty="0" smtClean="0"/>
              <a:t> </a:t>
            </a:r>
            <a:r>
              <a:rPr lang="nl-NL" sz="1200" dirty="0" err="1" smtClean="0"/>
              <a:t>knowing</a:t>
            </a:r>
            <a:r>
              <a:rPr lang="nl-NL" sz="1200" dirty="0" smtClean="0"/>
              <a:t> </a:t>
            </a:r>
            <a:r>
              <a:rPr lang="nl-NL" sz="1200" dirty="0" err="1" smtClean="0"/>
              <a:t>about</a:t>
            </a:r>
            <a:endParaRPr lang="nl-NL" sz="1200" dirty="0" smtClean="0"/>
          </a:p>
          <a:p>
            <a:r>
              <a:rPr lang="nl-NL" sz="1200" i="1" dirty="0" smtClean="0"/>
              <a:t>- Space</a:t>
            </a:r>
            <a:r>
              <a:rPr lang="nl-NL" sz="1200" dirty="0" smtClean="0"/>
              <a:t> – e.g. different </a:t>
            </a:r>
            <a:r>
              <a:rPr lang="nl-NL" sz="1200" dirty="0" err="1" smtClean="0"/>
              <a:t>ways</a:t>
            </a:r>
            <a:r>
              <a:rPr lang="nl-NL" sz="1200" dirty="0" smtClean="0"/>
              <a:t> of </a:t>
            </a:r>
            <a:r>
              <a:rPr lang="nl-NL" sz="1200" dirty="0" err="1" smtClean="0"/>
              <a:t>calculating</a:t>
            </a:r>
            <a:r>
              <a:rPr lang="nl-NL" sz="1200" dirty="0" smtClean="0"/>
              <a:t> </a:t>
            </a:r>
            <a:r>
              <a:rPr lang="nl-NL" sz="1200" dirty="0" err="1" smtClean="0"/>
              <a:t>distance</a:t>
            </a:r>
            <a:r>
              <a:rPr lang="nl-NL" sz="1200" dirty="0" smtClean="0"/>
              <a:t>, </a:t>
            </a:r>
            <a:r>
              <a:rPr lang="nl-NL" sz="1200" dirty="0" err="1" smtClean="0"/>
              <a:t>coordinate</a:t>
            </a:r>
            <a:r>
              <a:rPr lang="nl-NL" sz="1200" dirty="0" smtClean="0"/>
              <a:t>  system </a:t>
            </a:r>
          </a:p>
          <a:p>
            <a:r>
              <a:rPr lang="nl-NL" sz="1200" i="1" dirty="0" smtClean="0"/>
              <a:t>- </a:t>
            </a:r>
            <a:r>
              <a:rPr lang="nl-NL" sz="1200" i="1" dirty="0" err="1" smtClean="0"/>
              <a:t>Representation</a:t>
            </a:r>
            <a:r>
              <a:rPr lang="nl-NL" sz="1200" dirty="0" smtClean="0"/>
              <a:t> – e.g. effect of </a:t>
            </a:r>
            <a:r>
              <a:rPr lang="nl-NL" sz="1200" dirty="0" err="1" smtClean="0"/>
              <a:t>projections</a:t>
            </a:r>
            <a:r>
              <a:rPr lang="nl-NL" sz="1200" dirty="0" smtClean="0"/>
              <a:t>, </a:t>
            </a:r>
            <a:r>
              <a:rPr lang="nl-NL" sz="1200" dirty="0" err="1" smtClean="0"/>
              <a:t>principles</a:t>
            </a:r>
            <a:r>
              <a:rPr lang="nl-NL" sz="1200" dirty="0" smtClean="0"/>
              <a:t> of </a:t>
            </a:r>
            <a:r>
              <a:rPr lang="nl-NL" sz="1200" dirty="0" err="1" smtClean="0"/>
              <a:t>graphic</a:t>
            </a:r>
            <a:r>
              <a:rPr lang="nl-NL" sz="1200" dirty="0" smtClean="0"/>
              <a:t> design (</a:t>
            </a:r>
            <a:r>
              <a:rPr lang="nl-NL" sz="1200" dirty="0" err="1" smtClean="0"/>
              <a:t>semiology</a:t>
            </a:r>
            <a:r>
              <a:rPr lang="nl-NL" sz="1200" dirty="0" smtClean="0"/>
              <a:t>)</a:t>
            </a:r>
          </a:p>
          <a:p>
            <a:r>
              <a:rPr lang="nl-NL" sz="1200" i="1" dirty="0" smtClean="0"/>
              <a:t>- </a:t>
            </a:r>
            <a:r>
              <a:rPr lang="nl-NL" sz="1200" i="1" dirty="0" err="1" smtClean="0"/>
              <a:t>Reasoning</a:t>
            </a:r>
            <a:r>
              <a:rPr lang="nl-NL" sz="1200" dirty="0" smtClean="0"/>
              <a:t> – e.g. different </a:t>
            </a:r>
            <a:r>
              <a:rPr lang="nl-NL" sz="1200" dirty="0" err="1" smtClean="0"/>
              <a:t>ways</a:t>
            </a:r>
            <a:r>
              <a:rPr lang="nl-NL" sz="1200" dirty="0" smtClean="0"/>
              <a:t> of thinking </a:t>
            </a:r>
            <a:r>
              <a:rPr lang="nl-NL" sz="1200" dirty="0" err="1" smtClean="0"/>
              <a:t>about</a:t>
            </a:r>
            <a:r>
              <a:rPr lang="nl-NL" sz="1200" dirty="0" smtClean="0"/>
              <a:t> </a:t>
            </a:r>
            <a:r>
              <a:rPr lang="nl-NL" sz="1200" dirty="0" err="1" smtClean="0"/>
              <a:t>shortest</a:t>
            </a:r>
            <a:r>
              <a:rPr lang="nl-NL" sz="1200" dirty="0" smtClean="0"/>
              <a:t> </a:t>
            </a:r>
            <a:r>
              <a:rPr lang="nl-NL" sz="1200" dirty="0" err="1" smtClean="0"/>
              <a:t>distances</a:t>
            </a:r>
            <a:r>
              <a:rPr lang="nl-NL" sz="1200" dirty="0" smtClean="0"/>
              <a:t>, </a:t>
            </a:r>
            <a:r>
              <a:rPr lang="nl-NL" sz="1200" dirty="0" err="1" smtClean="0"/>
              <a:t>estimate</a:t>
            </a:r>
            <a:r>
              <a:rPr lang="nl-NL" sz="1200" dirty="0" smtClean="0"/>
              <a:t> </a:t>
            </a:r>
            <a:r>
              <a:rPr lang="nl-NL" sz="1200" dirty="0" err="1" smtClean="0"/>
              <a:t>the</a:t>
            </a:r>
            <a:r>
              <a:rPr lang="nl-NL" sz="1200" dirty="0" smtClean="0"/>
              <a:t> </a:t>
            </a:r>
            <a:r>
              <a:rPr lang="nl-NL" sz="1200" dirty="0" err="1" smtClean="0"/>
              <a:t>slope</a:t>
            </a:r>
            <a:r>
              <a:rPr lang="nl-NL" sz="1200" dirty="0" smtClean="0"/>
              <a:t> of a </a:t>
            </a:r>
            <a:r>
              <a:rPr lang="nl-NL" sz="1200" dirty="0" err="1" smtClean="0"/>
              <a:t>hill</a:t>
            </a:r>
            <a:r>
              <a:rPr lang="nl-NL" sz="1200" dirty="0" smtClean="0"/>
              <a:t> </a:t>
            </a:r>
            <a:r>
              <a:rPr lang="nl-NL" sz="1200" dirty="0" err="1" smtClean="0"/>
              <a:t>fom</a:t>
            </a:r>
            <a:r>
              <a:rPr lang="nl-NL" sz="1200" dirty="0" smtClean="0"/>
              <a:t> a map of contour </a:t>
            </a:r>
            <a:r>
              <a:rPr lang="nl-NL" sz="1200" dirty="0" err="1" smtClean="0"/>
              <a:t>lines</a:t>
            </a:r>
            <a:endParaRPr lang="nl-NL" sz="120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886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30-11-16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519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30-11-16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828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30-11-16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099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30-11-16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691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30-11-16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7855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30-11-16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6248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30-11-16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094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30-11-16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739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30-11-16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0039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30-11-16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5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30-11-16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108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41043"/>
            <a:ext cx="8290584" cy="463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7AA3-52CF-B049-AEF3-B68BF5B64E53}" type="datetimeFigureOut">
              <a:rPr lang="nl-NL" smtClean="0"/>
              <a:t>30-11-16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0485"/>
            <a:ext cx="3086100" cy="507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350496" y="6350485"/>
            <a:ext cx="256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http://</a:t>
            </a:r>
            <a:r>
              <a:rPr lang="en-US" b="1" dirty="0" err="1" smtClean="0">
                <a:solidFill>
                  <a:srgbClr val="0000FF"/>
                </a:solidFill>
              </a:rPr>
              <a:t>www.gilearner.eu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9" name="Afbeelding 4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2" b="8746"/>
          <a:stretch/>
        </p:blipFill>
        <p:spPr>
          <a:xfrm>
            <a:off x="22182" y="0"/>
            <a:ext cx="2663867" cy="14651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9053" y="22670"/>
            <a:ext cx="66501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77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-use.eu/" TargetMode="External"/><Relationship Id="rId4" Type="http://schemas.openxmlformats.org/officeDocument/2006/relationships/hyperlink" Target="http://www.edugis.nl/" TargetMode="External"/><Relationship Id="rId5" Type="http://schemas.openxmlformats.org/officeDocument/2006/relationships/hyperlink" Target="http://www.edugis.pl" TargetMode="External"/><Relationship Id="rId6" Type="http://schemas.openxmlformats.org/officeDocument/2006/relationships/hyperlink" Target="http://www.paikkaoppi.fi/" TargetMode="External"/><Relationship Id="rId7" Type="http://schemas.openxmlformats.org/officeDocument/2006/relationships/image" Target="../media/image20.jp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guess.eu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jp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hyperlink" Target="http://www.gi-learner.eu" TargetMode="External"/><Relationship Id="rId5" Type="http://schemas.openxmlformats.org/officeDocument/2006/relationships/hyperlink" Target="mailto:luc.zwartjes@ugent.be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://www.gilearner.e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4521" y="1401273"/>
            <a:ext cx="8577965" cy="257351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 </a:t>
            </a:r>
            <a:r>
              <a:rPr lang="en-GB" dirty="0"/>
              <a:t>project to develop </a:t>
            </a:r>
            <a:r>
              <a:rPr lang="en-GB" i="1" u="sng" dirty="0"/>
              <a:t>geospatial thinking </a:t>
            </a:r>
            <a:r>
              <a:rPr lang="en-GB" i="1" u="sng" dirty="0" smtClean="0"/>
              <a:t>learning </a:t>
            </a:r>
            <a:r>
              <a:rPr lang="en-GB" i="1" u="sng" dirty="0"/>
              <a:t>lines</a:t>
            </a:r>
            <a:r>
              <a:rPr lang="en-GB" dirty="0"/>
              <a:t> in secondary schools </a:t>
            </a:r>
            <a:endParaRPr lang="nl-NL" dirty="0"/>
          </a:p>
        </p:txBody>
      </p:sp>
      <p:sp>
        <p:nvSpPr>
          <p:cNvPr id="5" name="Rectangle 4"/>
          <p:cNvSpPr/>
          <p:nvPr/>
        </p:nvSpPr>
        <p:spPr>
          <a:xfrm>
            <a:off x="2395560" y="11243"/>
            <a:ext cx="46370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0" b="1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GI-</a:t>
            </a:r>
            <a:r>
              <a:rPr lang="en-GB" sz="8000" b="1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Learner </a:t>
            </a:r>
            <a:endParaRPr lang="en-US" sz="2800" dirty="0"/>
          </a:p>
        </p:txBody>
      </p:sp>
      <p:pic>
        <p:nvPicPr>
          <p:cNvPr id="7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217" y="4744887"/>
            <a:ext cx="1070269" cy="891891"/>
          </a:xfrm>
          <a:prstGeom prst="rect">
            <a:avLst/>
          </a:prstGeom>
        </p:spPr>
      </p:pic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1121700" y="4649257"/>
            <a:ext cx="6858000" cy="1655762"/>
          </a:xfrm>
        </p:spPr>
        <p:txBody>
          <a:bodyPr/>
          <a:lstStyle/>
          <a:p>
            <a:r>
              <a:rPr lang="nl-NL" dirty="0" smtClean="0"/>
              <a:t>Luc Zwartjes</a:t>
            </a:r>
          </a:p>
          <a:p>
            <a:r>
              <a:rPr lang="nl-NL" dirty="0" err="1" smtClean="0"/>
              <a:t>Luc.zwartjes@ugent.be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10" y="4649257"/>
            <a:ext cx="1367180" cy="98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6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499625"/>
            <a:ext cx="8290584" cy="4635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u="sng" dirty="0" smtClean="0"/>
              <a:t>Two evaluation surveys</a:t>
            </a:r>
            <a:r>
              <a:rPr lang="en-GB" sz="3200" dirty="0" smtClean="0"/>
              <a:t> have been created (for pupils) to self-assess their confidence in the awareness and understanding of the Spatial Thinking competences – Basic – More Advanced </a:t>
            </a:r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endParaRPr lang="en-GB" sz="32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33625" y="22670"/>
            <a:ext cx="6585609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GI Learner Evaluation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80503"/>
            <a:ext cx="9144000" cy="2756848"/>
          </a:xfrm>
          <a:prstGeom prst="rect">
            <a:avLst/>
          </a:prstGeom>
          <a:ln>
            <a:solidFill>
              <a:srgbClr val="5B9BD5"/>
            </a:solidFill>
          </a:ln>
        </p:spPr>
      </p:pic>
    </p:spTree>
    <p:extLst>
      <p:ext uri="{BB962C8B-B14F-4D97-AF65-F5344CB8AC3E}">
        <p14:creationId xmlns:p14="http://schemas.microsoft.com/office/powerpoint/2010/main" val="420828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0750" y="70583"/>
            <a:ext cx="6810375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A spatially literate student …</a:t>
            </a:r>
            <a:endParaRPr lang="en-GB" b="1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28649" y="1746250"/>
            <a:ext cx="8059761" cy="4739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…. has the following characteristics</a:t>
            </a:r>
          </a:p>
          <a:p>
            <a:r>
              <a:rPr lang="en-GB" b="1" u="sng" dirty="0" smtClean="0"/>
              <a:t>Habit of mind</a:t>
            </a:r>
            <a:r>
              <a:rPr lang="en-GB" dirty="0" smtClean="0"/>
              <a:t> of thinking spatially – knows where, when, how and why to think spatially</a:t>
            </a:r>
          </a:p>
          <a:p>
            <a:r>
              <a:rPr lang="en-GB" b="1" u="sng" dirty="0" smtClean="0"/>
              <a:t>Practices spatial thinking</a:t>
            </a:r>
            <a:r>
              <a:rPr lang="en-GB" b="1" dirty="0" smtClean="0"/>
              <a:t> </a:t>
            </a:r>
            <a:r>
              <a:rPr lang="en-GB" dirty="0" smtClean="0"/>
              <a:t>in an informal way </a:t>
            </a:r>
            <a:br>
              <a:rPr lang="en-GB" dirty="0" smtClean="0"/>
            </a:br>
            <a:r>
              <a:rPr lang="en-GB" dirty="0" smtClean="0"/>
              <a:t>– deep and broad knowledge of spatial</a:t>
            </a:r>
            <a:br>
              <a:rPr lang="en-GB" dirty="0" smtClean="0"/>
            </a:br>
            <a:r>
              <a:rPr lang="en-GB" dirty="0" smtClean="0"/>
              <a:t> concepts and representation…</a:t>
            </a:r>
          </a:p>
          <a:p>
            <a:r>
              <a:rPr lang="en-GB" dirty="0" smtClean="0"/>
              <a:t>Adopts a </a:t>
            </a:r>
            <a:r>
              <a:rPr lang="en-GB" b="1" u="sng" dirty="0" smtClean="0"/>
              <a:t>critical stance</a:t>
            </a:r>
            <a:r>
              <a:rPr lang="en-GB" dirty="0" smtClean="0"/>
              <a:t> to spatial thinking – </a:t>
            </a:r>
            <a:br>
              <a:rPr lang="en-GB" dirty="0" smtClean="0"/>
            </a:br>
            <a:r>
              <a:rPr lang="en-GB" dirty="0" smtClean="0"/>
              <a:t>evaluates the quality of spatial data, </a:t>
            </a:r>
            <a:br>
              <a:rPr lang="en-GB" dirty="0" smtClean="0"/>
            </a:br>
            <a:r>
              <a:rPr lang="en-GB" dirty="0" smtClean="0"/>
              <a:t>uses spatial data to construct …</a:t>
            </a:r>
            <a:endParaRPr lang="en-GB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981" y="1157931"/>
            <a:ext cx="3095476" cy="112562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926" y="3921125"/>
            <a:ext cx="1545677" cy="21831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3500" y="5651371"/>
            <a:ext cx="7510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National </a:t>
            </a:r>
            <a:r>
              <a:rPr lang="en-US" dirty="0"/>
              <a:t>R</a:t>
            </a:r>
            <a:r>
              <a:rPr lang="en-US" dirty="0" smtClean="0"/>
              <a:t>esearch Council, </a:t>
            </a:r>
            <a:r>
              <a:rPr lang="en-US" dirty="0"/>
              <a:t>2006, Learning to think spatially: GIS as a Support System in the K-12 Curriculum</a:t>
            </a:r>
            <a:r>
              <a:rPr lang="en-US" dirty="0" smtClean="0"/>
              <a:t>, Washington DC, National </a:t>
            </a:r>
            <a:r>
              <a:rPr lang="en-US" dirty="0"/>
              <a:t>Academy </a:t>
            </a:r>
            <a:r>
              <a:rPr lang="en-US" dirty="0" smtClean="0"/>
              <a:t>Press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Review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61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44750" y="32274"/>
            <a:ext cx="6356350" cy="1325563"/>
          </a:xfrm>
        </p:spPr>
        <p:txBody>
          <a:bodyPr>
            <a:normAutofit/>
          </a:bodyPr>
          <a:lstStyle/>
          <a:p>
            <a:r>
              <a:rPr lang="nl-NL" sz="4800" b="1" dirty="0" err="1" smtClean="0"/>
              <a:t>Spatial</a:t>
            </a:r>
            <a:r>
              <a:rPr lang="nl-NL" sz="4800" b="1" dirty="0" smtClean="0"/>
              <a:t> thinking is …..</a:t>
            </a:r>
            <a:endParaRPr lang="nl-NL" sz="4800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11" y="2936672"/>
            <a:ext cx="8361998" cy="3489567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traditionally linked to spatial visualization, orientation, spatial perception and mental rotation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Review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1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23" y="193196"/>
            <a:ext cx="5761588" cy="62299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33312" y="2037865"/>
            <a:ext cx="23281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Spatial thinking framework </a:t>
            </a:r>
            <a:r>
              <a:rPr lang="en-GB" sz="2000" dirty="0" smtClean="0"/>
              <a:t>(Perdue and </a:t>
            </a:r>
            <a:r>
              <a:rPr lang="en-GB" sz="2000" dirty="0" err="1" smtClean="0"/>
              <a:t>Lobben</a:t>
            </a:r>
            <a:r>
              <a:rPr lang="en-GB" sz="2000" cap="all" dirty="0" smtClean="0"/>
              <a:t>, </a:t>
            </a:r>
            <a:r>
              <a:rPr lang="en-GB" sz="2000" cap="all" dirty="0"/>
              <a:t>2013)</a:t>
            </a:r>
            <a:r>
              <a:rPr lang="en-GB" sz="2000" dirty="0"/>
              <a:t> 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142876" y="4708690"/>
            <a:ext cx="315912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Perdue, N. and </a:t>
            </a:r>
            <a:r>
              <a:rPr lang="en-US" dirty="0" err="1"/>
              <a:t>Lobben</a:t>
            </a:r>
            <a:r>
              <a:rPr lang="en-US" dirty="0"/>
              <a:t>, A., 2013. The Challenges of Testing Spatial Thinking Skills with Participants who are Blind or </a:t>
            </a:r>
            <a:r>
              <a:rPr lang="en-US" dirty="0" smtClean="0"/>
              <a:t>Partially </a:t>
            </a:r>
            <a:r>
              <a:rPr lang="en-US" dirty="0"/>
              <a:t>Sighted. Sharing knowledge, p.107.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Review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82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u="sng" dirty="0" err="1" smtClean="0"/>
              <a:t>Geo</a:t>
            </a:r>
            <a:r>
              <a:rPr lang="nl-NL" sz="3600" dirty="0" err="1" smtClean="0"/>
              <a:t>s</a:t>
            </a:r>
            <a:r>
              <a:rPr lang="nl-NL" sz="3600" b="1" dirty="0" err="1" smtClean="0"/>
              <a:t>patial</a:t>
            </a:r>
            <a:r>
              <a:rPr lang="nl-NL" sz="3600" b="1" dirty="0" smtClean="0"/>
              <a:t> thinking is even more </a:t>
            </a:r>
            <a:r>
              <a:rPr lang="is-IS" sz="3600" b="1" dirty="0" smtClean="0"/>
              <a:t>…</a:t>
            </a:r>
            <a:endParaRPr lang="nl-NL" sz="3600" b="1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Geospatial is not simply about visualization and relationships </a:t>
            </a:r>
            <a:r>
              <a:rPr lang="en-GB" dirty="0" smtClean="0"/>
              <a:t>(Wang et al. 2014)</a:t>
            </a:r>
            <a:r>
              <a:rPr lang="en-GB" sz="3200" dirty="0" smtClean="0"/>
              <a:t>, it implies </a:t>
            </a:r>
          </a:p>
          <a:p>
            <a:pPr lvl="1"/>
            <a:r>
              <a:rPr lang="en-GB" sz="3200" b="1" u="sng" dirty="0" smtClean="0"/>
              <a:t>manipulation </a:t>
            </a:r>
          </a:p>
          <a:p>
            <a:pPr lvl="1"/>
            <a:r>
              <a:rPr lang="en-GB" sz="3200" b="1" u="sng" dirty="0" smtClean="0"/>
              <a:t>interpretation</a:t>
            </a:r>
            <a:r>
              <a:rPr lang="en-GB" sz="3200" dirty="0" smtClean="0"/>
              <a:t> and </a:t>
            </a:r>
          </a:p>
          <a:p>
            <a:pPr lvl="1"/>
            <a:r>
              <a:rPr lang="en-GB" sz="3200" b="1" u="sng" dirty="0" smtClean="0"/>
              <a:t>explanation</a:t>
            </a:r>
            <a:r>
              <a:rPr lang="en-GB" sz="3200" dirty="0" smtClean="0"/>
              <a:t> of information </a:t>
            </a:r>
            <a:r>
              <a:rPr lang="en-GB" sz="2800" dirty="0"/>
              <a:t>(Baker et al. (2015)</a:t>
            </a:r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/>
              <a:t>	.... at different </a:t>
            </a:r>
            <a:r>
              <a:rPr lang="en-GB" sz="3200" b="1" u="sng" dirty="0" smtClean="0"/>
              <a:t>geographic scales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11974" y="4703773"/>
            <a:ext cx="8538235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Baker, T.R., </a:t>
            </a:r>
            <a:r>
              <a:rPr lang="en-US" dirty="0" err="1"/>
              <a:t>Battersby</a:t>
            </a:r>
            <a:r>
              <a:rPr lang="en-US" dirty="0"/>
              <a:t>, S., </a:t>
            </a:r>
            <a:r>
              <a:rPr lang="en-US" dirty="0" err="1"/>
              <a:t>Bednarz</a:t>
            </a:r>
            <a:r>
              <a:rPr lang="en-US" dirty="0"/>
              <a:t>, S.W., </a:t>
            </a:r>
            <a:r>
              <a:rPr lang="en-US" dirty="0" err="1"/>
              <a:t>Bodzin</a:t>
            </a:r>
            <a:r>
              <a:rPr lang="en-US" dirty="0"/>
              <a:t>, A.M., </a:t>
            </a:r>
            <a:r>
              <a:rPr lang="en-US" dirty="0" err="1"/>
              <a:t>Kolvoord</a:t>
            </a:r>
            <a:r>
              <a:rPr lang="en-US" dirty="0"/>
              <a:t>, B., Moore, S., Sinton, D. and </a:t>
            </a:r>
            <a:r>
              <a:rPr lang="en-US" dirty="0" err="1"/>
              <a:t>Uttal</a:t>
            </a:r>
            <a:r>
              <a:rPr lang="en-US" dirty="0"/>
              <a:t>, D., 2015. A research agenda for geospatial technologies and learning. Journal of Geography, 114(3), pp.118-130</a:t>
            </a:r>
            <a:r>
              <a:rPr lang="en-US" dirty="0" smtClean="0"/>
              <a:t>.</a:t>
            </a:r>
          </a:p>
          <a:p>
            <a:r>
              <a:rPr lang="en-US" dirty="0" smtClean="0"/>
              <a:t>Wang</a:t>
            </a:r>
            <a:r>
              <a:rPr lang="en-US" dirty="0"/>
              <a:t>, H.S., Chen, Y.T. and Lin, C.H., 2014. The learning benefits of using eye trackers to enhance the geospatial abilities of elementary school students. British Journal of Educational Technology, 45(2), pp.340-355.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Review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52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not a single ability but comprised of a </a:t>
            </a:r>
            <a:r>
              <a:rPr lang="en-GB" sz="3200" b="1" u="sng" dirty="0"/>
              <a:t>collection of different skills</a:t>
            </a:r>
            <a:r>
              <a:rPr lang="en-GB" sz="3200" b="1" dirty="0"/>
              <a:t> </a:t>
            </a:r>
            <a:r>
              <a:rPr lang="en-GB" dirty="0"/>
              <a:t>(</a:t>
            </a:r>
            <a:r>
              <a:rPr lang="en-GB" dirty="0" err="1"/>
              <a:t>Bednarz</a:t>
            </a:r>
            <a:r>
              <a:rPr lang="en-GB" dirty="0"/>
              <a:t> &amp; Lee, 2011)</a:t>
            </a:r>
            <a:endParaRPr lang="en-GB" sz="3200" dirty="0"/>
          </a:p>
          <a:p>
            <a:r>
              <a:rPr lang="en-GB" sz="3200" dirty="0" smtClean="0"/>
              <a:t>the ability to study the characteristics and the </a:t>
            </a:r>
            <a:r>
              <a:rPr lang="en-GB" sz="3200" b="1" u="sng" dirty="0" smtClean="0"/>
              <a:t>interconnected processes</a:t>
            </a:r>
            <a:r>
              <a:rPr lang="en-GB" sz="3200" b="1" dirty="0" smtClean="0"/>
              <a:t> </a:t>
            </a:r>
            <a:r>
              <a:rPr lang="en-GB" sz="3200" dirty="0" smtClean="0"/>
              <a:t>of </a:t>
            </a:r>
            <a:r>
              <a:rPr lang="en-GB" sz="3200" b="1" u="sng" dirty="0" smtClean="0"/>
              <a:t>nature and human impact</a:t>
            </a:r>
            <a:r>
              <a:rPr lang="en-GB" sz="3200" dirty="0" smtClean="0"/>
              <a:t> in time and at appropriate scale </a:t>
            </a:r>
            <a:r>
              <a:rPr lang="en-GB" dirty="0" smtClean="0"/>
              <a:t>(</a:t>
            </a:r>
            <a:r>
              <a:rPr lang="en-GB" dirty="0" err="1" smtClean="0"/>
              <a:t>Kerski</a:t>
            </a:r>
            <a:r>
              <a:rPr lang="en-GB" dirty="0" smtClean="0"/>
              <a:t> 2008)</a:t>
            </a:r>
          </a:p>
          <a:p>
            <a:pPr marL="0" indent="0">
              <a:buNone/>
            </a:pP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412750" y="4976634"/>
            <a:ext cx="85064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Bednarz</a:t>
            </a:r>
            <a:r>
              <a:rPr lang="en-US" dirty="0"/>
              <a:t>, R.S. and Lee, J., 2011. The components of spatial thinking: empirical evidence. </a:t>
            </a:r>
            <a:r>
              <a:rPr lang="en-US" dirty="0" err="1"/>
              <a:t>Procedia</a:t>
            </a:r>
            <a:r>
              <a:rPr lang="en-US" dirty="0"/>
              <a:t>-Social and Behavioral Sciences, 21, pp.103-107</a:t>
            </a:r>
            <a:r>
              <a:rPr lang="en-US" dirty="0" smtClean="0"/>
              <a:t>.</a:t>
            </a:r>
          </a:p>
          <a:p>
            <a:r>
              <a:rPr lang="en-US" dirty="0" err="1"/>
              <a:t>Kerski</a:t>
            </a:r>
            <a:r>
              <a:rPr lang="en-US" dirty="0"/>
              <a:t>, J.J., 2008. The role of GIS in Digital Earth education. International Journal of Digital Earth, 1(4), pp.326-346.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269053" y="22670"/>
            <a:ext cx="6650181" cy="1325563"/>
          </a:xfrm>
        </p:spPr>
        <p:txBody>
          <a:bodyPr>
            <a:normAutofit/>
          </a:bodyPr>
          <a:lstStyle/>
          <a:p>
            <a:r>
              <a:rPr lang="nl-NL" sz="3600" u="sng" dirty="0" err="1" smtClean="0"/>
              <a:t>Geo</a:t>
            </a:r>
            <a:r>
              <a:rPr lang="nl-NL" sz="3600" dirty="0" err="1" smtClean="0"/>
              <a:t>s</a:t>
            </a:r>
            <a:r>
              <a:rPr lang="nl-NL" sz="3600" b="1" dirty="0" err="1" smtClean="0"/>
              <a:t>patial</a:t>
            </a:r>
            <a:r>
              <a:rPr lang="nl-NL" sz="3600" b="1" dirty="0" smtClean="0"/>
              <a:t> thinking is even more </a:t>
            </a:r>
            <a:r>
              <a:rPr lang="is-IS" sz="3600" b="1" dirty="0" smtClean="0"/>
              <a:t>…</a:t>
            </a:r>
            <a:endParaRPr lang="nl-NL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Review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53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geographic skills provide </a:t>
            </a:r>
            <a:r>
              <a:rPr lang="en-GB" sz="3200" b="1" dirty="0" smtClean="0"/>
              <a:t>necessary tools and techniques to think spatially</a:t>
            </a:r>
            <a:r>
              <a:rPr lang="en-GB" sz="3200" dirty="0" smtClean="0"/>
              <a:t> </a:t>
            </a:r>
          </a:p>
          <a:p>
            <a:r>
              <a:rPr lang="en-GB" sz="3200" dirty="0"/>
              <a:t>t</a:t>
            </a:r>
            <a:r>
              <a:rPr lang="en-GB" sz="3200" dirty="0" smtClean="0"/>
              <a:t>hey enable </a:t>
            </a:r>
            <a:r>
              <a:rPr lang="en-GB" sz="3200" b="1" u="sng" dirty="0" smtClean="0"/>
              <a:t>patterns, associations, and spatial order</a:t>
            </a:r>
            <a:r>
              <a:rPr lang="en-GB" sz="3200" dirty="0" smtClean="0"/>
              <a:t> to be observed </a:t>
            </a:r>
            <a:r>
              <a:rPr lang="en-GB" dirty="0" smtClean="0"/>
              <a:t>(National Geography </a:t>
            </a:r>
            <a:r>
              <a:rPr lang="en-GB" dirty="0"/>
              <a:t>S</a:t>
            </a:r>
            <a:r>
              <a:rPr lang="en-GB" dirty="0" smtClean="0"/>
              <a:t>tandard, 2012)</a:t>
            </a:r>
          </a:p>
          <a:p>
            <a:r>
              <a:rPr lang="en-GB" sz="3200" dirty="0" smtClean="0"/>
              <a:t>provide students with skills to respond to </a:t>
            </a:r>
            <a:r>
              <a:rPr lang="en-GB" sz="3200" b="1" dirty="0" smtClean="0"/>
              <a:t>crucial scientific and social questions </a:t>
            </a:r>
            <a:r>
              <a:rPr lang="en-GB" sz="3200" dirty="0" smtClean="0"/>
              <a:t>of the 21st century </a:t>
            </a:r>
            <a:r>
              <a:rPr lang="en-GB" dirty="0" smtClean="0"/>
              <a:t>(</a:t>
            </a:r>
            <a:r>
              <a:rPr lang="en-GB" dirty="0" err="1" smtClean="0"/>
              <a:t>Tsou</a:t>
            </a:r>
            <a:r>
              <a:rPr lang="en-GB" dirty="0" smtClean="0"/>
              <a:t> and </a:t>
            </a:r>
            <a:r>
              <a:rPr lang="en-GB" dirty="0" err="1" smtClean="0"/>
              <a:t>Yanow</a:t>
            </a:r>
            <a:r>
              <a:rPr lang="en-GB" dirty="0" smtClean="0"/>
              <a:t>, 2010).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12750" y="5278259"/>
            <a:ext cx="85064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Geography Education Standards Project, </a:t>
            </a:r>
            <a:r>
              <a:rPr lang="en-US" dirty="0"/>
              <a:t>2012, Geography for Life – National Geography</a:t>
            </a:r>
          </a:p>
          <a:p>
            <a:r>
              <a:rPr lang="en-US" dirty="0"/>
              <a:t>Standards, Second </a:t>
            </a:r>
            <a:r>
              <a:rPr lang="en-US" dirty="0" smtClean="0"/>
              <a:t>edition, National </a:t>
            </a:r>
            <a:r>
              <a:rPr lang="en-US" dirty="0"/>
              <a:t>Geographic Society, Washington D.C., 272 p.</a:t>
            </a:r>
          </a:p>
          <a:p>
            <a:r>
              <a:rPr lang="en-US" dirty="0" err="1"/>
              <a:t>Tsou</a:t>
            </a:r>
            <a:r>
              <a:rPr lang="en-US" dirty="0"/>
              <a:t>, M.H. and </a:t>
            </a:r>
            <a:r>
              <a:rPr lang="en-US" dirty="0" err="1"/>
              <a:t>Yanow</a:t>
            </a:r>
            <a:r>
              <a:rPr lang="en-US" dirty="0"/>
              <a:t>, K., 2010. Enhancing general education with geographic information science and spatial literacy. URISA Journal, 22(2)</a:t>
            </a:r>
            <a:r>
              <a:rPr lang="en-US" dirty="0" smtClean="0"/>
              <a:t>, 45-54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269053" y="22670"/>
            <a:ext cx="6650181" cy="1325563"/>
          </a:xfrm>
        </p:spPr>
        <p:txBody>
          <a:bodyPr>
            <a:normAutofit/>
          </a:bodyPr>
          <a:lstStyle/>
          <a:p>
            <a:r>
              <a:rPr lang="nl-NL" sz="3600" u="sng" dirty="0" err="1" smtClean="0"/>
              <a:t>Geo</a:t>
            </a:r>
            <a:r>
              <a:rPr lang="nl-NL" sz="3600" dirty="0" err="1" smtClean="0"/>
              <a:t>s</a:t>
            </a:r>
            <a:r>
              <a:rPr lang="nl-NL" sz="3600" b="1" dirty="0" err="1" smtClean="0"/>
              <a:t>patial</a:t>
            </a:r>
            <a:r>
              <a:rPr lang="nl-NL" sz="3600" b="1" dirty="0" smtClean="0"/>
              <a:t> thinking is even more </a:t>
            </a:r>
            <a:r>
              <a:rPr lang="is-IS" sz="3600" b="1" dirty="0" smtClean="0"/>
              <a:t>…</a:t>
            </a:r>
            <a:endParaRPr lang="nl-NL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Review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63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yathin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554" y="127398"/>
            <a:ext cx="2821941" cy="30864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5638" y="1426100"/>
            <a:ext cx="6003916" cy="1143000"/>
          </a:xfrm>
        </p:spPr>
        <p:txBody>
          <a:bodyPr>
            <a:normAutofit/>
          </a:bodyPr>
          <a:lstStyle/>
          <a:p>
            <a:r>
              <a:rPr lang="en-GB" sz="3600" b="1" smtClean="0"/>
              <a:t>GI Science </a:t>
            </a:r>
            <a:r>
              <a:rPr lang="en-GB" sz="3600" b="1" smtClean="0">
                <a:sym typeface="Wingdings"/>
              </a:rPr>
              <a:t> </a:t>
            </a:r>
            <a:r>
              <a:rPr lang="en-GB" sz="3600" smtClean="0">
                <a:sym typeface="Wingdings"/>
              </a:rPr>
              <a:t>S</a:t>
            </a:r>
            <a:r>
              <a:rPr lang="en-GB" sz="3600" b="1" smtClean="0">
                <a:sym typeface="Wingdings"/>
              </a:rPr>
              <a:t>patial </a:t>
            </a:r>
            <a:r>
              <a:rPr lang="en-GB" sz="3600" smtClean="0">
                <a:sym typeface="Wingdings"/>
              </a:rPr>
              <a:t>T</a:t>
            </a:r>
            <a:r>
              <a:rPr lang="en-GB" sz="3600" b="1" smtClean="0">
                <a:sym typeface="Wingdings"/>
              </a:rPr>
              <a:t>hinking</a:t>
            </a:r>
            <a:endParaRPr lang="en-GB" sz="3600" b="1"/>
          </a:p>
        </p:txBody>
      </p:sp>
      <p:pic>
        <p:nvPicPr>
          <p:cNvPr id="7" name="Afbeelding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2" y="3158680"/>
            <a:ext cx="8791379" cy="25948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5639" y="2481757"/>
            <a:ext cx="4481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Spatial Thinking dimensions and related terms (Michel &amp; Hof, 2013)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4892" y="5716691"/>
            <a:ext cx="87913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Michel, E. &amp; Hof, A., 2013, Promoting Spatial Thinking and Learning with Mobile Field Trips and </a:t>
            </a:r>
            <a:r>
              <a:rPr lang="en-GB" sz="1600" dirty="0" err="1"/>
              <a:t>eGeo</a:t>
            </a:r>
            <a:r>
              <a:rPr lang="en-GB" sz="1600" dirty="0"/>
              <a:t>-Riddles, </a:t>
            </a:r>
            <a:r>
              <a:rPr lang="en-GB" sz="1600" dirty="0" err="1"/>
              <a:t>Jekel</a:t>
            </a:r>
            <a:r>
              <a:rPr lang="en-GB" sz="1600" dirty="0"/>
              <a:t>, T., Car, A., </a:t>
            </a:r>
            <a:r>
              <a:rPr lang="en-GB" sz="1600" dirty="0" err="1"/>
              <a:t>Strobl</a:t>
            </a:r>
            <a:r>
              <a:rPr lang="en-GB" sz="1600" dirty="0"/>
              <a:t>, J., </a:t>
            </a:r>
            <a:r>
              <a:rPr lang="en-GB" sz="1600" dirty="0" err="1"/>
              <a:t>Griesebner</a:t>
            </a:r>
            <a:r>
              <a:rPr lang="en-GB" sz="1600" dirty="0"/>
              <a:t>, G. (eds.), </a:t>
            </a:r>
            <a:r>
              <a:rPr lang="en-GB" sz="1600" dirty="0" err="1"/>
              <a:t>GI_Forum</a:t>
            </a:r>
            <a:r>
              <a:rPr lang="en-GB" sz="1600" dirty="0"/>
              <a:t> 2013: Creating the </a:t>
            </a:r>
            <a:r>
              <a:rPr lang="en-GB" sz="1600" dirty="0" err="1"/>
              <a:t>GISociety</a:t>
            </a:r>
            <a:r>
              <a:rPr lang="en-GB" sz="1600" dirty="0"/>
              <a:t>, 378-387. Berlin, </a:t>
            </a:r>
            <a:r>
              <a:rPr lang="en-GB" sz="1600" dirty="0" err="1"/>
              <a:t>Wichmann</a:t>
            </a:r>
            <a:r>
              <a:rPr lang="en-GB" sz="1600" dirty="0"/>
              <a:t> </a:t>
            </a:r>
            <a:r>
              <a:rPr lang="en-GB" sz="1600" dirty="0" err="1"/>
              <a:t>Verlag</a:t>
            </a:r>
            <a:endParaRPr lang="en-GB" sz="1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01875" y="22670"/>
            <a:ext cx="65856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Key Literature </a:t>
            </a:r>
            <a:endParaRPr lang="en-US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Review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48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a</a:t>
            </a:r>
            <a:r>
              <a:rPr lang="en-GB" sz="3200" dirty="0" smtClean="0"/>
              <a:t> new </a:t>
            </a:r>
            <a:r>
              <a:rPr lang="en-GB" sz="3200" b="1" dirty="0" err="1" smtClean="0">
                <a:solidFill>
                  <a:srgbClr val="FF0000"/>
                </a:solidFill>
              </a:rPr>
              <a:t>geotechnological</a:t>
            </a:r>
            <a:r>
              <a:rPr lang="en-GB" sz="3200" b="1" dirty="0" smtClean="0">
                <a:solidFill>
                  <a:srgbClr val="FF0000"/>
                </a:solidFill>
              </a:rPr>
              <a:t> paradigm </a:t>
            </a:r>
            <a:r>
              <a:rPr lang="en-GB" dirty="0"/>
              <a:t>(</a:t>
            </a:r>
            <a:r>
              <a:rPr lang="en-GB" dirty="0" err="1"/>
              <a:t>Kerski</a:t>
            </a:r>
            <a:r>
              <a:rPr lang="en-GB" dirty="0"/>
              <a:t>, 2015) 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sz="3200" dirty="0" smtClean="0"/>
              <a:t>defined as a </a:t>
            </a:r>
            <a:r>
              <a:rPr lang="en-GB" sz="3200" b="1" u="sng" dirty="0" smtClean="0"/>
              <a:t>new way of doing science </a:t>
            </a:r>
          </a:p>
          <a:p>
            <a:r>
              <a:rPr lang="en-GB" sz="3200" dirty="0" smtClean="0"/>
              <a:t>derived from </a:t>
            </a:r>
            <a:r>
              <a:rPr lang="en-GB" sz="3200" b="1" u="sng" dirty="0" smtClean="0"/>
              <a:t>technological advances</a:t>
            </a:r>
            <a:r>
              <a:rPr lang="en-GB" sz="3200" dirty="0" smtClean="0"/>
              <a:t> </a:t>
            </a:r>
          </a:p>
          <a:p>
            <a:r>
              <a:rPr lang="en-GB" sz="3200" dirty="0" smtClean="0"/>
              <a:t>the huge increase in </a:t>
            </a:r>
            <a:r>
              <a:rPr lang="en-GB" sz="3200" b="1" u="sng" dirty="0" smtClean="0"/>
              <a:t>availability of spatial data </a:t>
            </a:r>
            <a:r>
              <a:rPr lang="en-GB" sz="3200" dirty="0" smtClean="0"/>
              <a:t>(big data, mining data, crowdsourcing etc.) </a:t>
            </a:r>
          </a:p>
          <a:p>
            <a:r>
              <a:rPr lang="en-GB" sz="3200" dirty="0"/>
              <a:t>t</a:t>
            </a:r>
            <a:r>
              <a:rPr lang="en-GB" sz="3200" dirty="0" smtClean="0"/>
              <a:t>ools and data </a:t>
            </a:r>
            <a:r>
              <a:rPr lang="en-GB" sz="3200" b="1" u="sng" dirty="0" smtClean="0"/>
              <a:t>available to citizens </a:t>
            </a:r>
          </a:p>
          <a:p>
            <a:r>
              <a:rPr lang="en-GB" sz="3200" dirty="0"/>
              <a:t>a</a:t>
            </a:r>
            <a:r>
              <a:rPr lang="en-GB" sz="3200" dirty="0" smtClean="0"/>
              <a:t>wareness of </a:t>
            </a:r>
            <a:r>
              <a:rPr lang="en-GB" sz="3200" b="1" u="sng" dirty="0" smtClean="0"/>
              <a:t>data quality</a:t>
            </a:r>
            <a:r>
              <a:rPr lang="en-GB" sz="3200" b="1" dirty="0" smtClean="0"/>
              <a:t> </a:t>
            </a:r>
            <a:r>
              <a:rPr lang="en-GB" sz="3200" dirty="0" smtClean="0"/>
              <a:t>now essential</a:t>
            </a:r>
            <a:endParaRPr lang="en-GB" sz="32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397125" y="32274"/>
            <a:ext cx="65221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 err="1" smtClean="0"/>
              <a:t>Linking</a:t>
            </a:r>
            <a:r>
              <a:rPr lang="nl-NL" sz="3600" b="1" dirty="0" smtClean="0"/>
              <a:t> </a:t>
            </a:r>
            <a:r>
              <a:rPr lang="nl-NL" sz="3600" b="1" dirty="0" err="1" smtClean="0"/>
              <a:t>geospatial</a:t>
            </a:r>
            <a:r>
              <a:rPr lang="nl-NL" sz="3600" b="1" dirty="0" smtClean="0"/>
              <a:t> thinking </a:t>
            </a:r>
            <a:r>
              <a:rPr lang="nl-NL" sz="3600" b="1" dirty="0" err="1" smtClean="0"/>
              <a:t>to</a:t>
            </a:r>
            <a:r>
              <a:rPr lang="nl-NL" sz="3600" b="1" dirty="0" smtClean="0"/>
              <a:t> GIS</a:t>
            </a:r>
            <a:endParaRPr lang="nl-NL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222250" y="5602922"/>
            <a:ext cx="869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Kerski</a:t>
            </a:r>
            <a:r>
              <a:rPr lang="en-US" dirty="0"/>
              <a:t>, J.J., 2015. Opportunities and Challenges in Using Geospatial Technologies for Education. In Geospatial Technologies and Geography Education in a Changing </a:t>
            </a:r>
            <a:r>
              <a:rPr lang="en-US" dirty="0" smtClean="0"/>
              <a:t>World (pp.183</a:t>
            </a:r>
            <a:r>
              <a:rPr lang="en-US" dirty="0"/>
              <a:t>-194). Springer Japan.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Review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0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5999" y="195263"/>
            <a:ext cx="6619875" cy="1143000"/>
          </a:xfrm>
        </p:spPr>
        <p:txBody>
          <a:bodyPr>
            <a:normAutofit/>
          </a:bodyPr>
          <a:lstStyle/>
          <a:p>
            <a:r>
              <a:rPr lang="nl-NL" dirty="0"/>
              <a:t>H</a:t>
            </a:r>
            <a:r>
              <a:rPr lang="nl-NL" b="1" dirty="0" smtClean="0"/>
              <a:t>ow </a:t>
            </a:r>
            <a:r>
              <a:rPr lang="nl-NL" b="1" dirty="0" err="1" smtClean="0"/>
              <a:t>to</a:t>
            </a:r>
            <a:r>
              <a:rPr lang="nl-NL" b="1" dirty="0" smtClean="0"/>
              <a:t> </a:t>
            </a:r>
            <a:r>
              <a:rPr lang="nl-NL" b="1" dirty="0" err="1" smtClean="0"/>
              <a:t>implement</a:t>
            </a:r>
            <a:r>
              <a:rPr lang="nl-NL" b="1" dirty="0" smtClean="0"/>
              <a:t> </a:t>
            </a:r>
            <a:r>
              <a:rPr lang="nl-NL" b="1" dirty="0" err="1" smtClean="0"/>
              <a:t>this</a:t>
            </a:r>
            <a:r>
              <a:rPr lang="nl-NL" b="1" dirty="0" smtClean="0"/>
              <a:t>? </a:t>
            </a:r>
            <a:endParaRPr lang="nl-NL" b="1" dirty="0"/>
          </a:p>
        </p:txBody>
      </p:sp>
      <p:pic>
        <p:nvPicPr>
          <p:cNvPr id="6" name="image17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34264" y="2345821"/>
            <a:ext cx="8571609" cy="3574264"/>
          </a:xfrm>
          <a:prstGeom prst="rect">
            <a:avLst/>
          </a:prstGeom>
          <a:ln/>
        </p:spPr>
      </p:pic>
      <p:sp>
        <p:nvSpPr>
          <p:cNvPr id="4" name="Rechthoek 3"/>
          <p:cNvSpPr/>
          <p:nvPr/>
        </p:nvSpPr>
        <p:spPr>
          <a:xfrm>
            <a:off x="397765" y="1423464"/>
            <a:ext cx="8359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alibri" charset="0"/>
                <a:ea typeface="Calibri" charset="0"/>
                <a:cs typeface="Calibri" charset="0"/>
              </a:rPr>
              <a:t>Four schools of thought on the relationship between Geography &amp; GIS (Sui, 1995)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397764" y="5856584"/>
            <a:ext cx="8508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Sui, D.Z., 1995. A pedagogic framework to link GIS to the intellectual core of geography. Journal of </a:t>
            </a:r>
            <a:r>
              <a:rPr lang="en-US" dirty="0" smtClean="0"/>
              <a:t>Geography</a:t>
            </a:r>
            <a:r>
              <a:rPr lang="en-US" dirty="0"/>
              <a:t>, 94(6), pp.578-591.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Review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2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GI-Learner in figures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1043"/>
            <a:ext cx="8515350" cy="463592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Seven</a:t>
            </a:r>
            <a:r>
              <a:rPr lang="en-US" sz="3600" dirty="0" smtClean="0"/>
              <a:t> partners </a:t>
            </a:r>
          </a:p>
          <a:p>
            <a:r>
              <a:rPr lang="en-US" sz="3600" b="1" dirty="0"/>
              <a:t>Five</a:t>
            </a:r>
            <a:r>
              <a:rPr lang="en-US" sz="3600" dirty="0"/>
              <a:t> high schools (including coordinating </a:t>
            </a:r>
            <a:r>
              <a:rPr lang="en-US" sz="3600" dirty="0" err="1"/>
              <a:t>organisation</a:t>
            </a:r>
            <a:r>
              <a:rPr lang="en-US" sz="3600" dirty="0"/>
              <a:t>)</a:t>
            </a:r>
          </a:p>
          <a:p>
            <a:r>
              <a:rPr lang="en-US" sz="3600" b="1" dirty="0" smtClean="0"/>
              <a:t>Five </a:t>
            </a:r>
            <a:r>
              <a:rPr lang="en-US" sz="3600" dirty="0" smtClean="0"/>
              <a:t>countries: Belgium, Austria, </a:t>
            </a:r>
            <a:r>
              <a:rPr lang="en-US" sz="3600" dirty="0"/>
              <a:t>R</a:t>
            </a:r>
            <a:r>
              <a:rPr lang="en-US" sz="3600" dirty="0" smtClean="0"/>
              <a:t>omania, Spain, UK</a:t>
            </a:r>
          </a:p>
          <a:p>
            <a:r>
              <a:rPr lang="en-US" sz="3600" b="1" dirty="0"/>
              <a:t>Three</a:t>
            </a:r>
            <a:r>
              <a:rPr lang="en-US" sz="3600" dirty="0"/>
              <a:t> year, EU funded Erasmus+ project</a:t>
            </a:r>
          </a:p>
          <a:p>
            <a:r>
              <a:rPr lang="en-US" sz="3600" b="1" dirty="0" smtClean="0"/>
              <a:t>Two</a:t>
            </a:r>
            <a:r>
              <a:rPr lang="en-US" sz="3600" dirty="0" smtClean="0"/>
              <a:t> universities </a:t>
            </a:r>
          </a:p>
          <a:p>
            <a:r>
              <a:rPr lang="en-US" sz="3600" b="1" dirty="0" smtClean="0"/>
              <a:t>One</a:t>
            </a:r>
            <a:r>
              <a:rPr lang="en-US" sz="3600" dirty="0" smtClean="0"/>
              <a:t> international association, EUROGEO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5256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3.png" descr="fig8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509173"/>
            <a:ext cx="9107184" cy="3705923"/>
          </a:xfrm>
          <a:prstGeom prst="rect">
            <a:avLst/>
          </a:prstGeom>
          <a:ln/>
        </p:spPr>
      </p:pic>
      <p:sp>
        <p:nvSpPr>
          <p:cNvPr id="3" name="Rechthoek 2"/>
          <p:cNvSpPr/>
          <p:nvPr/>
        </p:nvSpPr>
        <p:spPr>
          <a:xfrm>
            <a:off x="891914" y="5183347"/>
            <a:ext cx="7280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latin typeface="Calibri" charset="0"/>
                <a:ea typeface="Calibri" charset="0"/>
                <a:cs typeface="Calibri" charset="0"/>
              </a:rPr>
              <a:t>Five </a:t>
            </a:r>
            <a:r>
              <a:rPr lang="nl-NL" dirty="0" err="1">
                <a:latin typeface="Calibri" charset="0"/>
                <a:ea typeface="Calibri" charset="0"/>
                <a:cs typeface="Calibri" charset="0"/>
              </a:rPr>
              <a:t>ways</a:t>
            </a:r>
            <a:r>
              <a:rPr lang="nl-NL" dirty="0">
                <a:latin typeface="Calibri" charset="0"/>
                <a:ea typeface="Calibri" charset="0"/>
                <a:cs typeface="Calibri" charset="0"/>
              </a:rPr>
              <a:t> of </a:t>
            </a:r>
            <a:r>
              <a:rPr lang="nl-NL" dirty="0" err="1">
                <a:latin typeface="Calibri" charset="0"/>
                <a:ea typeface="Calibri" charset="0"/>
                <a:cs typeface="Calibri" charset="0"/>
              </a:rPr>
              <a:t>integrating</a:t>
            </a:r>
            <a:r>
              <a:rPr lang="nl-NL" dirty="0">
                <a:latin typeface="Calibri" charset="0"/>
                <a:ea typeface="Calibri" charset="0"/>
                <a:cs typeface="Calibri" charset="0"/>
              </a:rPr>
              <a:t> GIS in </a:t>
            </a:r>
            <a:r>
              <a:rPr lang="nl-NL" dirty="0" err="1">
                <a:latin typeface="Calibri" charset="0"/>
                <a:ea typeface="Calibri" charset="0"/>
                <a:cs typeface="Calibri" charset="0"/>
              </a:rPr>
              <a:t>geography</a:t>
            </a:r>
            <a:r>
              <a:rPr lang="nl-NL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nl-NL" dirty="0" err="1">
                <a:latin typeface="Calibri" charset="0"/>
                <a:ea typeface="Calibri" charset="0"/>
                <a:cs typeface="Calibri" charset="0"/>
              </a:rPr>
              <a:t>education</a:t>
            </a:r>
            <a:r>
              <a:rPr lang="nl-NL" dirty="0"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nl-NL" dirty="0" err="1">
                <a:latin typeface="Calibri" charset="0"/>
                <a:ea typeface="Calibri" charset="0"/>
                <a:cs typeface="Calibri" charset="0"/>
              </a:rPr>
              <a:t>Favier</a:t>
            </a:r>
            <a:r>
              <a:rPr lang="nl-NL" dirty="0">
                <a:latin typeface="Calibri" charset="0"/>
                <a:ea typeface="Calibri" charset="0"/>
                <a:cs typeface="Calibri" charset="0"/>
              </a:rPr>
              <a:t>, 2013)</a:t>
            </a:r>
            <a:r>
              <a:rPr lang="nl-NL" dirty="0"/>
              <a:t> 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H</a:t>
            </a:r>
            <a:r>
              <a:rPr lang="nl-NL" sz="4000" b="1" dirty="0" smtClean="0"/>
              <a:t>ow </a:t>
            </a:r>
            <a:r>
              <a:rPr lang="nl-NL" sz="4000" b="1" dirty="0" err="1" smtClean="0"/>
              <a:t>to</a:t>
            </a:r>
            <a:r>
              <a:rPr lang="nl-NL" sz="4000" b="1" dirty="0" smtClean="0"/>
              <a:t> </a:t>
            </a:r>
            <a:r>
              <a:rPr lang="nl-NL" sz="4000" b="1" dirty="0" err="1" smtClean="0"/>
              <a:t>implement</a:t>
            </a:r>
            <a:r>
              <a:rPr lang="nl-NL" sz="4000" b="1" dirty="0" smtClean="0"/>
              <a:t> </a:t>
            </a:r>
            <a:r>
              <a:rPr lang="nl-NL" sz="4000" b="1" dirty="0" err="1" smtClean="0"/>
              <a:t>this</a:t>
            </a:r>
            <a:r>
              <a:rPr lang="nl-NL" sz="4000" b="1" dirty="0" smtClean="0"/>
              <a:t>? </a:t>
            </a:r>
            <a:endParaRPr lang="nl-NL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212517" y="5745833"/>
            <a:ext cx="8706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Favier</a:t>
            </a:r>
            <a:r>
              <a:rPr lang="en-US" dirty="0" smtClean="0"/>
              <a:t>, </a:t>
            </a:r>
            <a:r>
              <a:rPr lang="en-US" dirty="0"/>
              <a:t>T.M., 2011, Geographic Information Systems in inquiry-based secondary geography education</a:t>
            </a:r>
            <a:r>
              <a:rPr lang="en-US" dirty="0" smtClean="0"/>
              <a:t>, </a:t>
            </a:r>
            <a:r>
              <a:rPr lang="en-US" dirty="0" err="1" smtClean="0"/>
              <a:t>Vrije</a:t>
            </a:r>
            <a:r>
              <a:rPr lang="en-US" dirty="0" smtClean="0"/>
              <a:t> </a:t>
            </a:r>
            <a:r>
              <a:rPr lang="en-US" dirty="0" err="1"/>
              <a:t>Universiteit</a:t>
            </a:r>
            <a:r>
              <a:rPr lang="en-US" dirty="0"/>
              <a:t> Amsterdam, 287 </a:t>
            </a:r>
            <a:r>
              <a:rPr lang="en-US" dirty="0" smtClean="0"/>
              <a:t>pp.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Review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6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28650" y="1417638"/>
            <a:ext cx="8382000" cy="4759325"/>
          </a:xfrm>
        </p:spPr>
        <p:txBody>
          <a:bodyPr>
            <a:noAutofit/>
          </a:bodyPr>
          <a:lstStyle/>
          <a:p>
            <a:pPr lvl="0"/>
            <a:r>
              <a:rPr lang="en-GB" sz="2400" dirty="0"/>
              <a:t>GIS </a:t>
            </a:r>
            <a:r>
              <a:rPr lang="en-GB" sz="2400" b="1" u="sng" dirty="0"/>
              <a:t>is not a compulsory </a:t>
            </a:r>
            <a:r>
              <a:rPr lang="en-GB" sz="2400" b="1" u="sng" dirty="0" smtClean="0"/>
              <a:t>item</a:t>
            </a:r>
            <a:r>
              <a:rPr lang="en-GB" sz="2400" b="1" dirty="0" smtClean="0"/>
              <a:t> </a:t>
            </a:r>
            <a:r>
              <a:rPr lang="en-GB" sz="2400" dirty="0" smtClean="0"/>
              <a:t>in </a:t>
            </a:r>
            <a:r>
              <a:rPr lang="en-GB" sz="2400" dirty="0"/>
              <a:t>teacher training.</a:t>
            </a:r>
            <a:endParaRPr lang="en-GB" sz="2400" dirty="0" smtClean="0"/>
          </a:p>
          <a:p>
            <a:pPr lvl="0"/>
            <a:r>
              <a:rPr lang="en-GB" sz="2400" dirty="0" smtClean="0"/>
              <a:t>Taught by </a:t>
            </a:r>
            <a:r>
              <a:rPr lang="en-GB" sz="2400" b="1" u="sng" dirty="0" smtClean="0"/>
              <a:t>non-specialists</a:t>
            </a:r>
            <a:r>
              <a:rPr lang="en-GB" sz="2400" dirty="0" smtClean="0"/>
              <a:t>, leading to teachers with limited pedagogical content knowledge, resulting in fewer teachers recognizing the potential opportunities GIS offers to teach geography content and skills, teach more and more geography.</a:t>
            </a:r>
          </a:p>
          <a:p>
            <a:pPr lvl="0"/>
            <a:r>
              <a:rPr lang="en-GB" sz="2400" b="1" u="sng" dirty="0" smtClean="0"/>
              <a:t>Curriculum</a:t>
            </a:r>
            <a:r>
              <a:rPr lang="en-GB" sz="2400" dirty="0" smtClean="0"/>
              <a:t> not included or impedes adoption to include GIS.</a:t>
            </a:r>
          </a:p>
          <a:p>
            <a:pPr lvl="0"/>
            <a:r>
              <a:rPr lang="en-GB" sz="2400" dirty="0" smtClean="0"/>
              <a:t>The  non-availability of </a:t>
            </a:r>
            <a:r>
              <a:rPr lang="en-GB" sz="2400" b="1" u="sng" dirty="0" smtClean="0"/>
              <a:t>data and</a:t>
            </a:r>
            <a:r>
              <a:rPr lang="en-GB" sz="2400" b="1" dirty="0" smtClean="0"/>
              <a:t> </a:t>
            </a:r>
            <a:r>
              <a:rPr lang="en-GB" sz="2400" dirty="0" smtClean="0"/>
              <a:t>easy-to-use </a:t>
            </a:r>
            <a:r>
              <a:rPr lang="en-GB" sz="2400" b="1" u="sng" dirty="0" smtClean="0"/>
              <a:t>software</a:t>
            </a:r>
            <a:r>
              <a:rPr lang="en-GB" sz="2400" dirty="0" smtClean="0"/>
              <a:t>.</a:t>
            </a:r>
          </a:p>
          <a:p>
            <a:pPr lvl="0"/>
            <a:r>
              <a:rPr lang="en-GB" sz="2400" b="1" u="sng" dirty="0" smtClean="0"/>
              <a:t>Attitudes </a:t>
            </a:r>
            <a:r>
              <a:rPr lang="en-GB" sz="2400" b="1" u="sng" dirty="0"/>
              <a:t>of </a:t>
            </a:r>
            <a:r>
              <a:rPr lang="en-GB" sz="2400" b="1" u="sng" dirty="0" smtClean="0"/>
              <a:t>teachers</a:t>
            </a:r>
            <a:r>
              <a:rPr lang="en-GB" sz="2400" dirty="0" smtClean="0"/>
              <a:t> </a:t>
            </a:r>
            <a:r>
              <a:rPr lang="en-GB" sz="2400" dirty="0"/>
              <a:t>It seems difficult to persuade teachers to use new technologies, if they are highly demanding technically and if teachers are not fully convinced of the effectiveness and added value.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349500" y="163513"/>
            <a:ext cx="6629400" cy="1143000"/>
          </a:xfrm>
        </p:spPr>
        <p:txBody>
          <a:bodyPr>
            <a:noAutofit/>
          </a:bodyPr>
          <a:lstStyle/>
          <a:p>
            <a:r>
              <a:rPr lang="en-GB" b="1" dirty="0" smtClean="0"/>
              <a:t>Why GIS is not used more?</a:t>
            </a:r>
            <a:endParaRPr lang="en-GB" b="1" dirty="0"/>
          </a:p>
        </p:txBody>
      </p:sp>
      <p:sp>
        <p:nvSpPr>
          <p:cNvPr id="3" name="Rechthoek 2"/>
          <p:cNvSpPr/>
          <p:nvPr/>
        </p:nvSpPr>
        <p:spPr>
          <a:xfrm>
            <a:off x="4381779" y="5261968"/>
            <a:ext cx="3491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latin typeface="Calibri" charset="0"/>
                <a:ea typeface="Calibri" charset="0"/>
                <a:cs typeface="Calibri" charset="0"/>
              </a:rPr>
              <a:t>Bednarz</a:t>
            </a:r>
            <a:r>
              <a:rPr lang="nl-NL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nl-NL" dirty="0" err="1"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nl-NL" dirty="0">
                <a:latin typeface="Calibri" charset="0"/>
                <a:ea typeface="Calibri" charset="0"/>
                <a:cs typeface="Calibri" charset="0"/>
              </a:rPr>
              <a:t> van der Schee  (2006) </a:t>
            </a:r>
            <a:endParaRPr lang="nl-NL" dirty="0"/>
          </a:p>
        </p:txBody>
      </p:sp>
      <p:sp>
        <p:nvSpPr>
          <p:cNvPr id="6" name="Rectangle 5"/>
          <p:cNvSpPr/>
          <p:nvPr/>
        </p:nvSpPr>
        <p:spPr>
          <a:xfrm>
            <a:off x="238124" y="5611336"/>
            <a:ext cx="87407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Bednarz</a:t>
            </a:r>
            <a:r>
              <a:rPr lang="en-US" dirty="0"/>
              <a:t>, S.W. and </a:t>
            </a:r>
            <a:r>
              <a:rPr lang="en-US" dirty="0" err="1"/>
              <a:t>Schee</a:t>
            </a:r>
            <a:r>
              <a:rPr lang="en-US" dirty="0"/>
              <a:t>, J.V.D., 2006. Europe and the United States: The implementation of geographic information systems in secondary education in two contexts. Technology, Pedagogy and Education, 15(2)</a:t>
            </a:r>
            <a:r>
              <a:rPr lang="en-US" dirty="0" smtClean="0"/>
              <a:t>,191</a:t>
            </a:r>
            <a:r>
              <a:rPr lang="en-US" dirty="0"/>
              <a:t>-205.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Review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5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375" y="22670"/>
            <a:ext cx="6553859" cy="1325563"/>
          </a:xfrm>
        </p:spPr>
        <p:txBody>
          <a:bodyPr>
            <a:noAutofit/>
          </a:bodyPr>
          <a:lstStyle/>
          <a:p>
            <a:r>
              <a:rPr lang="en-US" sz="3600" dirty="0"/>
              <a:t>R</a:t>
            </a:r>
            <a:r>
              <a:rPr lang="en-US" sz="3600" dirty="0" smtClean="0"/>
              <a:t>ecommendations </a:t>
            </a:r>
            <a:r>
              <a:rPr lang="en-US" sz="3600" dirty="0"/>
              <a:t>for </a:t>
            </a:r>
            <a:r>
              <a:rPr lang="en-US" sz="3600" dirty="0" smtClean="0"/>
              <a:t>successful </a:t>
            </a:r>
            <a:r>
              <a:rPr lang="en-US" sz="3600" dirty="0"/>
              <a:t>introduction and </a:t>
            </a:r>
            <a:r>
              <a:rPr lang="en-US" sz="3600" dirty="0" smtClean="0"/>
              <a:t>integration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1043"/>
            <a:ext cx="8515350" cy="4635920"/>
          </a:xfrm>
        </p:spPr>
        <p:txBody>
          <a:bodyPr>
            <a:normAutofit/>
          </a:bodyPr>
          <a:lstStyle/>
          <a:p>
            <a:pPr lvl="0"/>
            <a:r>
              <a:rPr lang="en-US" sz="3200" b="1" u="sng" dirty="0" smtClean="0"/>
              <a:t>address key issues</a:t>
            </a:r>
            <a:r>
              <a:rPr lang="en-US" sz="3200" b="1" dirty="0" smtClean="0"/>
              <a:t> </a:t>
            </a:r>
            <a:r>
              <a:rPr lang="en-US" sz="3200" dirty="0" smtClean="0"/>
              <a:t>related to GIS implementation: teacher </a:t>
            </a:r>
            <a:r>
              <a:rPr lang="en-US" sz="3200" dirty="0"/>
              <a:t>training, availability of user friendly software, ICT equipment in schools.</a:t>
            </a:r>
            <a:endParaRPr lang="en-GB" sz="3200" dirty="0"/>
          </a:p>
          <a:p>
            <a:pPr lvl="0"/>
            <a:r>
              <a:rPr lang="en-US" sz="3200" dirty="0"/>
              <a:t>use a </a:t>
            </a:r>
            <a:r>
              <a:rPr lang="en-US" sz="3200" b="1" u="sng" dirty="0"/>
              <a:t>community of learners approach</a:t>
            </a:r>
            <a:r>
              <a:rPr lang="en-US" sz="3200" b="1" dirty="0"/>
              <a:t> </a:t>
            </a:r>
            <a:r>
              <a:rPr lang="en-US" sz="3200" dirty="0"/>
              <a:t>and</a:t>
            </a:r>
            <a:endParaRPr lang="en-GB" sz="3200" dirty="0"/>
          </a:p>
          <a:p>
            <a:pPr lvl="0"/>
            <a:r>
              <a:rPr lang="en-US" sz="3200" b="1" u="sng" dirty="0"/>
              <a:t>institutionalize </a:t>
            </a:r>
            <a:r>
              <a:rPr lang="en-US" sz="3200" b="1" u="sng" dirty="0" err="1"/>
              <a:t>GIScience</a:t>
            </a:r>
            <a:r>
              <a:rPr lang="en-US" sz="3200" b="1" u="sng" dirty="0"/>
              <a:t> into curricula</a:t>
            </a:r>
            <a:r>
              <a:rPr lang="en-US" sz="3200" dirty="0"/>
              <a:t>, making sure that it is aligned with significant general learning goals like </a:t>
            </a:r>
            <a:r>
              <a:rPr lang="en-US" sz="3200" dirty="0" err="1"/>
              <a:t>graphicacy</a:t>
            </a:r>
            <a:r>
              <a:rPr lang="en-US" sz="3200" dirty="0"/>
              <a:t>, critical thinking and citizenship </a:t>
            </a:r>
            <a:r>
              <a:rPr lang="en-US" sz="3200" dirty="0" smtClean="0"/>
              <a:t>skills</a:t>
            </a:r>
            <a:r>
              <a:rPr lang="en-US" sz="3200" dirty="0"/>
              <a:t>.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150714" y="5445028"/>
            <a:ext cx="8842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Bednarz</a:t>
            </a:r>
            <a:r>
              <a:rPr lang="en-US" dirty="0" smtClean="0"/>
              <a:t>, </a:t>
            </a:r>
            <a:r>
              <a:rPr lang="en-US" dirty="0"/>
              <a:t>S. W. &amp; </a:t>
            </a:r>
            <a:r>
              <a:rPr lang="en-US" dirty="0" smtClean="0"/>
              <a:t>van der </a:t>
            </a:r>
            <a:r>
              <a:rPr lang="en-US" dirty="0" err="1"/>
              <a:t>Schee</a:t>
            </a:r>
            <a:r>
              <a:rPr lang="en-US" dirty="0"/>
              <a:t>, J</a:t>
            </a:r>
            <a:r>
              <a:rPr lang="en-US" cap="all" dirty="0"/>
              <a:t>.</a:t>
            </a:r>
            <a:r>
              <a:rPr lang="en-US" cap="small" dirty="0"/>
              <a:t> 2006. </a:t>
            </a:r>
            <a:r>
              <a:rPr lang="en-US" dirty="0"/>
              <a:t>Europe and the United States: the implementation of geographic information systems in secondary education in two contexts, Technology, Pedagogy and Education. 15 (2), 191-205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59775" y="-41421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Review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6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GIS is not used more?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schools </a:t>
            </a:r>
            <a:r>
              <a:rPr lang="en-US" sz="3200" dirty="0" smtClean="0"/>
              <a:t>in Europe nowadays </a:t>
            </a:r>
            <a:r>
              <a:rPr lang="en-US" sz="3200" dirty="0"/>
              <a:t>generally have </a:t>
            </a:r>
            <a:r>
              <a:rPr lang="en-US" sz="3200" b="1" u="sng" dirty="0"/>
              <a:t>better ICT </a:t>
            </a:r>
            <a:r>
              <a:rPr lang="en-US" sz="3200" b="1" u="sng" dirty="0" smtClean="0"/>
              <a:t>equipment</a:t>
            </a:r>
            <a:endParaRPr lang="en-US" sz="3200" b="1" u="sng" dirty="0"/>
          </a:p>
          <a:p>
            <a:r>
              <a:rPr lang="en-GB" sz="3200" dirty="0"/>
              <a:t>Cloud-based developments</a:t>
            </a:r>
          </a:p>
          <a:p>
            <a:r>
              <a:rPr lang="en-US" sz="3200" dirty="0" smtClean="0"/>
              <a:t>pupils increasingly asked </a:t>
            </a:r>
            <a:r>
              <a:rPr lang="en-US" sz="3200" b="1" u="sng" dirty="0"/>
              <a:t>bring their own devices</a:t>
            </a:r>
            <a:r>
              <a:rPr lang="en-GB" sz="3200" b="1" dirty="0"/>
              <a:t> </a:t>
            </a:r>
            <a:endParaRPr lang="en-GB" sz="3200" b="1" dirty="0" smtClean="0"/>
          </a:p>
          <a:p>
            <a:r>
              <a:rPr lang="en-GB" sz="3200" dirty="0"/>
              <a:t>m</a:t>
            </a:r>
            <a:r>
              <a:rPr lang="en-US" sz="3200" dirty="0" smtClean="0"/>
              <a:t>ore </a:t>
            </a:r>
            <a:r>
              <a:rPr lang="en-US" sz="3200" b="1" u="sng" dirty="0" smtClean="0"/>
              <a:t>openly </a:t>
            </a:r>
            <a:r>
              <a:rPr lang="en-US" sz="3200" b="1" u="sng" dirty="0"/>
              <a:t>available </a:t>
            </a:r>
            <a:r>
              <a:rPr lang="en-US" sz="3200" b="1" u="sng" dirty="0" smtClean="0"/>
              <a:t>data</a:t>
            </a:r>
          </a:p>
          <a:p>
            <a:r>
              <a:rPr lang="en-US" sz="3200" dirty="0" smtClean="0"/>
              <a:t>Web</a:t>
            </a:r>
            <a:r>
              <a:rPr lang="en-US" sz="3200" dirty="0"/>
              <a:t>-based platforms have </a:t>
            </a:r>
            <a:r>
              <a:rPr lang="en-US" sz="3200" b="1" dirty="0" smtClean="0"/>
              <a:t>reduced / </a:t>
            </a:r>
            <a:r>
              <a:rPr lang="en-US" sz="3200" b="1" u="sng" dirty="0" smtClean="0"/>
              <a:t>no </a:t>
            </a:r>
            <a:r>
              <a:rPr lang="en-US" sz="3200" b="1" u="sng" dirty="0"/>
              <a:t>costs</a:t>
            </a:r>
            <a:r>
              <a:rPr lang="en-GB" sz="3200" b="1" u="sng" dirty="0"/>
              <a:t> </a:t>
            </a:r>
            <a:endParaRPr lang="en-GB" sz="3200" b="1" u="sng" dirty="0" smtClean="0"/>
          </a:p>
          <a:p>
            <a:r>
              <a:rPr lang="en-GB" sz="3200" b="1" u="sng" dirty="0" smtClean="0"/>
              <a:t>networking </a:t>
            </a:r>
            <a:r>
              <a:rPr lang="en-GB" sz="3200" b="1" u="sng" dirty="0"/>
              <a:t>and communities</a:t>
            </a:r>
            <a:r>
              <a:rPr lang="en-GB" sz="3200" b="1" dirty="0"/>
              <a:t> </a:t>
            </a:r>
            <a:r>
              <a:rPr lang="en-GB" sz="3200" dirty="0"/>
              <a:t>encouraged </a:t>
            </a:r>
            <a:r>
              <a:rPr lang="en-GB" sz="3200" dirty="0" smtClean="0"/>
              <a:t>and available – social media (digital-earth, </a:t>
            </a:r>
            <a:r>
              <a:rPr lang="en-GB" sz="3200" dirty="0" err="1" smtClean="0"/>
              <a:t>eduGIS</a:t>
            </a:r>
            <a:r>
              <a:rPr lang="en-GB" sz="3200" dirty="0" smtClean="0"/>
              <a:t>)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Review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10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541043"/>
            <a:ext cx="8262244" cy="4635920"/>
          </a:xfrm>
        </p:spPr>
        <p:txBody>
          <a:bodyPr>
            <a:noAutofit/>
          </a:bodyPr>
          <a:lstStyle/>
          <a:p>
            <a:r>
              <a:rPr lang="en-GB" sz="3200" dirty="0" err="1" smtClean="0"/>
              <a:t>iGuess</a:t>
            </a:r>
            <a:r>
              <a:rPr lang="en-GB" sz="3200" dirty="0" smtClean="0"/>
              <a:t> </a:t>
            </a:r>
            <a:r>
              <a:rPr lang="en-GB" sz="3200" dirty="0" smtClean="0">
                <a:sym typeface="Wingdings"/>
              </a:rPr>
              <a:t>  </a:t>
            </a:r>
            <a:r>
              <a:rPr lang="en-GB" sz="3200" dirty="0" smtClean="0">
                <a:sym typeface="Wingdings"/>
                <a:hlinkClick r:id="rId2"/>
              </a:rPr>
              <a:t>www.iguess.eu</a:t>
            </a:r>
            <a:r>
              <a:rPr lang="en-GB" sz="3200" dirty="0" smtClean="0">
                <a:sym typeface="Wingdings"/>
              </a:rPr>
              <a:t/>
            </a:r>
            <a:br>
              <a:rPr lang="en-GB" sz="3200" dirty="0" smtClean="0">
                <a:sym typeface="Wingdings"/>
              </a:rPr>
            </a:br>
            <a:endParaRPr lang="en-GB" sz="1200" dirty="0" smtClean="0">
              <a:sym typeface="Wingdings"/>
            </a:endParaRPr>
          </a:p>
          <a:p>
            <a:r>
              <a:rPr lang="en-GB" sz="3200" dirty="0" smtClean="0">
                <a:sym typeface="Wingdings"/>
              </a:rPr>
              <a:t>I-Use  </a:t>
            </a:r>
            <a:r>
              <a:rPr lang="en-GB" sz="3200" dirty="0" smtClean="0">
                <a:sym typeface="Wingdings"/>
                <a:hlinkClick r:id="rId3"/>
              </a:rPr>
              <a:t>www.i-use.eu</a:t>
            </a:r>
            <a:r>
              <a:rPr lang="en-GB" sz="3200" dirty="0" smtClean="0">
                <a:sym typeface="Wingdings"/>
              </a:rPr>
              <a:t> </a:t>
            </a:r>
            <a:br>
              <a:rPr lang="en-GB" sz="3200" dirty="0" smtClean="0">
                <a:sym typeface="Wingdings"/>
              </a:rPr>
            </a:br>
            <a:endParaRPr lang="en-GB" sz="1200" dirty="0" smtClean="0">
              <a:sym typeface="Wingdings"/>
            </a:endParaRPr>
          </a:p>
          <a:p>
            <a:r>
              <a:rPr lang="en-GB" sz="3200" dirty="0" err="1" smtClean="0">
                <a:sym typeface="Wingdings"/>
              </a:rPr>
              <a:t>EduGIS</a:t>
            </a:r>
            <a:r>
              <a:rPr lang="en-GB" sz="3200" dirty="0" smtClean="0">
                <a:sym typeface="Wingdings"/>
              </a:rPr>
              <a:t>  </a:t>
            </a:r>
            <a:r>
              <a:rPr lang="en-GB" sz="3200" dirty="0" smtClean="0">
                <a:sym typeface="Wingdings"/>
                <a:hlinkClick r:id="rId4"/>
              </a:rPr>
              <a:t>www.edugis.nl</a:t>
            </a:r>
            <a:r>
              <a:rPr lang="en-GB" sz="3200" dirty="0" smtClean="0">
                <a:sym typeface="Wingdings"/>
              </a:rPr>
              <a:t>, </a:t>
            </a:r>
            <a:r>
              <a:rPr lang="en-GB" sz="3200" dirty="0" smtClean="0">
                <a:sym typeface="Wingdings"/>
                <a:hlinkClick r:id="rId5"/>
              </a:rPr>
              <a:t>www.edugis.pl</a:t>
            </a:r>
            <a:endParaRPr lang="en-GB" sz="3200" dirty="0" smtClean="0">
              <a:sym typeface="Wingdings"/>
            </a:endParaRPr>
          </a:p>
          <a:p>
            <a:endParaRPr lang="en-GB" sz="1200" dirty="0" smtClean="0"/>
          </a:p>
          <a:p>
            <a:r>
              <a:rPr lang="en-GB" sz="3200" dirty="0" err="1" smtClean="0"/>
              <a:t>PaikkaOppi</a:t>
            </a:r>
            <a:r>
              <a:rPr lang="en-GB" sz="3200" dirty="0" smtClean="0"/>
              <a:t> learning environment  </a:t>
            </a:r>
            <a:r>
              <a:rPr lang="en-GB" sz="3200" dirty="0" smtClean="0">
                <a:sym typeface="Wingdings"/>
              </a:rPr>
              <a:t> </a:t>
            </a:r>
            <a:r>
              <a:rPr lang="en-GB" sz="3200" dirty="0" smtClean="0">
                <a:hlinkClick r:id="rId6"/>
              </a:rPr>
              <a:t>http://www.paikkaoppi.fi/</a:t>
            </a:r>
            <a:endParaRPr lang="en-GB" sz="3200" dirty="0" smtClean="0">
              <a:sym typeface="Wingdings"/>
            </a:endParaRPr>
          </a:p>
          <a:p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/>
              <a:t>But it is not structured or coordinated by age …</a:t>
            </a:r>
            <a:endParaRPr lang="en-GB" sz="32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640" y="1417638"/>
            <a:ext cx="1962150" cy="103012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064" y="1825625"/>
            <a:ext cx="1251161" cy="110817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Content already exists</a:t>
            </a:r>
            <a:endParaRPr lang="en-US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9572" y="3349625"/>
            <a:ext cx="1039662" cy="977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4374" y="4529936"/>
            <a:ext cx="2730289" cy="7723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Review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28650" y="1417638"/>
            <a:ext cx="8382000" cy="4759325"/>
          </a:xfrm>
        </p:spPr>
        <p:txBody>
          <a:bodyPr>
            <a:noAutofit/>
          </a:bodyPr>
          <a:lstStyle/>
          <a:p>
            <a:pPr lvl="0"/>
            <a:r>
              <a:rPr lang="en-GB" sz="2400" dirty="0"/>
              <a:t>GIS </a:t>
            </a:r>
            <a:r>
              <a:rPr lang="en-GB" sz="2400" b="1" u="sng" dirty="0"/>
              <a:t>is not a compulsory </a:t>
            </a:r>
            <a:r>
              <a:rPr lang="en-GB" sz="2400" b="1" u="sng" dirty="0" smtClean="0"/>
              <a:t>item</a:t>
            </a:r>
            <a:r>
              <a:rPr lang="en-GB" sz="2400" b="1" dirty="0" smtClean="0"/>
              <a:t> </a:t>
            </a:r>
            <a:r>
              <a:rPr lang="en-GB" sz="2400" dirty="0" smtClean="0"/>
              <a:t>in </a:t>
            </a:r>
            <a:r>
              <a:rPr lang="en-GB" sz="2400" dirty="0"/>
              <a:t>teacher training.</a:t>
            </a:r>
            <a:endParaRPr lang="en-GB" sz="2400" dirty="0" smtClean="0"/>
          </a:p>
          <a:p>
            <a:pPr lvl="0"/>
            <a:r>
              <a:rPr lang="en-GB" sz="2400" dirty="0" smtClean="0"/>
              <a:t>Taught by </a:t>
            </a:r>
            <a:r>
              <a:rPr lang="en-GB" sz="2400" b="1" u="sng" dirty="0" smtClean="0"/>
              <a:t>non-specialists</a:t>
            </a:r>
            <a:r>
              <a:rPr lang="en-GB" sz="2400" dirty="0" smtClean="0"/>
              <a:t>, leading to teachers with limited pedagogical content knowledge, resulting in fewer teachers recognizing the potential opportunities GIS offers to teach geography content and skills, teach more and more geography.</a:t>
            </a:r>
          </a:p>
          <a:p>
            <a:pPr lvl="0"/>
            <a:r>
              <a:rPr lang="en-GB" sz="2400" b="1" u="sng" dirty="0" smtClean="0"/>
              <a:t>Curriculum</a:t>
            </a:r>
            <a:r>
              <a:rPr lang="en-GB" sz="2400" dirty="0" smtClean="0"/>
              <a:t> not included or impedes adoption to include GIS.</a:t>
            </a:r>
          </a:p>
          <a:p>
            <a:pPr lvl="0"/>
            <a:r>
              <a:rPr lang="en-GB" sz="2400" dirty="0" smtClean="0"/>
              <a:t>The  non-availability of </a:t>
            </a:r>
            <a:r>
              <a:rPr lang="en-GB" sz="2400" b="1" u="sng" dirty="0" smtClean="0"/>
              <a:t>data and</a:t>
            </a:r>
            <a:r>
              <a:rPr lang="en-GB" sz="2400" b="1" dirty="0" smtClean="0"/>
              <a:t> </a:t>
            </a:r>
            <a:r>
              <a:rPr lang="en-GB" sz="2400" dirty="0" smtClean="0"/>
              <a:t>easy-to-use </a:t>
            </a:r>
            <a:r>
              <a:rPr lang="en-GB" sz="2400" b="1" u="sng" dirty="0" smtClean="0"/>
              <a:t>software</a:t>
            </a:r>
            <a:r>
              <a:rPr lang="en-GB" sz="2400" dirty="0" smtClean="0"/>
              <a:t>.</a:t>
            </a:r>
          </a:p>
          <a:p>
            <a:pPr lvl="0"/>
            <a:r>
              <a:rPr lang="en-GB" sz="2400" b="1" u="sng" dirty="0" smtClean="0"/>
              <a:t>Attitudes of teachers</a:t>
            </a:r>
            <a:r>
              <a:rPr lang="en-GB" sz="2400" dirty="0" smtClean="0"/>
              <a:t> It seems difficult to persuade teachers to use new technologies, if they are highly </a:t>
            </a:r>
            <a:r>
              <a:rPr lang="en-GB" sz="2400" dirty="0"/>
              <a:t>demanding </a:t>
            </a:r>
            <a:r>
              <a:rPr lang="en-GB" sz="2400" dirty="0" smtClean="0"/>
              <a:t>technically </a:t>
            </a:r>
            <a:r>
              <a:rPr lang="en-GB" sz="2400" dirty="0"/>
              <a:t>and </a:t>
            </a:r>
            <a:r>
              <a:rPr lang="en-GB" sz="2400" dirty="0" smtClean="0"/>
              <a:t>if teachers are not fully convinced of the effectiveness and added value.</a:t>
            </a:r>
            <a:endParaRPr lang="en-GB" sz="2400" u="none" strike="noStrike" dirty="0">
              <a:effectLst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238904" y="5198468"/>
            <a:ext cx="3491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latin typeface="Calibri" charset="0"/>
                <a:ea typeface="Calibri" charset="0"/>
                <a:cs typeface="Calibri" charset="0"/>
              </a:rPr>
              <a:t>Bednarz</a:t>
            </a:r>
            <a:r>
              <a:rPr lang="nl-NL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nl-NL" dirty="0" err="1"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nl-NL" dirty="0">
                <a:latin typeface="Calibri" charset="0"/>
                <a:ea typeface="Calibri" charset="0"/>
                <a:cs typeface="Calibri" charset="0"/>
              </a:rPr>
              <a:t> van der Schee  (2006) </a:t>
            </a:r>
            <a:endParaRPr lang="nl-NL" dirty="0"/>
          </a:p>
        </p:txBody>
      </p:sp>
      <p:sp>
        <p:nvSpPr>
          <p:cNvPr id="6" name="Ovaal 3"/>
          <p:cNvSpPr/>
          <p:nvPr/>
        </p:nvSpPr>
        <p:spPr>
          <a:xfrm>
            <a:off x="238125" y="3032126"/>
            <a:ext cx="8740775" cy="10604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0" y="3838575"/>
            <a:ext cx="9144000" cy="22415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 omhoog 4"/>
          <p:cNvSpPr/>
          <p:nvPr/>
        </p:nvSpPr>
        <p:spPr>
          <a:xfrm rot="10800000">
            <a:off x="3695700" y="3797300"/>
            <a:ext cx="1276350" cy="5715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2349500" y="163513"/>
            <a:ext cx="6629400" cy="1143000"/>
          </a:xfrm>
        </p:spPr>
        <p:txBody>
          <a:bodyPr>
            <a:noAutofit/>
          </a:bodyPr>
          <a:lstStyle/>
          <a:p>
            <a:r>
              <a:rPr lang="en-GB" b="1" dirty="0" smtClean="0"/>
              <a:t>Why GIS is not used more?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238124" y="5579586"/>
            <a:ext cx="87407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Bednarz</a:t>
            </a:r>
            <a:r>
              <a:rPr lang="en-US" dirty="0"/>
              <a:t>, S.W. and </a:t>
            </a:r>
            <a:r>
              <a:rPr lang="en-US" dirty="0" err="1"/>
              <a:t>Schee</a:t>
            </a:r>
            <a:r>
              <a:rPr lang="en-US" dirty="0"/>
              <a:t>, J.V.D., 2006. Europe and the United States: The implementation of geographic information systems in secondary education in two contexts. Technology, Pedagogy and Education, 15(2), pp.191-205.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Review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2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Recommendations for successful introduction and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1043"/>
            <a:ext cx="8515350" cy="4635920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 smtClean="0"/>
              <a:t>institutionalization</a:t>
            </a:r>
            <a:r>
              <a:rPr lang="en-US" sz="3000" dirty="0" smtClean="0"/>
              <a:t> </a:t>
            </a:r>
            <a:r>
              <a:rPr lang="en-US" sz="3000" dirty="0"/>
              <a:t>of geo-technology and geo-media into curricula </a:t>
            </a:r>
            <a:r>
              <a:rPr lang="en-US" sz="3000" b="1" dirty="0" smtClean="0"/>
              <a:t>remains </a:t>
            </a:r>
            <a:r>
              <a:rPr lang="en-US" sz="3000" b="1" dirty="0"/>
              <a:t>a goal </a:t>
            </a:r>
            <a:r>
              <a:rPr lang="en-US" sz="3000" dirty="0"/>
              <a:t>in almost all </a:t>
            </a:r>
            <a:r>
              <a:rPr lang="en-US" sz="3000" dirty="0" smtClean="0"/>
              <a:t>European countries</a:t>
            </a:r>
            <a:r>
              <a:rPr lang="en-GB" sz="3000" dirty="0" smtClean="0"/>
              <a:t> … despite: </a:t>
            </a:r>
          </a:p>
          <a:p>
            <a:pPr lvl="1"/>
            <a:r>
              <a:rPr lang="en-US" sz="2800" b="1" dirty="0" smtClean="0"/>
              <a:t>benchmarks</a:t>
            </a:r>
            <a:r>
              <a:rPr lang="en-US" sz="2800" dirty="0" smtClean="0"/>
              <a:t>, </a:t>
            </a:r>
            <a:r>
              <a:rPr lang="en-US" sz="2800" dirty="0"/>
              <a:t>intended to give a rationale and recommendations on the implementation to teacher trainers, teachers and headmasters, but also to policy and decision makers</a:t>
            </a:r>
            <a:endParaRPr lang="en-GB" sz="2800" dirty="0"/>
          </a:p>
          <a:p>
            <a:pPr lvl="1"/>
            <a:r>
              <a:rPr lang="en-US" sz="2800" b="1" dirty="0"/>
              <a:t>competence models </a:t>
            </a:r>
            <a:endParaRPr lang="en-US" sz="2800" b="1" dirty="0" smtClean="0"/>
          </a:p>
          <a:p>
            <a:pPr lvl="1"/>
            <a:r>
              <a:rPr lang="en-US" sz="2800" b="1" dirty="0" smtClean="0"/>
              <a:t>teacher guidance</a:t>
            </a:r>
            <a:r>
              <a:rPr lang="en-US" sz="2800" dirty="0" smtClean="0"/>
              <a:t>, whereby </a:t>
            </a:r>
            <a:r>
              <a:rPr lang="en-US" sz="2800" dirty="0"/>
              <a:t>teachers can select suitable tools to use, based on curricula, abilities of their students and their own capabilities and</a:t>
            </a:r>
            <a:endParaRPr lang="en-GB" sz="2800" dirty="0"/>
          </a:p>
          <a:p>
            <a:pPr lvl="1"/>
            <a:r>
              <a:rPr lang="en-US" sz="2800" b="1" dirty="0"/>
              <a:t>content from innovative </a:t>
            </a:r>
            <a:r>
              <a:rPr lang="en-US" sz="2800" b="1" dirty="0" smtClean="0"/>
              <a:t>projects: </a:t>
            </a:r>
            <a:r>
              <a:rPr lang="en-US" sz="2800" dirty="0" err="1" smtClean="0"/>
              <a:t>iGuess</a:t>
            </a:r>
            <a:r>
              <a:rPr lang="en-US" sz="2800" dirty="0"/>
              <a:t>, SPACIT, </a:t>
            </a:r>
            <a:r>
              <a:rPr lang="en-US" sz="2800" dirty="0" err="1"/>
              <a:t>EduGIS</a:t>
            </a:r>
            <a:r>
              <a:rPr lang="en-US" sz="2800" dirty="0"/>
              <a:t> Academy, I-Use etc. 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59775" y="-41421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Review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90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2333625" y="274638"/>
            <a:ext cx="6570391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/>
              <a:t>What is a learning </a:t>
            </a:r>
            <a:r>
              <a:rPr lang="en-GB" sz="4800" b="1" dirty="0" smtClean="0"/>
              <a:t>line</a:t>
            </a:r>
            <a:r>
              <a:rPr lang="nl-NL" sz="4800" b="1" dirty="0"/>
              <a:t>?</a:t>
            </a:r>
            <a:endParaRPr lang="en-GB" sz="4800" b="1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0375" y="4265021"/>
            <a:ext cx="5935392" cy="2067517"/>
          </a:xfrm>
          <a:prstGeom prst="rect">
            <a:avLst/>
          </a:prstGeom>
        </p:spPr>
      </p:pic>
      <p:sp>
        <p:nvSpPr>
          <p:cNvPr id="18" name="Tijdelijke aanduiding voor inhoud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i="1" dirty="0" smtClean="0"/>
              <a:t>A learning line is an educational term that refers to the construction of knowledge and skills throughout the whole curriculum.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200" i="1" dirty="0" smtClean="0"/>
              <a:t>This learning line reflects an increasing level of complexity, ranging from easy (more basic skills and knowledge) to difficult.</a:t>
            </a:r>
            <a:endParaRPr lang="nl-NL" sz="3200" i="1" dirty="0"/>
          </a:p>
        </p:txBody>
      </p:sp>
      <p:sp>
        <p:nvSpPr>
          <p:cNvPr id="2" name="Rectangle 1"/>
          <p:cNvSpPr/>
          <p:nvPr/>
        </p:nvSpPr>
        <p:spPr>
          <a:xfrm>
            <a:off x="457199" y="4597003"/>
            <a:ext cx="67341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Zwartjes</a:t>
            </a:r>
            <a:r>
              <a:rPr lang="en-US" dirty="0"/>
              <a:t>, L., 2014. The need for a learning line for spatial thinking using GIS in education. Innovative Learning Geography in Europe: New Challenge for the 21st Century, pp.39-62.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Review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04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Learning Lines 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541043"/>
            <a:ext cx="8290584" cy="406283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b</a:t>
            </a:r>
            <a:r>
              <a:rPr lang="en-US" sz="3200" dirty="0" smtClean="0"/>
              <a:t>ased on the Flemish National curriculum</a:t>
            </a:r>
          </a:p>
          <a:p>
            <a:r>
              <a:rPr lang="en-GB" sz="3200" dirty="0"/>
              <a:t>an overall framework for education and training </a:t>
            </a:r>
            <a:endParaRPr lang="en-US" sz="3200" dirty="0" smtClean="0"/>
          </a:p>
          <a:p>
            <a:r>
              <a:rPr lang="en-GB" sz="3200" dirty="0" smtClean="0"/>
              <a:t>reflect </a:t>
            </a:r>
            <a:r>
              <a:rPr lang="en-GB" sz="3200" dirty="0"/>
              <a:t>a growing level of complexity </a:t>
            </a:r>
            <a:endParaRPr lang="en-GB" sz="3200" dirty="0" smtClean="0"/>
          </a:p>
          <a:p>
            <a:r>
              <a:rPr lang="en-GB" sz="3200" dirty="0" smtClean="0"/>
              <a:t>range </a:t>
            </a:r>
            <a:r>
              <a:rPr lang="en-GB" sz="3200" dirty="0"/>
              <a:t>from easy (more basic skills and knowledge) to difficult </a:t>
            </a:r>
            <a:endParaRPr lang="en-GB" sz="3200" dirty="0" smtClean="0"/>
          </a:p>
          <a:p>
            <a:r>
              <a:rPr lang="en-GB" sz="3200" dirty="0"/>
              <a:t>d</a:t>
            </a:r>
            <a:r>
              <a:rPr lang="en-GB" sz="3200" dirty="0" smtClean="0"/>
              <a:t>istinguish several “learning steps” – beginners to experts</a:t>
            </a:r>
          </a:p>
        </p:txBody>
      </p:sp>
      <p:sp>
        <p:nvSpPr>
          <p:cNvPr id="3" name="Rectangle 2"/>
          <p:cNvSpPr/>
          <p:nvPr/>
        </p:nvSpPr>
        <p:spPr>
          <a:xfrm>
            <a:off x="238124" y="5315674"/>
            <a:ext cx="8556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Bloemen</a:t>
            </a:r>
            <a:r>
              <a:rPr lang="en-US" dirty="0"/>
              <a:t>, H. and </a:t>
            </a:r>
            <a:r>
              <a:rPr lang="en-US" dirty="0" err="1"/>
              <a:t>Naaijkens</a:t>
            </a:r>
            <a:r>
              <a:rPr lang="en-US" dirty="0"/>
              <a:t>, A., 2014, January. Designing a (Continuous) Learning Line for Literary Translation. In Second international conference on research into the didactics of translation: book of abstracts (pp. 36-36). PACTE </a:t>
            </a:r>
            <a:r>
              <a:rPr lang="en-US" dirty="0" smtClean="0"/>
              <a:t>group, </a:t>
            </a:r>
            <a:r>
              <a:rPr lang="en-US" dirty="0"/>
              <a:t>https://</a:t>
            </a:r>
            <a:r>
              <a:rPr lang="en-US" dirty="0" err="1"/>
              <a:t>lirias.kuleuven.be</a:t>
            </a:r>
            <a:r>
              <a:rPr lang="en-US" dirty="0"/>
              <a:t>/handle/123456789/489288 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Review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7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Learning Lines 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541043"/>
            <a:ext cx="8290584" cy="4635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Three possible approaches from the literature:</a:t>
            </a:r>
          </a:p>
          <a:p>
            <a:r>
              <a:rPr lang="en-GB" dirty="0"/>
              <a:t>a</a:t>
            </a:r>
            <a:r>
              <a:rPr lang="en-GB" dirty="0" smtClean="0"/>
              <a:t>nalytical, </a:t>
            </a:r>
            <a:r>
              <a:rPr lang="en-GB" b="1" dirty="0" smtClean="0"/>
              <a:t>competence</a:t>
            </a:r>
            <a:r>
              <a:rPr lang="en-GB" b="1" dirty="0"/>
              <a:t>-</a:t>
            </a:r>
            <a:r>
              <a:rPr lang="en-GB" b="1" dirty="0" smtClean="0"/>
              <a:t>based </a:t>
            </a:r>
            <a:r>
              <a:rPr lang="en-GB" sz="2000" dirty="0" smtClean="0"/>
              <a:t>(</a:t>
            </a:r>
            <a:r>
              <a:rPr lang="en-GB" sz="2000" dirty="0" err="1" smtClean="0"/>
              <a:t>Bloemen</a:t>
            </a:r>
            <a:r>
              <a:rPr lang="en-GB" sz="2000" dirty="0" smtClean="0"/>
              <a:t> </a:t>
            </a:r>
            <a:r>
              <a:rPr lang="en-GB" sz="2000" dirty="0"/>
              <a:t>&amp; </a:t>
            </a:r>
            <a:r>
              <a:rPr lang="en-GB" sz="2000" dirty="0" err="1" smtClean="0"/>
              <a:t>Naaijkens</a:t>
            </a:r>
            <a:r>
              <a:rPr lang="en-GB" sz="2000" dirty="0" smtClean="0"/>
              <a:t>, 2014</a:t>
            </a:r>
            <a:r>
              <a:rPr lang="en-GB" sz="2000" dirty="0"/>
              <a:t>) </a:t>
            </a:r>
            <a:endParaRPr lang="en-GB" sz="2400" dirty="0" smtClean="0"/>
          </a:p>
          <a:p>
            <a:r>
              <a:rPr lang="en-GB" b="1" dirty="0"/>
              <a:t>problem </a:t>
            </a:r>
            <a:r>
              <a:rPr lang="en-GB" b="1" dirty="0" smtClean="0"/>
              <a:t>setting - </a:t>
            </a:r>
            <a:r>
              <a:rPr lang="en-GB" dirty="0" smtClean="0"/>
              <a:t>concept</a:t>
            </a:r>
            <a:r>
              <a:rPr lang="en-GB" dirty="0"/>
              <a:t>-context approach for selecting learning </a:t>
            </a:r>
            <a:r>
              <a:rPr lang="en-GB" dirty="0" smtClean="0"/>
              <a:t>goals </a:t>
            </a:r>
            <a:r>
              <a:rPr lang="en-GB" sz="2000" dirty="0" smtClean="0"/>
              <a:t>(Van </a:t>
            </a:r>
            <a:r>
              <a:rPr lang="en-GB" sz="2000" dirty="0" err="1" smtClean="0"/>
              <a:t>Moolenbroek</a:t>
            </a:r>
            <a:r>
              <a:rPr lang="en-GB" sz="2000" dirty="0" smtClean="0"/>
              <a:t> &amp; </a:t>
            </a:r>
            <a:r>
              <a:rPr lang="en-GB" sz="2000" dirty="0" err="1" smtClean="0"/>
              <a:t>Boersma</a:t>
            </a:r>
            <a:r>
              <a:rPr lang="en-GB" sz="2000" dirty="0" smtClean="0"/>
              <a:t>, 2013)</a:t>
            </a:r>
            <a:endParaRPr lang="en-GB" b="1" dirty="0" smtClean="0"/>
          </a:p>
          <a:p>
            <a:r>
              <a:rPr lang="en-GB" b="1" dirty="0" smtClean="0"/>
              <a:t>spatial </a:t>
            </a:r>
            <a:r>
              <a:rPr lang="en-GB" b="1" dirty="0"/>
              <a:t>thinking framework </a:t>
            </a:r>
            <a:r>
              <a:rPr lang="en-GB" sz="2400" dirty="0" smtClean="0"/>
              <a:t>(Perdue &amp; </a:t>
            </a:r>
            <a:r>
              <a:rPr lang="en-GB" sz="2400" dirty="0" err="1" smtClean="0"/>
              <a:t>Lobben</a:t>
            </a:r>
            <a:r>
              <a:rPr lang="en-GB" sz="2400" dirty="0" smtClean="0"/>
              <a:t>, 2013</a:t>
            </a:r>
            <a:r>
              <a:rPr lang="en-GB" sz="2400" dirty="0"/>
              <a:t>) </a:t>
            </a:r>
            <a:r>
              <a:rPr lang="en-GB" sz="2400" dirty="0" smtClean="0"/>
              <a:t>- </a:t>
            </a:r>
            <a:r>
              <a:rPr lang="en-GB" dirty="0" smtClean="0"/>
              <a:t>certain </a:t>
            </a:r>
            <a:r>
              <a:rPr lang="en-GB" dirty="0"/>
              <a:t>spatial thinking skills are higher order than others and build upon previous, less complex skills 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4932176"/>
            <a:ext cx="9144000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Van </a:t>
            </a:r>
            <a:r>
              <a:rPr lang="en-US" sz="1600" dirty="0" err="1"/>
              <a:t>Moolenbroek</a:t>
            </a:r>
            <a:r>
              <a:rPr lang="en-US" sz="1600" dirty="0"/>
              <a:t>, A., &amp; </a:t>
            </a:r>
            <a:r>
              <a:rPr lang="en-US" sz="1600" dirty="0" err="1"/>
              <a:t>Boersma</a:t>
            </a:r>
            <a:r>
              <a:rPr lang="en-US" sz="1600" dirty="0"/>
              <a:t>, K. 2013. </a:t>
            </a:r>
            <a:r>
              <a:rPr lang="en-US" sz="1600" dirty="0" err="1"/>
              <a:t>Behavioural</a:t>
            </a:r>
            <a:r>
              <a:rPr lang="en-US" sz="1600" dirty="0"/>
              <a:t> biology: Developing a learning and teaching strategy in upper secondary education. In T. </a:t>
            </a:r>
            <a:r>
              <a:rPr lang="en-US" sz="1600" dirty="0" err="1"/>
              <a:t>Plomp</a:t>
            </a:r>
            <a:r>
              <a:rPr lang="en-US" sz="1600" dirty="0"/>
              <a:t>, &amp; N. </a:t>
            </a:r>
            <a:r>
              <a:rPr lang="en-US" sz="1600" dirty="0" err="1"/>
              <a:t>Nieveen</a:t>
            </a:r>
            <a:r>
              <a:rPr lang="en-US" sz="1600" dirty="0"/>
              <a:t> (eds.), Educational design </a:t>
            </a:r>
            <a:r>
              <a:rPr lang="en-US" sz="1600" dirty="0" smtClean="0"/>
              <a:t>research, </a:t>
            </a:r>
            <a:r>
              <a:rPr lang="en-US" sz="1600" dirty="0"/>
              <a:t>601-617. </a:t>
            </a:r>
            <a:r>
              <a:rPr lang="en-US" sz="1600" dirty="0" err="1"/>
              <a:t>Enschede</a:t>
            </a:r>
            <a:r>
              <a:rPr lang="en-US" sz="1600" dirty="0"/>
              <a:t>, the Netherlands: SLO, http://</a:t>
            </a:r>
            <a:r>
              <a:rPr lang="en-US" sz="1600" dirty="0" err="1"/>
              <a:t>www.vanmoolenbroek.nl</a:t>
            </a:r>
            <a:r>
              <a:rPr lang="en-US" sz="1600" dirty="0"/>
              <a:t>/</a:t>
            </a:r>
            <a:r>
              <a:rPr lang="en-US" sz="1600" dirty="0" err="1"/>
              <a:t>wp</a:t>
            </a:r>
            <a:r>
              <a:rPr lang="en-US" sz="1600" dirty="0"/>
              <a:t>-content/uploads/2015/01/Ch29.pdf </a:t>
            </a:r>
            <a:endParaRPr lang="en-GB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Perdue, N. and </a:t>
            </a:r>
            <a:r>
              <a:rPr lang="en-US" sz="1600" dirty="0" err="1"/>
              <a:t>Lobben</a:t>
            </a:r>
            <a:r>
              <a:rPr lang="en-US" sz="1600" dirty="0"/>
              <a:t>, A., 2013. The Challenges of Testing Spatial Thinking Skills with Participants who are Blind or Partially Sighted. Sharing knowledge, In: Reyes </a:t>
            </a:r>
            <a:r>
              <a:rPr lang="en-US" sz="1600" dirty="0" err="1"/>
              <a:t>Nuñez</a:t>
            </a:r>
            <a:r>
              <a:rPr lang="en-US" sz="1600" dirty="0"/>
              <a:t> J. J.. Sharing knowledge. Joint ICA Symposium, http://</a:t>
            </a:r>
            <a:r>
              <a:rPr lang="en-US" sz="1600" dirty="0" err="1"/>
              <a:t>lazarus.elte.hu</a:t>
            </a:r>
            <a:r>
              <a:rPr lang="en-US" sz="1600" dirty="0"/>
              <a:t>/ccc/2013icc/</a:t>
            </a:r>
            <a:r>
              <a:rPr lang="en-US" sz="1600" dirty="0" err="1"/>
              <a:t>skproceedings.pdf#page</a:t>
            </a:r>
            <a:r>
              <a:rPr lang="en-US" sz="1600" dirty="0"/>
              <a:t>=112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Review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56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245" y="1477214"/>
            <a:ext cx="1682989" cy="156563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46" y="3213668"/>
            <a:ext cx="1957450" cy="141387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54" y="1966675"/>
            <a:ext cx="2198247" cy="281138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53" y="1714175"/>
            <a:ext cx="2831369" cy="3621092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65" y="5011483"/>
            <a:ext cx="2492371" cy="810021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580" y="1616560"/>
            <a:ext cx="1020449" cy="2907801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03" y="4809045"/>
            <a:ext cx="2233341" cy="128088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352674" y="229046"/>
            <a:ext cx="6632576" cy="9298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/>
              <a:t>GI-Learner partners</a:t>
            </a:r>
            <a:endParaRPr lang="en-US" sz="60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89" y="4809045"/>
            <a:ext cx="1492502" cy="124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2" b="8746"/>
          <a:stretch/>
        </p:blipFill>
        <p:spPr>
          <a:xfrm>
            <a:off x="164892" y="1"/>
            <a:ext cx="2468793" cy="1357836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/>
        </p:nvSpPr>
        <p:spPr>
          <a:xfrm>
            <a:off x="2270125" y="322263"/>
            <a:ext cx="6873875" cy="820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 smtClean="0"/>
              <a:t>Learning Line </a:t>
            </a:r>
            <a:r>
              <a:rPr lang="nl-NL" sz="4800" b="1" dirty="0" err="1"/>
              <a:t>e</a:t>
            </a:r>
            <a:r>
              <a:rPr lang="nl-NL" sz="4800" b="1" dirty="0" err="1" smtClean="0"/>
              <a:t>xamples</a:t>
            </a:r>
            <a:endParaRPr lang="nl-NL" sz="4800" b="1" dirty="0"/>
          </a:p>
        </p:txBody>
      </p:sp>
      <p:graphicFrame>
        <p:nvGraphicFramePr>
          <p:cNvPr id="6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628517"/>
              </p:ext>
            </p:extLst>
          </p:nvPr>
        </p:nvGraphicFramePr>
        <p:xfrm>
          <a:off x="348904" y="1624013"/>
          <a:ext cx="8580093" cy="4228382"/>
        </p:xfrm>
        <a:graphic>
          <a:graphicData uri="http://schemas.openxmlformats.org/drawingml/2006/table">
            <a:tbl>
              <a:tblPr/>
              <a:tblGrid>
                <a:gridCol w="1430016"/>
                <a:gridCol w="1430015"/>
                <a:gridCol w="1430016"/>
                <a:gridCol w="1430015"/>
                <a:gridCol w="1430016"/>
                <a:gridCol w="1430015"/>
              </a:tblGrid>
              <a:tr h="1098784">
                <a:tc>
                  <a:txBody>
                    <a:bodyPr/>
                    <a:lstStyle/>
                    <a:p>
                      <a:pPr marL="0" marR="0" lvl="0" indent="0" algn="l" defTabSz="649288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Arial" charset="0"/>
                        </a:rPr>
                        <a:t>learning lines:</a:t>
                      </a:r>
                      <a:endParaRPr kumimoji="0" lang="en-GB" sz="2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  <a:sym typeface="Arial" charset="0"/>
                      </a:endParaRPr>
                    </a:p>
                  </a:txBody>
                  <a:tcPr marL="26789" marR="26789" marT="26789" marB="26789" horzOverflow="overflow">
                    <a:lnL w="18062" cap="flat" cmpd="sng" algn="ctr">
                      <a:solidFill>
                        <a:srgbClr val="8DA3E8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8062" cap="flat" cmpd="sng" algn="ctr">
                      <a:solidFill>
                        <a:srgbClr val="8DA3E8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8DA3E8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A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9288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Arial" charset="0"/>
                        </a:rPr>
                        <a:t>Fieldwork</a:t>
                      </a:r>
                      <a:endParaRPr kumimoji="0" lang="en-GB" sz="2000" b="1" i="0" u="none" strike="noStrike" cap="none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  <a:sym typeface="Arial" charset="0"/>
                      </a:endParaRPr>
                    </a:p>
                  </a:txBody>
                  <a:tcPr marL="26789" marR="26789" marT="26789" marB="26789" horzOverflow="overflow">
                    <a:lnL cap="flat">
                      <a:noFill/>
                    </a:lnL>
                    <a:lnR cap="flat">
                      <a:noFill/>
                    </a:lnR>
                    <a:lnT w="18062" cap="flat" cmpd="sng" algn="ctr">
                      <a:solidFill>
                        <a:srgbClr val="8DA3E8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8DA3E8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A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9288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Arial" charset="0"/>
                        </a:rPr>
                        <a:t>Working with images</a:t>
                      </a:r>
                      <a:endParaRPr kumimoji="0" lang="en-GB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  <a:sym typeface="Arial" charset="0"/>
                      </a:endParaRPr>
                    </a:p>
                  </a:txBody>
                  <a:tcPr marL="26789" marR="26789" marT="26789" marB="26789" horzOverflow="overflow">
                    <a:lnL cap="flat">
                      <a:noFill/>
                    </a:lnL>
                    <a:lnR cap="flat">
                      <a:noFill/>
                    </a:lnR>
                    <a:lnT w="18062" cap="flat" cmpd="sng" algn="ctr">
                      <a:solidFill>
                        <a:srgbClr val="8DA3E8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8DA3E8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A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9288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Arial" charset="0"/>
                        </a:rPr>
                        <a:t>Working with maps</a:t>
                      </a:r>
                      <a:endParaRPr kumimoji="0" lang="en-GB" sz="2000" b="1" i="0" u="none" strike="noStrike" cap="none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  <a:sym typeface="Arial" charset="0"/>
                      </a:endParaRPr>
                    </a:p>
                  </a:txBody>
                  <a:tcPr marL="26789" marR="26789" marT="26789" marB="26789" horzOverflow="overflow">
                    <a:lnL cap="flat">
                      <a:noFill/>
                    </a:lnL>
                    <a:lnR cap="flat">
                      <a:noFill/>
                    </a:lnR>
                    <a:lnT w="18062" cap="flat" cmpd="sng" algn="ctr">
                      <a:solidFill>
                        <a:srgbClr val="8DA3E8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8DA3E8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A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9288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Arial" charset="0"/>
                        </a:rPr>
                        <a:t>Working with statistical material</a:t>
                      </a:r>
                      <a:endParaRPr kumimoji="0" lang="en-GB" sz="2000" b="1" i="0" u="none" strike="noStrike" cap="none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  <a:sym typeface="Arial" charset="0"/>
                      </a:endParaRPr>
                    </a:p>
                  </a:txBody>
                  <a:tcPr marL="26789" marR="26789" marT="26789" marB="26789" horzOverflow="overflow">
                    <a:lnL cap="flat">
                      <a:noFill/>
                    </a:lnL>
                    <a:lnR cap="flat">
                      <a:noFill/>
                    </a:lnR>
                    <a:lnT w="18062" cap="flat" cmpd="sng" algn="ctr">
                      <a:solidFill>
                        <a:srgbClr val="8DA3E8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8DA3E8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A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9288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Arial" charset="0"/>
                        </a:rPr>
                        <a:t>Creation of knowledge</a:t>
                      </a:r>
                      <a:endParaRPr kumimoji="0" lang="en-GB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  <a:sym typeface="Arial" charset="0"/>
                      </a:endParaRPr>
                    </a:p>
                  </a:txBody>
                  <a:tcPr marL="26789" marR="26789" marT="26789" marB="26789" horzOverflow="overflow">
                    <a:lnL cap="flat">
                      <a:noFill/>
                    </a:lnL>
                    <a:lnR w="18062" cap="flat" cmpd="sng" algn="ctr">
                      <a:solidFill>
                        <a:srgbClr val="8DA3E8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8DA3E8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8DA3E8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A3E8"/>
                    </a:solidFill>
                  </a:tcPr>
                </a:tc>
              </a:tr>
              <a:tr h="643334">
                <a:tc>
                  <a:txBody>
                    <a:bodyPr/>
                    <a:lstStyle/>
                    <a:p>
                      <a:pPr marL="0" marR="0" lvl="0" indent="0" algn="l" defTabSz="649288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Arial" charset="0"/>
                        </a:rPr>
                        <a:t>Level 1</a:t>
                      </a:r>
                      <a:endParaRPr kumimoji="0" lang="en-GB" sz="24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  <a:sym typeface="Arial" charset="0"/>
                      </a:endParaRPr>
                    </a:p>
                  </a:txBody>
                  <a:tcPr marL="26789" marR="26789" marT="26789" marB="26789" horzOverflow="overflow">
                    <a:lnL w="18062" cap="flat" cmpd="sng" algn="ctr">
                      <a:solidFill>
                        <a:srgbClr val="8DA3E8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8062" cap="flat" cmpd="sng" algn="ctr">
                      <a:solidFill>
                        <a:srgbClr val="8DA3E8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8DA3E8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FD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649288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Arial" charset="0"/>
                        </a:rPr>
                        <a:t>Perception</a:t>
                      </a:r>
                      <a:r>
                        <a:rPr kumimoji="0" lang="en-GB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Arial" charset="0"/>
                        </a:rPr>
                        <a:t> – knowledge of facts</a:t>
                      </a:r>
                      <a:endParaRPr kumimoji="0" lang="en-GB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  <a:sym typeface="Arial" charset="0"/>
                      </a:endParaRPr>
                    </a:p>
                  </a:txBody>
                  <a:tcPr marL="26789" marR="26789" marT="26789" marB="26789" horzOverflow="overflow">
                    <a:lnL cap="flat">
                      <a:noFill/>
                    </a:lnL>
                    <a:lnR w="18062" cap="flat" cmpd="sng" algn="ctr">
                      <a:solidFill>
                        <a:srgbClr val="8DA3E8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8DA3E8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8DA3E8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865014">
                <a:tc>
                  <a:txBody>
                    <a:bodyPr/>
                    <a:lstStyle/>
                    <a:p>
                      <a:pPr marL="0" marR="0" lvl="0" indent="0" algn="l" defTabSz="649288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Arial" charset="0"/>
                        </a:rPr>
                        <a:t>Level 2</a:t>
                      </a:r>
                      <a:endParaRPr kumimoji="0" lang="en-GB" sz="24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  <a:sym typeface="Arial" charset="0"/>
                      </a:endParaRPr>
                    </a:p>
                  </a:txBody>
                  <a:tcPr marL="26789" marR="26789" marT="26789" marB="26789" horzOverflow="overflow">
                    <a:lnL w="18062" cap="flat" cmpd="sng" algn="ctr">
                      <a:solidFill>
                        <a:srgbClr val="8DA3E8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8062" cap="flat" cmpd="sng" algn="ctr">
                      <a:solidFill>
                        <a:srgbClr val="8DA3E8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8DA3E8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649288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Arial" charset="0"/>
                        </a:rPr>
                        <a:t>Analysis</a:t>
                      </a:r>
                      <a:r>
                        <a:rPr kumimoji="0" lang="en-GB" sz="2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Arial" charset="0"/>
                        </a:rPr>
                        <a:t> – selection of relevant geographic information</a:t>
                      </a:r>
                      <a:endParaRPr kumimoji="0" lang="en-GB" sz="24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  <a:sym typeface="Arial" charset="0"/>
                      </a:endParaRPr>
                    </a:p>
                  </a:txBody>
                  <a:tcPr marL="26789" marR="26789" marT="26789" marB="26789" horzOverflow="overflow">
                    <a:lnL cap="flat">
                      <a:noFill/>
                    </a:lnL>
                    <a:lnR w="18062" cap="flat" cmpd="sng" algn="ctr">
                      <a:solidFill>
                        <a:srgbClr val="8DA3E8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8DA3E8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8DA3E8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881236">
                <a:tc>
                  <a:txBody>
                    <a:bodyPr/>
                    <a:lstStyle/>
                    <a:p>
                      <a:pPr marL="0" marR="0" lvl="0" indent="0" algn="l" defTabSz="649288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Arial" charset="0"/>
                        </a:rPr>
                        <a:t>Level 3</a:t>
                      </a:r>
                      <a:endParaRPr kumimoji="0" lang="en-GB" sz="24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  <a:sym typeface="Arial" charset="0"/>
                      </a:endParaRPr>
                    </a:p>
                  </a:txBody>
                  <a:tcPr marL="26789" marR="26789" marT="26789" marB="26789" horzOverflow="overflow">
                    <a:lnL w="18062" cap="flat" cmpd="sng" algn="ctr">
                      <a:solidFill>
                        <a:srgbClr val="8DA3E8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8062" cap="flat" cmpd="sng" algn="ctr">
                      <a:solidFill>
                        <a:srgbClr val="8DA3E8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8DA3E8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FD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649288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Arial" charset="0"/>
                        </a:rPr>
                        <a:t>Structure</a:t>
                      </a:r>
                      <a:r>
                        <a:rPr kumimoji="0" lang="en-GB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Arial" charset="0"/>
                        </a:rPr>
                        <a:t> – look for complex connections and relationships</a:t>
                      </a:r>
                      <a:endParaRPr kumimoji="0" lang="en-GB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  <a:sym typeface="Arial" charset="0"/>
                      </a:endParaRPr>
                    </a:p>
                  </a:txBody>
                  <a:tcPr marL="26789" marR="26789" marT="26789" marB="26789" horzOverflow="overflow">
                    <a:lnL cap="flat">
                      <a:noFill/>
                    </a:lnL>
                    <a:lnR w="18062" cap="flat" cmpd="sng" algn="ctr">
                      <a:solidFill>
                        <a:srgbClr val="8DA3E8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8DA3E8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8DA3E8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566020">
                <a:tc>
                  <a:txBody>
                    <a:bodyPr/>
                    <a:lstStyle/>
                    <a:p>
                      <a:pPr marL="0" marR="0" lvl="0" indent="0" algn="l" defTabSz="649288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Arial" charset="0"/>
                        </a:rPr>
                        <a:t>Level 4</a:t>
                      </a:r>
                      <a:endParaRPr kumimoji="0" lang="en-GB" sz="24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  <a:sym typeface="Arial" charset="0"/>
                      </a:endParaRPr>
                    </a:p>
                  </a:txBody>
                  <a:tcPr marL="26789" marR="26789" marT="26789" marB="26789" horzOverflow="overflow">
                    <a:lnL w="18062" cap="flat" cmpd="sng" algn="ctr">
                      <a:solidFill>
                        <a:srgbClr val="8DA3E8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8062" cap="flat" cmpd="sng" algn="ctr">
                      <a:solidFill>
                        <a:srgbClr val="8DA3E8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8DA3E8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649288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Arial" charset="0"/>
                        </a:rPr>
                        <a:t>Application</a:t>
                      </a:r>
                      <a:r>
                        <a:rPr kumimoji="0" lang="en-GB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Arial" charset="0"/>
                        </a:rPr>
                        <a:t> – thinking problem solving</a:t>
                      </a:r>
                    </a:p>
                  </a:txBody>
                  <a:tcPr marL="26789" marR="26789" marT="26789" marB="26789" horzOverflow="overflow">
                    <a:lnL cap="flat">
                      <a:noFill/>
                    </a:lnL>
                    <a:lnR w="18062" cap="flat" cmpd="sng" algn="ctr">
                      <a:solidFill>
                        <a:srgbClr val="8DA3E8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8DA3E8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8DA3E8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Review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63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Geospatial </a:t>
            </a:r>
            <a:r>
              <a:rPr lang="en-GB" sz="4800" dirty="0" smtClean="0"/>
              <a:t>thinking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dirty="0"/>
              <a:t>Based on </a:t>
            </a:r>
            <a:r>
              <a:rPr lang="en-GB" sz="3200" dirty="0" smtClean="0"/>
              <a:t>the </a:t>
            </a:r>
            <a:r>
              <a:rPr lang="en-GB" sz="3200" dirty="0"/>
              <a:t>review, ten </a:t>
            </a:r>
            <a:r>
              <a:rPr lang="en-GB" sz="3200" b="1" dirty="0" smtClean="0"/>
              <a:t>geospatial </a:t>
            </a:r>
            <a:r>
              <a:rPr lang="en-GB" sz="3200" b="1" dirty="0"/>
              <a:t>thinking competences</a:t>
            </a:r>
            <a:r>
              <a:rPr lang="en-GB" sz="3200" dirty="0"/>
              <a:t> are </a:t>
            </a:r>
            <a:r>
              <a:rPr lang="en-GB" sz="3200" dirty="0" smtClean="0"/>
              <a:t>proposed for </a:t>
            </a:r>
            <a:r>
              <a:rPr lang="en-GB" sz="3200" dirty="0"/>
              <a:t>GI-</a:t>
            </a:r>
            <a:r>
              <a:rPr lang="en-GB" sz="3200" dirty="0" smtClean="0"/>
              <a:t>Learner: </a:t>
            </a:r>
            <a:endParaRPr lang="en-GB" sz="3200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Critically read, interpret cartographic and other visualisations in different media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Be aware of geographic information and its representation through GI and GIS.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Visually communicate geographic information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Describe and use examples of GI applications in daily life and in society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Use (freely available) GI </a:t>
            </a:r>
            <a:r>
              <a:rPr lang="en-GB" dirty="0" smtClean="0"/>
              <a:t>interfaces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009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Geospatial thinking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Based on this review, ten </a:t>
            </a:r>
            <a:r>
              <a:rPr lang="en-GB" sz="3200" b="1" dirty="0"/>
              <a:t>geospatial thinking competences</a:t>
            </a:r>
            <a:r>
              <a:rPr lang="en-GB" sz="3200" dirty="0"/>
              <a:t> are proposed for GI-Learner: </a:t>
            </a:r>
          </a:p>
          <a:p>
            <a:pPr marL="514350" lvl="0" indent="-514350">
              <a:buFont typeface="+mj-lt"/>
              <a:buAutoNum type="arabicPeriod" startAt="6"/>
            </a:pPr>
            <a:r>
              <a:rPr lang="en-GB" sz="3000" dirty="0" smtClean="0"/>
              <a:t>Carry </a:t>
            </a:r>
            <a:r>
              <a:rPr lang="en-GB" sz="3000" dirty="0"/>
              <a:t>out own (primary) data capture </a:t>
            </a:r>
          </a:p>
          <a:p>
            <a:pPr marL="514350" lvl="0" indent="-514350">
              <a:buFont typeface="+mj-lt"/>
              <a:buAutoNum type="arabicPeriod" startAt="6"/>
            </a:pPr>
            <a:r>
              <a:rPr lang="en-GB" sz="3000" dirty="0"/>
              <a:t>Be able to identify and evaluate (secondary) data</a:t>
            </a:r>
          </a:p>
          <a:p>
            <a:pPr marL="514350" lvl="0" indent="-514350">
              <a:buFont typeface="+mj-lt"/>
              <a:buAutoNum type="arabicPeriod" startAt="6"/>
            </a:pPr>
            <a:r>
              <a:rPr lang="en-GB" sz="3000" dirty="0"/>
              <a:t>Examine interrelationships</a:t>
            </a:r>
          </a:p>
          <a:p>
            <a:pPr marL="514350" lvl="0" indent="-514350">
              <a:buFont typeface="+mj-lt"/>
              <a:buAutoNum type="arabicPeriod" startAt="6"/>
            </a:pPr>
            <a:r>
              <a:rPr lang="en-GB" sz="3000" dirty="0"/>
              <a:t>Synthesise meaning from analysis </a:t>
            </a:r>
          </a:p>
          <a:p>
            <a:pPr marL="514350" lvl="0" indent="-514350">
              <a:buFont typeface="+mj-lt"/>
              <a:buAutoNum type="arabicPeriod" startAt="6"/>
            </a:pPr>
            <a:r>
              <a:rPr lang="en-GB" sz="3000" dirty="0"/>
              <a:t>Reflect and act with </a:t>
            </a:r>
            <a:r>
              <a:rPr lang="en-GB" sz="3000" dirty="0" smtClean="0"/>
              <a:t>knowledge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71024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Geospatial </a:t>
            </a:r>
            <a:r>
              <a:rPr lang="en-GB" sz="4800" dirty="0" smtClean="0"/>
              <a:t>thinking</a:t>
            </a:r>
            <a:endParaRPr lang="en-US" sz="48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1964"/>
            <a:ext cx="9144000" cy="572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Geospatial </a:t>
            </a:r>
            <a:r>
              <a:rPr lang="en-GB" sz="4800" dirty="0" smtClean="0"/>
              <a:t>thinking</a:t>
            </a:r>
            <a:endParaRPr lang="en-US" sz="4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1700"/>
            <a:ext cx="9144000" cy="46863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66" y="1139387"/>
            <a:ext cx="9144000" cy="106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3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9" descr="atan1879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9" r="-1566" b="8955"/>
          <a:stretch/>
        </p:blipFill>
        <p:spPr>
          <a:xfrm>
            <a:off x="4414211" y="84503"/>
            <a:ext cx="4682163" cy="49162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9888" y="1844678"/>
            <a:ext cx="8726486" cy="3727447"/>
          </a:xfrm>
        </p:spPr>
        <p:txBody>
          <a:bodyPr anchor="t">
            <a:noAutofit/>
          </a:bodyPr>
          <a:lstStyle/>
          <a:p>
            <a:r>
              <a:rPr lang="nl-NL" sz="2600" u="sng" dirty="0" smtClean="0"/>
              <a:t>Project Timeframe</a:t>
            </a:r>
            <a:r>
              <a:rPr lang="nl-NL" sz="2600" dirty="0" smtClean="0"/>
              <a:t>: </a:t>
            </a:r>
            <a:br>
              <a:rPr lang="nl-NL" sz="2600" dirty="0" smtClean="0"/>
            </a:br>
            <a:r>
              <a:rPr lang="nl-NL" sz="2600" dirty="0" smtClean="0"/>
              <a:t>September 2015 – August 2018</a:t>
            </a:r>
            <a:br>
              <a:rPr lang="nl-NL" sz="2600" dirty="0" smtClean="0"/>
            </a:br>
            <a:r>
              <a:rPr lang="nl-NL" sz="2600" dirty="0"/>
              <a:t/>
            </a:r>
            <a:br>
              <a:rPr lang="nl-NL" sz="2600" dirty="0"/>
            </a:br>
            <a:r>
              <a:rPr lang="nl-NL" sz="2600" dirty="0" smtClean="0"/>
              <a:t/>
            </a:r>
            <a:br>
              <a:rPr lang="nl-NL" sz="2600" dirty="0" smtClean="0"/>
            </a:br>
            <a:r>
              <a:rPr lang="nl-NL" sz="2600" dirty="0" smtClean="0"/>
              <a:t>More info : </a:t>
            </a:r>
            <a:r>
              <a:rPr lang="nl-NL" sz="2600" dirty="0" smtClean="0">
                <a:hlinkClick r:id="rId4"/>
              </a:rPr>
              <a:t>www.gi-learner.eu</a:t>
            </a:r>
            <a:r>
              <a:rPr lang="nl-NL" sz="2600" dirty="0" smtClean="0"/>
              <a:t> </a:t>
            </a:r>
            <a:br>
              <a:rPr lang="nl-NL" sz="2600" dirty="0" smtClean="0"/>
            </a:br>
            <a:r>
              <a:rPr lang="nl-NL" sz="2600" dirty="0" err="1" smtClean="0"/>
              <a:t>Twitter</a:t>
            </a:r>
            <a:r>
              <a:rPr lang="nl-NL" sz="2600" dirty="0" smtClean="0"/>
              <a:t>: @</a:t>
            </a:r>
            <a:r>
              <a:rPr lang="nl-NL" sz="2600" dirty="0" err="1" smtClean="0"/>
              <a:t>GILearner</a:t>
            </a:r>
            <a:r>
              <a:rPr lang="nl-NL" sz="2600" dirty="0" smtClean="0"/>
              <a:t> 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nl-NL" sz="2600" dirty="0" smtClean="0"/>
              <a:t/>
            </a:r>
            <a:br>
              <a:rPr lang="nl-NL" sz="2600" dirty="0" smtClean="0"/>
            </a:br>
            <a:r>
              <a:rPr lang="nl-NL" sz="2600" dirty="0" smtClean="0"/>
              <a:t/>
            </a:r>
            <a:br>
              <a:rPr lang="nl-NL" sz="2600" dirty="0" smtClean="0"/>
            </a:br>
            <a:r>
              <a:rPr lang="nl-NL" sz="2600" dirty="0" smtClean="0"/>
              <a:t>Project </a:t>
            </a:r>
            <a:r>
              <a:rPr lang="nl-NL" sz="2600" dirty="0" err="1" smtClean="0"/>
              <a:t>coordinator</a:t>
            </a:r>
            <a:r>
              <a:rPr lang="nl-NL" sz="2600" dirty="0" smtClean="0"/>
              <a:t>: </a:t>
            </a:r>
            <a:r>
              <a:rPr lang="nl-NL" sz="2600" dirty="0" smtClean="0">
                <a:hlinkClick r:id="rId5"/>
              </a:rPr>
              <a:t>luc.zwartjes@ugent.be</a:t>
            </a:r>
            <a:r>
              <a:rPr lang="nl-NL" sz="2600" dirty="0" smtClean="0"/>
              <a:t> </a:t>
            </a: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161309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9144000" cy="66237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06736" y="254485"/>
            <a:ext cx="2907014" cy="400110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hlinkClick r:id="rId3"/>
              </a:rPr>
              <a:t>http://www.gilearner.eu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8023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9053" y="22670"/>
            <a:ext cx="6874947" cy="1325563"/>
          </a:xfrm>
        </p:spPr>
        <p:txBody>
          <a:bodyPr>
            <a:noAutofit/>
          </a:bodyPr>
          <a:lstStyle/>
          <a:p>
            <a:r>
              <a:rPr lang="en-US" sz="5400" dirty="0" smtClean="0"/>
              <a:t>GI Learner Context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 help meet mismatch </a:t>
            </a:r>
            <a:r>
              <a:rPr lang="en-US" sz="3200" dirty="0"/>
              <a:t>between </a:t>
            </a:r>
            <a:r>
              <a:rPr lang="en-US" sz="3200" b="1" u="sng" dirty="0"/>
              <a:t>workforce demand </a:t>
            </a:r>
            <a:r>
              <a:rPr lang="en-US" sz="3200" dirty="0"/>
              <a:t>and </a:t>
            </a:r>
            <a:r>
              <a:rPr lang="en-US" sz="3200" b="1" u="sng" dirty="0" err="1" smtClean="0"/>
              <a:t>labour</a:t>
            </a:r>
            <a:r>
              <a:rPr lang="en-US" sz="3200" b="1" u="sng" dirty="0" smtClean="0"/>
              <a:t> supply</a:t>
            </a:r>
            <a:r>
              <a:rPr lang="en-US" sz="3200" b="1" dirty="0" smtClean="0"/>
              <a:t> </a:t>
            </a:r>
            <a:r>
              <a:rPr lang="en-US" sz="3200" dirty="0" smtClean="0"/>
              <a:t>in GI occupation </a:t>
            </a:r>
            <a:r>
              <a:rPr lang="en-US" sz="3200" dirty="0"/>
              <a:t>sector. </a:t>
            </a:r>
            <a:endParaRPr lang="en-US" sz="3200" dirty="0" smtClean="0"/>
          </a:p>
          <a:p>
            <a:r>
              <a:rPr lang="en-US" sz="3200" dirty="0" smtClean="0"/>
              <a:t>Due </a:t>
            </a:r>
            <a:r>
              <a:rPr lang="en-US" sz="3200" dirty="0"/>
              <a:t>to </a:t>
            </a:r>
            <a:r>
              <a:rPr lang="en-US" sz="3200" dirty="0" smtClean="0"/>
              <a:t>students </a:t>
            </a:r>
            <a:r>
              <a:rPr lang="en-US" sz="3200" dirty="0"/>
              <a:t>leaving high school or university </a:t>
            </a:r>
            <a:r>
              <a:rPr lang="en-US" sz="3200" b="1" u="sng" dirty="0" smtClean="0"/>
              <a:t>without necessary </a:t>
            </a:r>
            <a:r>
              <a:rPr lang="en-US" sz="3200" b="1" u="sng" dirty="0"/>
              <a:t>skills</a:t>
            </a:r>
            <a:r>
              <a:rPr lang="en-US" sz="3200" b="1" dirty="0"/>
              <a:t> </a:t>
            </a:r>
            <a:r>
              <a:rPr lang="en-US" sz="3200" dirty="0"/>
              <a:t>and knowledge. </a:t>
            </a:r>
            <a:endParaRPr lang="en-US" sz="3200" dirty="0" smtClean="0"/>
          </a:p>
          <a:p>
            <a:r>
              <a:rPr lang="en-US" sz="3200" dirty="0" smtClean="0"/>
              <a:t>Big problem for companies, also </a:t>
            </a:r>
            <a:r>
              <a:rPr lang="en-US" sz="3200" dirty="0"/>
              <a:t>for </a:t>
            </a:r>
            <a:r>
              <a:rPr lang="en-US" sz="3200" dirty="0" smtClean="0"/>
              <a:t>society </a:t>
            </a:r>
            <a:r>
              <a:rPr lang="en-US" sz="3200" dirty="0"/>
              <a:t>where </a:t>
            </a:r>
            <a:r>
              <a:rPr lang="en-US" sz="3200" dirty="0" smtClean="0"/>
              <a:t>students </a:t>
            </a:r>
            <a:r>
              <a:rPr lang="en-US" sz="3200" dirty="0"/>
              <a:t>finish their studies </a:t>
            </a:r>
            <a:r>
              <a:rPr lang="en-US" sz="3200" dirty="0" smtClean="0"/>
              <a:t>but don’t </a:t>
            </a:r>
            <a:r>
              <a:rPr lang="en-US" sz="3200" dirty="0"/>
              <a:t>find a job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035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9053" y="22670"/>
            <a:ext cx="6874947" cy="1325563"/>
          </a:xfrm>
        </p:spPr>
        <p:txBody>
          <a:bodyPr>
            <a:noAutofit/>
          </a:bodyPr>
          <a:lstStyle/>
          <a:p>
            <a:r>
              <a:rPr lang="en-US" sz="5400" dirty="0" smtClean="0"/>
              <a:t>GI Learner Project Goals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Aim to </a:t>
            </a:r>
            <a:r>
              <a:rPr lang="en-US" sz="3200" b="1" u="sng" dirty="0" smtClean="0"/>
              <a:t>increase </a:t>
            </a:r>
            <a:r>
              <a:rPr lang="en-US" sz="3200" b="1" u="sng" dirty="0"/>
              <a:t>education activities </a:t>
            </a:r>
            <a:r>
              <a:rPr lang="en-US" sz="3200" b="1" u="sng" dirty="0" smtClean="0"/>
              <a:t>in the field</a:t>
            </a:r>
            <a:r>
              <a:rPr lang="en-US" sz="3200" dirty="0" smtClean="0"/>
              <a:t> for future workforce needs. </a:t>
            </a:r>
          </a:p>
          <a:p>
            <a:r>
              <a:rPr lang="en-US" sz="3200" dirty="0" smtClean="0"/>
              <a:t>To be achieved by </a:t>
            </a:r>
            <a:r>
              <a:rPr lang="en-US" sz="3200" b="1" u="sng" dirty="0" smtClean="0"/>
              <a:t>integrating </a:t>
            </a:r>
            <a:r>
              <a:rPr lang="en-US" sz="3200" b="1" u="sng" dirty="0"/>
              <a:t>spatial literacy, spatial thinking and </a:t>
            </a:r>
            <a:r>
              <a:rPr lang="en-US" sz="3200" b="1" u="sng" dirty="0" err="1"/>
              <a:t>GIScience</a:t>
            </a:r>
            <a:r>
              <a:rPr lang="en-US" sz="3200" b="1" dirty="0"/>
              <a:t> </a:t>
            </a:r>
            <a:r>
              <a:rPr lang="en-US" sz="3200" dirty="0"/>
              <a:t>into </a:t>
            </a:r>
            <a:r>
              <a:rPr lang="en-US" sz="3200" dirty="0" smtClean="0"/>
              <a:t>schools</a:t>
            </a:r>
          </a:p>
          <a:p>
            <a:r>
              <a:rPr lang="en-US" sz="3200" dirty="0" smtClean="0"/>
              <a:t>Help </a:t>
            </a:r>
            <a:r>
              <a:rPr lang="en-US" sz="3200" dirty="0"/>
              <a:t>teachers </a:t>
            </a:r>
            <a:r>
              <a:rPr lang="en-US" sz="3200" b="1" u="sng" dirty="0"/>
              <a:t>implement learning lines</a:t>
            </a:r>
            <a:r>
              <a:rPr lang="en-US" sz="3200" b="1" dirty="0"/>
              <a:t> </a:t>
            </a:r>
            <a:r>
              <a:rPr lang="en-US" sz="3200" dirty="0"/>
              <a:t>for </a:t>
            </a:r>
            <a:r>
              <a:rPr lang="en-US" sz="3200" b="1" u="sng" dirty="0"/>
              <a:t>spatial thinking</a:t>
            </a:r>
            <a:r>
              <a:rPr lang="en-US" sz="3200" dirty="0"/>
              <a:t> in secondary schools, using </a:t>
            </a:r>
            <a:r>
              <a:rPr lang="en-US" sz="3200" dirty="0" err="1"/>
              <a:t>GIScience</a:t>
            </a:r>
            <a:r>
              <a:rPr lang="en-GB" sz="3200" dirty="0"/>
              <a:t>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695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2633686" y="274638"/>
            <a:ext cx="5767364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3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25" y="22670"/>
            <a:ext cx="6585609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GI Learner Action Plan</a:t>
            </a:r>
            <a:endParaRPr lang="en-US" sz="5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541043"/>
            <a:ext cx="8290584" cy="48248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Summarize </a:t>
            </a:r>
            <a:r>
              <a:rPr lang="en-GB" b="1" u="sng" dirty="0" smtClean="0"/>
              <a:t>most important literature</a:t>
            </a:r>
            <a:r>
              <a:rPr lang="en-GB" dirty="0" smtClean="0"/>
              <a:t> on learning lines and spatial thinking  - project foundation.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Scan </a:t>
            </a:r>
            <a:r>
              <a:rPr lang="en-GB" b="1" u="sng" dirty="0" smtClean="0"/>
              <a:t>school curricula</a:t>
            </a:r>
            <a:r>
              <a:rPr lang="en-GB" dirty="0" smtClean="0"/>
              <a:t> to </a:t>
            </a:r>
            <a:r>
              <a:rPr lang="en-GB" b="1" u="sng" dirty="0" smtClean="0"/>
              <a:t>identify opportunities</a:t>
            </a:r>
            <a:r>
              <a:rPr lang="en-GB" dirty="0" smtClean="0"/>
              <a:t> to introduce </a:t>
            </a:r>
            <a:r>
              <a:rPr lang="en-GB" dirty="0" err="1" smtClean="0"/>
              <a:t>GIScience</a:t>
            </a:r>
            <a:r>
              <a:rPr lang="en-GB" dirty="0" smtClean="0"/>
              <a:t> </a:t>
            </a:r>
            <a:r>
              <a:rPr lang="en-GB" dirty="0" smtClean="0">
                <a:sym typeface="Wingdings"/>
              </a:rPr>
              <a:t> </a:t>
            </a:r>
            <a:r>
              <a:rPr lang="en-GB" dirty="0" smtClean="0"/>
              <a:t>used to develop materials.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Create a </a:t>
            </a:r>
            <a:r>
              <a:rPr lang="en-GB" b="1" u="sng" dirty="0" smtClean="0"/>
              <a:t>test</a:t>
            </a:r>
            <a:r>
              <a:rPr lang="en-GB" dirty="0" smtClean="0"/>
              <a:t> to analyse </a:t>
            </a:r>
            <a:r>
              <a:rPr lang="en-GB" b="1" u="sng" dirty="0" smtClean="0"/>
              <a:t>impact of learning lines</a:t>
            </a:r>
            <a:r>
              <a:rPr lang="en-GB" dirty="0" smtClean="0"/>
              <a:t> on spatial thinking </a:t>
            </a:r>
          </a:p>
          <a:p>
            <a:pPr lvl="1"/>
            <a:r>
              <a:rPr lang="en-GB" dirty="0" smtClean="0"/>
              <a:t>at the start of the project to establish the zero level, baseline value of their spatial thinking capability.  </a:t>
            </a:r>
          </a:p>
          <a:p>
            <a:pPr lvl="1"/>
            <a:r>
              <a:rPr lang="en-GB" dirty="0" smtClean="0"/>
              <a:t>At the end of each year the test will be done, thus measuring the impact of the learning line and to adjust it if needed.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81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541043"/>
            <a:ext cx="8290584" cy="46359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GB" dirty="0" smtClean="0"/>
              <a:t>Create </a:t>
            </a:r>
            <a:r>
              <a:rPr lang="en-GB" b="1" u="sng" dirty="0" smtClean="0"/>
              <a:t>first learning lines</a:t>
            </a:r>
            <a:r>
              <a:rPr lang="en-GB" dirty="0" smtClean="0"/>
              <a:t>, translate them into real learning objectives, taking into account curricula opportunities in partner countries </a:t>
            </a:r>
          </a:p>
          <a:p>
            <a:pPr lvl="1"/>
            <a:r>
              <a:rPr lang="en-GB" dirty="0" smtClean="0"/>
              <a:t>each year one-third of the total learning line will be elaborated (Includes necessary classroom materials)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GB" dirty="0" smtClean="0"/>
              <a:t>In Year 1, pupils of different ages (K7 and K10) in partner schools will trial materials, schools give feedback and where appropriate suggest amendments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GB" dirty="0" smtClean="0"/>
              <a:t>Final versions of learning outcomes for year 1 lines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33625" y="22670"/>
            <a:ext cx="6585609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GI Learner Action Plan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5671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541043"/>
            <a:ext cx="8290584" cy="46359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GB" dirty="0" smtClean="0"/>
              <a:t>In year 2, second stage learning lines are developed and used by the pilot groups i.e. in K8, K11 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GB" dirty="0" smtClean="0"/>
              <a:t>In year 3</a:t>
            </a:r>
            <a:r>
              <a:rPr lang="en-GB" dirty="0"/>
              <a:t>, </a:t>
            </a:r>
            <a:r>
              <a:rPr lang="en-GB" dirty="0" smtClean="0"/>
              <a:t>third </a:t>
            </a:r>
            <a:r>
              <a:rPr lang="en-GB" dirty="0"/>
              <a:t>stage learning lines are developed and used by the pilot groups i.e. in </a:t>
            </a:r>
            <a:r>
              <a:rPr lang="en-GB" dirty="0" smtClean="0"/>
              <a:t>K9</a:t>
            </a:r>
            <a:r>
              <a:rPr lang="en-GB" dirty="0"/>
              <a:t>, K12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GB" dirty="0" smtClean="0"/>
              <a:t>Final learning lines are published, with the essential classroom materials, thus facilitating introduction and implementation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GB" dirty="0" smtClean="0"/>
              <a:t>A publication with suggestions for inclusion into the national curricula and disseminated among different </a:t>
            </a:r>
            <a:r>
              <a:rPr lang="en-GB" dirty="0"/>
              <a:t>N</a:t>
            </a:r>
            <a:r>
              <a:rPr lang="en-GB" dirty="0" smtClean="0"/>
              <a:t>ational </a:t>
            </a:r>
            <a:r>
              <a:rPr lang="en-GB" dirty="0"/>
              <a:t>M</a:t>
            </a:r>
            <a:r>
              <a:rPr lang="en-GB" dirty="0" smtClean="0"/>
              <a:t>inistries of Education …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33625" y="22670"/>
            <a:ext cx="6585609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GI Learner Action Plan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8084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hema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4" id="{D6C9523D-B8CA-7946-95E2-E0204CD59D5B}" vid="{B9818ABB-6A3C-A54C-B63E-BDD5B27718B7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GI-Learner-draft</Template>
  <TotalTime>9818</TotalTime>
  <Words>2666</Words>
  <Application>Microsoft Macintosh PowerPoint</Application>
  <PresentationFormat>Diavoorstelling (4:3)</PresentationFormat>
  <Paragraphs>224</Paragraphs>
  <Slides>35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41" baseType="lpstr">
      <vt:lpstr>Calibri</vt:lpstr>
      <vt:lpstr>Calibri Light</vt:lpstr>
      <vt:lpstr>ＭＳ Ｐゴシック</vt:lpstr>
      <vt:lpstr>Wingdings</vt:lpstr>
      <vt:lpstr>Arial</vt:lpstr>
      <vt:lpstr>Office-thema</vt:lpstr>
      <vt:lpstr>A project to develop geospatial thinking learning lines in secondary schools </vt:lpstr>
      <vt:lpstr>GI-Learner in figures</vt:lpstr>
      <vt:lpstr>PowerPoint-presentatie</vt:lpstr>
      <vt:lpstr>PowerPoint-presentatie</vt:lpstr>
      <vt:lpstr>GI Learner Context</vt:lpstr>
      <vt:lpstr>GI Learner Project Goals</vt:lpstr>
      <vt:lpstr>GI Learner Action Plan</vt:lpstr>
      <vt:lpstr>GI Learner Action Plan</vt:lpstr>
      <vt:lpstr>GI Learner Action Plan</vt:lpstr>
      <vt:lpstr>GI Learner Evaluation</vt:lpstr>
      <vt:lpstr>A spatially literate student …</vt:lpstr>
      <vt:lpstr>Spatial thinking is …..</vt:lpstr>
      <vt:lpstr>PowerPoint-presentatie</vt:lpstr>
      <vt:lpstr>Geospatial thinking is even more …</vt:lpstr>
      <vt:lpstr>Geospatial thinking is even more …</vt:lpstr>
      <vt:lpstr>Geospatial thinking is even more …</vt:lpstr>
      <vt:lpstr>GI Science  Spatial Thinking</vt:lpstr>
      <vt:lpstr>PowerPoint-presentatie</vt:lpstr>
      <vt:lpstr>How to implement this? </vt:lpstr>
      <vt:lpstr>How to implement this? </vt:lpstr>
      <vt:lpstr>Why GIS is not used more?</vt:lpstr>
      <vt:lpstr>Recommendations for successful introduction and integration</vt:lpstr>
      <vt:lpstr>Why GIS is not used more?</vt:lpstr>
      <vt:lpstr>Content already exists</vt:lpstr>
      <vt:lpstr>Why GIS is not used more?</vt:lpstr>
      <vt:lpstr>Recommendations for successful introduction and integration</vt:lpstr>
      <vt:lpstr>PowerPoint-presentatie</vt:lpstr>
      <vt:lpstr>Learning Lines </vt:lpstr>
      <vt:lpstr>Learning Lines </vt:lpstr>
      <vt:lpstr>PowerPoint-presentatie</vt:lpstr>
      <vt:lpstr>Geospatial thinking</vt:lpstr>
      <vt:lpstr>Geospatial thinking</vt:lpstr>
      <vt:lpstr>Geospatial thinking</vt:lpstr>
      <vt:lpstr>Geospatial thinking</vt:lpstr>
      <vt:lpstr>Project Timeframe:  September 2015 – August 2018   More info : www.gi-learner.eu  Twitter: @GILearner    Project coordinator: luc.zwartjes@ugent.be 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Zwartjes Luc</dc:creator>
  <cp:lastModifiedBy>Zwartjes Luc</cp:lastModifiedBy>
  <cp:revision>81</cp:revision>
  <dcterms:created xsi:type="dcterms:W3CDTF">2016-01-23T22:14:26Z</dcterms:created>
  <dcterms:modified xsi:type="dcterms:W3CDTF">2016-11-30T21:53:03Z</dcterms:modified>
</cp:coreProperties>
</file>