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2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7" r:id="rId2"/>
    <p:sldId id="317" r:id="rId3"/>
    <p:sldId id="299" r:id="rId4"/>
    <p:sldId id="329" r:id="rId5"/>
    <p:sldId id="331" r:id="rId6"/>
    <p:sldId id="332" r:id="rId7"/>
    <p:sldId id="333" r:id="rId8"/>
    <p:sldId id="334" r:id="rId9"/>
    <p:sldId id="328" r:id="rId10"/>
    <p:sldId id="319" r:id="rId11"/>
    <p:sldId id="320" r:id="rId12"/>
    <p:sldId id="293" r:id="rId13"/>
    <p:sldId id="294" r:id="rId14"/>
    <p:sldId id="298" r:id="rId15"/>
    <p:sldId id="335" r:id="rId16"/>
    <p:sldId id="280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90"/>
    <p:restoredTop sz="88515" autoAdjust="0"/>
  </p:normalViewPr>
  <p:slideViewPr>
    <p:cSldViewPr snapToGrid="0" snapToObjects="1">
      <p:cViewPr varScale="1">
        <p:scale>
          <a:sx n="58" d="100"/>
          <a:sy n="58" d="100"/>
        </p:scale>
        <p:origin x="50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3C2A6-00D7-6046-90DB-65422A8BBAF7}" type="datetimeFigureOut">
              <a:rPr lang="nl-NL" smtClean="0"/>
              <a:t>16-08-16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35E04-A5AA-C749-BFD3-C7789901E6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029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200" dirty="0" err="1" smtClean="0"/>
              <a:t>enables</a:t>
            </a:r>
            <a:r>
              <a:rPr lang="nl-NL" sz="1200" dirty="0" smtClean="0"/>
              <a:t> </a:t>
            </a:r>
            <a:r>
              <a:rPr lang="nl-NL" sz="1200" dirty="0" err="1" smtClean="0"/>
              <a:t>knowing</a:t>
            </a:r>
            <a:r>
              <a:rPr lang="nl-NL" sz="1200" dirty="0" smtClean="0"/>
              <a:t> </a:t>
            </a:r>
            <a:r>
              <a:rPr lang="nl-NL" sz="1200" dirty="0" err="1" smtClean="0"/>
              <a:t>about</a:t>
            </a:r>
            <a:endParaRPr lang="nl-NL" sz="1200" dirty="0" smtClean="0"/>
          </a:p>
          <a:p>
            <a:r>
              <a:rPr lang="nl-NL" sz="1200" i="1" dirty="0" smtClean="0"/>
              <a:t>- Space</a:t>
            </a:r>
            <a:r>
              <a:rPr lang="nl-NL" sz="1200" dirty="0" smtClean="0"/>
              <a:t> – e.g. different </a:t>
            </a:r>
            <a:r>
              <a:rPr lang="nl-NL" sz="1200" dirty="0" err="1" smtClean="0"/>
              <a:t>ways</a:t>
            </a:r>
            <a:r>
              <a:rPr lang="nl-NL" sz="1200" dirty="0" smtClean="0"/>
              <a:t> of </a:t>
            </a:r>
            <a:r>
              <a:rPr lang="nl-NL" sz="1200" dirty="0" err="1" smtClean="0"/>
              <a:t>calculating</a:t>
            </a:r>
            <a:r>
              <a:rPr lang="nl-NL" sz="1200" dirty="0" smtClean="0"/>
              <a:t> </a:t>
            </a:r>
            <a:r>
              <a:rPr lang="nl-NL" sz="1200" dirty="0" err="1" smtClean="0"/>
              <a:t>distance</a:t>
            </a:r>
            <a:r>
              <a:rPr lang="nl-NL" sz="1200" dirty="0" smtClean="0"/>
              <a:t>, </a:t>
            </a:r>
            <a:r>
              <a:rPr lang="nl-NL" sz="1200" dirty="0" err="1" smtClean="0"/>
              <a:t>coordinate</a:t>
            </a:r>
            <a:r>
              <a:rPr lang="nl-NL" sz="1200" dirty="0" smtClean="0"/>
              <a:t>  system </a:t>
            </a:r>
          </a:p>
          <a:p>
            <a:r>
              <a:rPr lang="nl-NL" sz="1200" i="1" dirty="0" smtClean="0"/>
              <a:t>- </a:t>
            </a:r>
            <a:r>
              <a:rPr lang="nl-NL" sz="1200" i="1" dirty="0" err="1" smtClean="0"/>
              <a:t>Representation</a:t>
            </a:r>
            <a:r>
              <a:rPr lang="nl-NL" sz="1200" dirty="0" smtClean="0"/>
              <a:t> – e.g. effect of </a:t>
            </a:r>
            <a:r>
              <a:rPr lang="nl-NL" sz="1200" dirty="0" err="1" smtClean="0"/>
              <a:t>projections</a:t>
            </a:r>
            <a:r>
              <a:rPr lang="nl-NL" sz="1200" dirty="0" smtClean="0"/>
              <a:t>, </a:t>
            </a:r>
            <a:r>
              <a:rPr lang="nl-NL" sz="1200" dirty="0" err="1" smtClean="0"/>
              <a:t>principles</a:t>
            </a:r>
            <a:r>
              <a:rPr lang="nl-NL" sz="1200" dirty="0" smtClean="0"/>
              <a:t> of </a:t>
            </a:r>
            <a:r>
              <a:rPr lang="nl-NL" sz="1200" dirty="0" err="1" smtClean="0"/>
              <a:t>graphic</a:t>
            </a:r>
            <a:r>
              <a:rPr lang="nl-NL" sz="1200" dirty="0" smtClean="0"/>
              <a:t> design (</a:t>
            </a:r>
            <a:r>
              <a:rPr lang="nl-NL" sz="1200" dirty="0" err="1" smtClean="0"/>
              <a:t>semiology</a:t>
            </a:r>
            <a:r>
              <a:rPr lang="nl-NL" sz="1200" dirty="0" smtClean="0"/>
              <a:t>)</a:t>
            </a:r>
          </a:p>
          <a:p>
            <a:r>
              <a:rPr lang="nl-NL" sz="1200" i="1" dirty="0" smtClean="0"/>
              <a:t>- </a:t>
            </a:r>
            <a:r>
              <a:rPr lang="nl-NL" sz="1200" i="1" dirty="0" err="1" smtClean="0"/>
              <a:t>Reasoning</a:t>
            </a:r>
            <a:r>
              <a:rPr lang="nl-NL" sz="1200" dirty="0" smtClean="0"/>
              <a:t> – e.g. different </a:t>
            </a:r>
            <a:r>
              <a:rPr lang="nl-NL" sz="1200" dirty="0" err="1" smtClean="0"/>
              <a:t>ways</a:t>
            </a:r>
            <a:r>
              <a:rPr lang="nl-NL" sz="1200" dirty="0" smtClean="0"/>
              <a:t> of thinking </a:t>
            </a:r>
            <a:r>
              <a:rPr lang="nl-NL" sz="1200" dirty="0" err="1" smtClean="0"/>
              <a:t>about</a:t>
            </a:r>
            <a:r>
              <a:rPr lang="nl-NL" sz="1200" dirty="0" smtClean="0"/>
              <a:t> </a:t>
            </a:r>
            <a:r>
              <a:rPr lang="nl-NL" sz="1200" dirty="0" err="1" smtClean="0"/>
              <a:t>shortest</a:t>
            </a:r>
            <a:r>
              <a:rPr lang="nl-NL" sz="1200" dirty="0" smtClean="0"/>
              <a:t> </a:t>
            </a:r>
            <a:r>
              <a:rPr lang="nl-NL" sz="1200" dirty="0" err="1" smtClean="0"/>
              <a:t>distances</a:t>
            </a:r>
            <a:r>
              <a:rPr lang="nl-NL" sz="1200" dirty="0" smtClean="0"/>
              <a:t>, </a:t>
            </a:r>
            <a:r>
              <a:rPr lang="nl-NL" sz="1200" dirty="0" err="1" smtClean="0"/>
              <a:t>estimate</a:t>
            </a:r>
            <a:r>
              <a:rPr lang="nl-NL" sz="1200" dirty="0" smtClean="0"/>
              <a:t> </a:t>
            </a:r>
            <a:r>
              <a:rPr lang="nl-NL" sz="1200" dirty="0" err="1" smtClean="0"/>
              <a:t>the</a:t>
            </a:r>
            <a:r>
              <a:rPr lang="nl-NL" sz="1200" dirty="0" smtClean="0"/>
              <a:t> </a:t>
            </a:r>
            <a:r>
              <a:rPr lang="nl-NL" sz="1200" dirty="0" err="1" smtClean="0"/>
              <a:t>slope</a:t>
            </a:r>
            <a:r>
              <a:rPr lang="nl-NL" sz="1200" dirty="0" smtClean="0"/>
              <a:t> of a </a:t>
            </a:r>
            <a:r>
              <a:rPr lang="nl-NL" sz="1200" dirty="0" err="1" smtClean="0"/>
              <a:t>hill</a:t>
            </a:r>
            <a:r>
              <a:rPr lang="nl-NL" sz="1200" dirty="0" smtClean="0"/>
              <a:t> </a:t>
            </a:r>
            <a:r>
              <a:rPr lang="nl-NL" sz="1200" dirty="0" err="1" smtClean="0"/>
              <a:t>fom</a:t>
            </a:r>
            <a:r>
              <a:rPr lang="nl-NL" sz="1200" dirty="0" smtClean="0"/>
              <a:t> a map of contour </a:t>
            </a:r>
            <a:r>
              <a:rPr lang="nl-NL" sz="1200" dirty="0" err="1" smtClean="0"/>
              <a:t>lines</a:t>
            </a:r>
            <a:endParaRPr lang="nl-NL" sz="120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9365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Favier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(2013)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five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GIS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integrated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secondary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8). Teaching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GIS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focuses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on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theoretical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aspects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GIS (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GIS,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thinking skills</a:t>
            </a:r>
            <a:r>
              <a:rPr lang="nl-NL" dirty="0" smtClean="0">
                <a:effectLst/>
              </a:rPr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2841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6165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881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8753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51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16-08-16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519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16-08-16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828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16-08-16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099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16-08-16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691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16-08-16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7855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16-08-16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6248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16-08-16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094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16-08-16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739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16-08-16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0039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16-08-16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5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16-08-16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108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41043"/>
            <a:ext cx="8290584" cy="463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7AA3-52CF-B049-AEF3-B68BF5B64E53}" type="datetimeFigureOut">
              <a:rPr lang="nl-NL" smtClean="0"/>
              <a:t>16-08-16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0485"/>
            <a:ext cx="3086100" cy="507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350496" y="6350485"/>
            <a:ext cx="256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http://</a:t>
            </a:r>
            <a:r>
              <a:rPr lang="en-US" b="1" dirty="0" err="1" smtClean="0">
                <a:solidFill>
                  <a:srgbClr val="0000FF"/>
                </a:solidFill>
              </a:rPr>
              <a:t>www.gilearner.eu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9" name="Afbeelding 4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2" b="8746"/>
          <a:stretch/>
        </p:blipFill>
        <p:spPr>
          <a:xfrm>
            <a:off x="22182" y="0"/>
            <a:ext cx="2663867" cy="14651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9053" y="22670"/>
            <a:ext cx="66501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77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hyperlink" Target="http://www.gilearner.e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hyperlink" Target="http://www.gi-learner.eu" TargetMode="External"/><Relationship Id="rId5" Type="http://schemas.openxmlformats.org/officeDocument/2006/relationships/hyperlink" Target="mailto:luc.zwartjes@ugent.be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-use.eu/" TargetMode="External"/><Relationship Id="rId4" Type="http://schemas.openxmlformats.org/officeDocument/2006/relationships/hyperlink" Target="http://www.edugis.nl/" TargetMode="External"/><Relationship Id="rId5" Type="http://schemas.openxmlformats.org/officeDocument/2006/relationships/hyperlink" Target="http://www.edugis.pl" TargetMode="External"/><Relationship Id="rId6" Type="http://schemas.openxmlformats.org/officeDocument/2006/relationships/hyperlink" Target="http://www.paikkaoppi.fi/" TargetMode="External"/><Relationship Id="rId7" Type="http://schemas.openxmlformats.org/officeDocument/2006/relationships/image" Target="../media/image15.jp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guess.eu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4521" y="1401273"/>
            <a:ext cx="8577965" cy="2573511"/>
          </a:xfrm>
        </p:spPr>
        <p:txBody>
          <a:bodyPr>
            <a:normAutofit/>
          </a:bodyPr>
          <a:lstStyle/>
          <a:p>
            <a:r>
              <a:rPr lang="en-GB" sz="4400" dirty="0" smtClean="0"/>
              <a:t>A </a:t>
            </a:r>
            <a:r>
              <a:rPr lang="en-GB" sz="4400" dirty="0"/>
              <a:t>project to develop </a:t>
            </a:r>
            <a:r>
              <a:rPr lang="en-GB" sz="4400" i="1" u="sng" dirty="0"/>
              <a:t>geospatial thinking </a:t>
            </a:r>
            <a:r>
              <a:rPr lang="en-GB" sz="4400" i="1" u="sng" dirty="0" smtClean="0"/>
              <a:t>learning </a:t>
            </a:r>
            <a:r>
              <a:rPr lang="en-GB" sz="4400" i="1" u="sng" dirty="0"/>
              <a:t>lines</a:t>
            </a:r>
            <a:r>
              <a:rPr lang="en-GB" sz="4400" dirty="0"/>
              <a:t> in secondary schools </a:t>
            </a:r>
            <a:endParaRPr lang="nl-NL" sz="44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46771" y="4459111"/>
            <a:ext cx="8356119" cy="143485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Luc Zwartjes</a:t>
            </a:r>
          </a:p>
          <a:p>
            <a:pPr algn="l">
              <a:spcBef>
                <a:spcPts val="0"/>
              </a:spcBef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Ghent University Geography Department</a:t>
            </a:r>
          </a:p>
          <a:p>
            <a:pPr algn="l">
              <a:spcBef>
                <a:spcPts val="0"/>
              </a:spcBef>
            </a:pP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Sint-Lodewijkscollege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Brugge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95560" y="11243"/>
            <a:ext cx="46370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0" b="1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GI-</a:t>
            </a:r>
            <a:r>
              <a:rPr lang="en-GB" sz="8000" b="1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Learner </a:t>
            </a:r>
            <a:endParaRPr lang="en-US" sz="2800" dirty="0"/>
          </a:p>
        </p:txBody>
      </p:sp>
      <p:pic>
        <p:nvPicPr>
          <p:cNvPr id="6" name="Picture 2" descr="http://www.igu-cge.org/images/tit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4594"/>
            <a:ext cx="5780787" cy="77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files.seaga.info/200000000-073bd0835a/seaga-webnode-b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773" y="6084594"/>
            <a:ext cx="3609227" cy="77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06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541043"/>
            <a:ext cx="8290584" cy="46359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GB" dirty="0"/>
              <a:t>Create a </a:t>
            </a:r>
            <a:r>
              <a:rPr lang="en-GB" b="1" u="sng" dirty="0"/>
              <a:t>test</a:t>
            </a:r>
            <a:r>
              <a:rPr lang="en-GB" dirty="0"/>
              <a:t> to analyse </a:t>
            </a:r>
            <a:r>
              <a:rPr lang="en-GB" b="1" u="sng" dirty="0"/>
              <a:t>impact of learning lines</a:t>
            </a:r>
            <a:r>
              <a:rPr lang="en-GB" dirty="0"/>
              <a:t> on spatial thinking </a:t>
            </a:r>
          </a:p>
          <a:p>
            <a:pPr lvl="1"/>
            <a:r>
              <a:rPr lang="en-GB" dirty="0"/>
              <a:t>at the start of the project to establish the zero level, </a:t>
            </a:r>
            <a:endParaRPr lang="en-GB" dirty="0" smtClean="0"/>
          </a:p>
          <a:p>
            <a:pPr lvl="1"/>
            <a:r>
              <a:rPr lang="en-GB" dirty="0" smtClean="0"/>
              <a:t>At </a:t>
            </a:r>
            <a:r>
              <a:rPr lang="en-GB" dirty="0"/>
              <a:t>the end of each </a:t>
            </a:r>
            <a:r>
              <a:rPr lang="en-GB" dirty="0" smtClean="0"/>
              <a:t>year thus </a:t>
            </a:r>
            <a:r>
              <a:rPr lang="en-GB" dirty="0"/>
              <a:t>measuring the impact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GB" dirty="0" smtClean="0"/>
              <a:t>In </a:t>
            </a:r>
            <a:r>
              <a:rPr lang="en-GB" dirty="0" smtClean="0"/>
              <a:t>Year 1, pupils of different ages (K7 and K10) in partner schools will trial materials, schools give feedback and where appropriate suggest amendments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GB" dirty="0" smtClean="0"/>
              <a:t>Final versions of learning outcomes for year 1 lines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33625" y="22670"/>
            <a:ext cx="6585609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GI Learner Action Plan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234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541043"/>
            <a:ext cx="8290584" cy="46359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GB" dirty="0" smtClean="0"/>
              <a:t>In year 2, second stage learning lines are developed and used by the pilot groups i.e. in K8, K11 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GB" dirty="0" smtClean="0"/>
              <a:t>In year 3</a:t>
            </a:r>
            <a:r>
              <a:rPr lang="en-GB" dirty="0"/>
              <a:t>, </a:t>
            </a:r>
            <a:r>
              <a:rPr lang="en-GB" dirty="0" smtClean="0"/>
              <a:t>third </a:t>
            </a:r>
            <a:r>
              <a:rPr lang="en-GB" dirty="0"/>
              <a:t>stage learning lines are developed and used by the pilot groups i.e. in </a:t>
            </a:r>
            <a:r>
              <a:rPr lang="en-GB" dirty="0" smtClean="0"/>
              <a:t>K9</a:t>
            </a:r>
            <a:r>
              <a:rPr lang="en-GB" dirty="0"/>
              <a:t>, K12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GB" dirty="0" smtClean="0"/>
              <a:t>Final learning lines are published, with the essential classroom materials, thus facilitating introduction and implementation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GB" dirty="0" smtClean="0"/>
              <a:t>A publication with suggestions for inclusion into the national curricula and disseminated among different </a:t>
            </a:r>
            <a:r>
              <a:rPr lang="en-GB" dirty="0"/>
              <a:t>N</a:t>
            </a:r>
            <a:r>
              <a:rPr lang="en-GB" dirty="0" smtClean="0"/>
              <a:t>ational </a:t>
            </a:r>
            <a:r>
              <a:rPr lang="en-GB" dirty="0"/>
              <a:t>M</a:t>
            </a:r>
            <a:r>
              <a:rPr lang="en-GB" dirty="0" smtClean="0"/>
              <a:t>inistries of Education …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33625" y="22670"/>
            <a:ext cx="6585609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GI Learner Action Plan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9742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dirty="0"/>
              <a:t>Geospatial </a:t>
            </a:r>
            <a:r>
              <a:rPr lang="en-GB" sz="4800" dirty="0" smtClean="0"/>
              <a:t>thinking competences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dirty="0"/>
              <a:t>Based on </a:t>
            </a:r>
            <a:r>
              <a:rPr lang="en-GB" sz="3200" dirty="0" smtClean="0"/>
              <a:t>the </a:t>
            </a:r>
            <a:r>
              <a:rPr lang="en-GB" sz="3200" dirty="0"/>
              <a:t>review, ten </a:t>
            </a:r>
            <a:r>
              <a:rPr lang="en-GB" sz="3200" b="1" dirty="0" smtClean="0"/>
              <a:t>geospatial </a:t>
            </a:r>
            <a:r>
              <a:rPr lang="en-GB" sz="3200" b="1" dirty="0"/>
              <a:t>thinking competences</a:t>
            </a:r>
            <a:r>
              <a:rPr lang="en-GB" sz="3200" dirty="0"/>
              <a:t> are </a:t>
            </a:r>
            <a:r>
              <a:rPr lang="en-GB" sz="3200" dirty="0" smtClean="0"/>
              <a:t>proposed for </a:t>
            </a:r>
            <a:r>
              <a:rPr lang="en-GB" sz="3200" dirty="0"/>
              <a:t>GI-</a:t>
            </a:r>
            <a:r>
              <a:rPr lang="en-GB" sz="3200" dirty="0" smtClean="0"/>
              <a:t>Learner: </a:t>
            </a:r>
            <a:endParaRPr lang="en-GB" sz="3200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Critically read, interpret cartographic and other visualisations in different media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Be aware of geographic information and its representation through GI and GIS.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Visually communicate geographic information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Describe and use examples of GI applications in daily life and in society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Use (freely available) GI </a:t>
            </a:r>
            <a:r>
              <a:rPr lang="en-GB" dirty="0" smtClean="0"/>
              <a:t>interfaces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009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dirty="0" smtClean="0"/>
              <a:t>Geospatial </a:t>
            </a:r>
            <a:r>
              <a:rPr lang="en-GB" sz="4800" dirty="0" smtClean="0"/>
              <a:t>thinking</a:t>
            </a:r>
            <a:br>
              <a:rPr lang="en-GB" sz="4800" dirty="0" smtClean="0"/>
            </a:br>
            <a:r>
              <a:rPr lang="en-GB" sz="4800" dirty="0" smtClean="0"/>
              <a:t>competences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>
                    <a:lumMod val="85000"/>
                  </a:schemeClr>
                </a:solidFill>
              </a:rPr>
              <a:t>Based on this review, ten </a:t>
            </a:r>
            <a:r>
              <a:rPr lang="en-GB" sz="3200" b="1" dirty="0">
                <a:solidFill>
                  <a:schemeClr val="bg1">
                    <a:lumMod val="85000"/>
                  </a:schemeClr>
                </a:solidFill>
              </a:rPr>
              <a:t>geospatial thinking competences</a:t>
            </a:r>
            <a:r>
              <a:rPr lang="en-GB" sz="3200" dirty="0">
                <a:solidFill>
                  <a:schemeClr val="bg1">
                    <a:lumMod val="85000"/>
                  </a:schemeClr>
                </a:solidFill>
              </a:rPr>
              <a:t> are proposed for GI-Learner</a:t>
            </a:r>
            <a:r>
              <a:rPr lang="en-GB" sz="3200" dirty="0"/>
              <a:t>: </a:t>
            </a:r>
          </a:p>
          <a:p>
            <a:pPr marL="514350" lvl="0" indent="-514350">
              <a:buFont typeface="+mj-lt"/>
              <a:buAutoNum type="arabicPeriod" startAt="6"/>
            </a:pPr>
            <a:r>
              <a:rPr lang="en-GB" sz="3000" dirty="0" smtClean="0"/>
              <a:t>Carry </a:t>
            </a:r>
            <a:r>
              <a:rPr lang="en-GB" sz="3000" dirty="0"/>
              <a:t>out own (primary) data capture </a:t>
            </a:r>
          </a:p>
          <a:p>
            <a:pPr marL="514350" lvl="0" indent="-514350">
              <a:buFont typeface="+mj-lt"/>
              <a:buAutoNum type="arabicPeriod" startAt="6"/>
            </a:pPr>
            <a:r>
              <a:rPr lang="en-GB" sz="3000" dirty="0"/>
              <a:t>Be able to identify and evaluate (secondary) data</a:t>
            </a:r>
          </a:p>
          <a:p>
            <a:pPr marL="514350" lvl="0" indent="-514350">
              <a:buFont typeface="+mj-lt"/>
              <a:buAutoNum type="arabicPeriod" startAt="6"/>
            </a:pPr>
            <a:r>
              <a:rPr lang="en-GB" sz="3000" dirty="0"/>
              <a:t>Examine interrelationships</a:t>
            </a:r>
          </a:p>
          <a:p>
            <a:pPr marL="514350" lvl="0" indent="-514350">
              <a:buFont typeface="+mj-lt"/>
              <a:buAutoNum type="arabicPeriod" startAt="6"/>
            </a:pPr>
            <a:r>
              <a:rPr lang="en-GB" sz="3000" dirty="0"/>
              <a:t>Synthesise meaning from analysis </a:t>
            </a:r>
          </a:p>
          <a:p>
            <a:pPr marL="514350" lvl="0" indent="-514350">
              <a:buFont typeface="+mj-lt"/>
              <a:buAutoNum type="arabicPeriod" startAt="6"/>
            </a:pPr>
            <a:r>
              <a:rPr lang="en-GB" sz="3000" dirty="0"/>
              <a:t>Reflect and act with </a:t>
            </a:r>
            <a:r>
              <a:rPr lang="en-GB" sz="3000" dirty="0" smtClean="0"/>
              <a:t>knowledge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71024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dirty="0"/>
              <a:t>Geospatial </a:t>
            </a:r>
            <a:r>
              <a:rPr lang="en-GB" sz="4800" dirty="0" smtClean="0"/>
              <a:t>thinking competences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4911"/>
            <a:ext cx="9144000" cy="46671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8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-1"/>
            <a:ext cx="9109075" cy="69184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06736" y="254485"/>
            <a:ext cx="2907014" cy="400110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hlinkClick r:id="rId3"/>
              </a:rPr>
              <a:t>http://www.gilearner.eu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906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9" descr="atan1879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9" r="-1566" b="8955"/>
          <a:stretch/>
        </p:blipFill>
        <p:spPr>
          <a:xfrm>
            <a:off x="4414211" y="84503"/>
            <a:ext cx="4682163" cy="49162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9888" y="1844678"/>
            <a:ext cx="8726486" cy="3727447"/>
          </a:xfrm>
        </p:spPr>
        <p:txBody>
          <a:bodyPr anchor="t">
            <a:noAutofit/>
          </a:bodyPr>
          <a:lstStyle/>
          <a:p>
            <a:r>
              <a:rPr lang="nl-NL" sz="2600" u="sng" dirty="0" smtClean="0"/>
              <a:t>Project Timeframe</a:t>
            </a:r>
            <a:r>
              <a:rPr lang="nl-NL" sz="2600" dirty="0" smtClean="0"/>
              <a:t>: </a:t>
            </a:r>
            <a:br>
              <a:rPr lang="nl-NL" sz="2600" dirty="0" smtClean="0"/>
            </a:br>
            <a:r>
              <a:rPr lang="nl-NL" sz="2600" dirty="0" smtClean="0"/>
              <a:t>September 2015 – August 2018</a:t>
            </a:r>
            <a:br>
              <a:rPr lang="nl-NL" sz="2600" dirty="0" smtClean="0"/>
            </a:br>
            <a:r>
              <a:rPr lang="nl-NL" sz="2600" dirty="0"/>
              <a:t/>
            </a:r>
            <a:br>
              <a:rPr lang="nl-NL" sz="2600" dirty="0"/>
            </a:br>
            <a:r>
              <a:rPr lang="nl-NL" sz="2600" dirty="0" smtClean="0"/>
              <a:t/>
            </a:r>
            <a:br>
              <a:rPr lang="nl-NL" sz="2600" dirty="0" smtClean="0"/>
            </a:br>
            <a:r>
              <a:rPr lang="nl-NL" sz="2600" dirty="0" smtClean="0"/>
              <a:t>More info : </a:t>
            </a:r>
            <a:r>
              <a:rPr lang="nl-NL" sz="2600" dirty="0" smtClean="0">
                <a:hlinkClick r:id="rId4"/>
              </a:rPr>
              <a:t>www.gilearner.eu</a:t>
            </a:r>
            <a:r>
              <a:rPr lang="nl-NL" sz="2600" dirty="0" smtClean="0"/>
              <a:t> </a:t>
            </a:r>
            <a:br>
              <a:rPr lang="nl-NL" sz="2600" dirty="0" smtClean="0"/>
            </a:br>
            <a:r>
              <a:rPr lang="nl-NL" sz="2600" dirty="0" smtClean="0"/>
              <a:t>Twitter: @</a:t>
            </a:r>
            <a:r>
              <a:rPr lang="nl-NL" sz="2600" dirty="0" err="1" smtClean="0"/>
              <a:t>GILearner</a:t>
            </a:r>
            <a:r>
              <a:rPr lang="nl-NL" sz="2600" dirty="0" smtClean="0"/>
              <a:t> 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nl-NL" sz="2600" dirty="0" smtClean="0"/>
              <a:t/>
            </a:r>
            <a:br>
              <a:rPr lang="nl-NL" sz="2600" dirty="0" smtClean="0"/>
            </a:br>
            <a:r>
              <a:rPr lang="nl-NL" sz="2600" dirty="0" smtClean="0"/>
              <a:t/>
            </a:r>
            <a:br>
              <a:rPr lang="nl-NL" sz="2600" dirty="0" smtClean="0"/>
            </a:br>
            <a:r>
              <a:rPr lang="nl-NL" sz="2600" dirty="0" smtClean="0"/>
              <a:t>Project </a:t>
            </a:r>
            <a:r>
              <a:rPr lang="nl-NL" sz="2600" dirty="0" err="1" smtClean="0"/>
              <a:t>coordinator</a:t>
            </a:r>
            <a:r>
              <a:rPr lang="nl-NL" sz="2600" dirty="0" smtClean="0"/>
              <a:t>: </a:t>
            </a:r>
            <a:r>
              <a:rPr lang="nl-NL" sz="2600" dirty="0" smtClean="0">
                <a:hlinkClick r:id="rId5"/>
              </a:rPr>
              <a:t>luc.zwartjes@ugent.be</a:t>
            </a:r>
            <a:r>
              <a:rPr lang="nl-NL" sz="2600" dirty="0" smtClean="0"/>
              <a:t> </a:t>
            </a: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161309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GI-Learner in figures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1043"/>
            <a:ext cx="8515350" cy="4635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/>
              <a:t>Seven</a:t>
            </a:r>
            <a:r>
              <a:rPr lang="en-US" sz="3600" dirty="0" smtClean="0"/>
              <a:t> partners </a:t>
            </a:r>
          </a:p>
          <a:p>
            <a:r>
              <a:rPr lang="en-US" sz="3600" b="1" dirty="0"/>
              <a:t>Five</a:t>
            </a:r>
            <a:r>
              <a:rPr lang="en-US" sz="3600" dirty="0"/>
              <a:t> high schools (including coordinating </a:t>
            </a:r>
            <a:r>
              <a:rPr lang="en-US" sz="3600" dirty="0" err="1"/>
              <a:t>organisation</a:t>
            </a:r>
            <a:r>
              <a:rPr lang="en-US" sz="3600" dirty="0"/>
              <a:t>)</a:t>
            </a:r>
          </a:p>
          <a:p>
            <a:r>
              <a:rPr lang="en-US" sz="3600" b="1" dirty="0" smtClean="0"/>
              <a:t>Five </a:t>
            </a:r>
            <a:r>
              <a:rPr lang="en-US" sz="3600" dirty="0" smtClean="0"/>
              <a:t>countries: Belgium, Austria, </a:t>
            </a:r>
            <a:r>
              <a:rPr lang="en-US" sz="3600" dirty="0"/>
              <a:t>R</a:t>
            </a:r>
            <a:r>
              <a:rPr lang="en-US" sz="3600" dirty="0" smtClean="0"/>
              <a:t>omania, Spain, UK</a:t>
            </a:r>
          </a:p>
          <a:p>
            <a:r>
              <a:rPr lang="en-US" sz="3600" b="1" dirty="0"/>
              <a:t>Three</a:t>
            </a:r>
            <a:r>
              <a:rPr lang="en-US" sz="3600" dirty="0"/>
              <a:t> year, EU funded Erasmus+ project</a:t>
            </a:r>
          </a:p>
          <a:p>
            <a:r>
              <a:rPr lang="en-US" sz="3600" b="1" dirty="0" smtClean="0"/>
              <a:t>Two</a:t>
            </a:r>
            <a:r>
              <a:rPr lang="en-US" sz="3600" dirty="0" smtClean="0"/>
              <a:t> universities </a:t>
            </a:r>
          </a:p>
          <a:p>
            <a:r>
              <a:rPr lang="en-US" sz="3600" b="1" dirty="0" smtClean="0"/>
              <a:t>One</a:t>
            </a:r>
            <a:r>
              <a:rPr lang="en-US" sz="3600" dirty="0" smtClean="0"/>
              <a:t> international association, EUROGEO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504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245" y="1477214"/>
            <a:ext cx="1682989" cy="156563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46" y="3213668"/>
            <a:ext cx="1957450" cy="141387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54" y="1966675"/>
            <a:ext cx="2198247" cy="281138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53" y="1714175"/>
            <a:ext cx="2831369" cy="3621092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65" y="5011483"/>
            <a:ext cx="2492371" cy="810021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580" y="1616560"/>
            <a:ext cx="1020449" cy="2907801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03" y="4809045"/>
            <a:ext cx="2233341" cy="128088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352674" y="229046"/>
            <a:ext cx="6632576" cy="9298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/>
              <a:t>GI-Learner partners</a:t>
            </a:r>
            <a:endParaRPr lang="en-US" sz="60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89" y="4809045"/>
            <a:ext cx="1492502" cy="124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yathin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554" y="127398"/>
            <a:ext cx="2821941" cy="30864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5638" y="1426100"/>
            <a:ext cx="6003916" cy="1143000"/>
          </a:xfrm>
        </p:spPr>
        <p:txBody>
          <a:bodyPr>
            <a:normAutofit/>
          </a:bodyPr>
          <a:lstStyle/>
          <a:p>
            <a:r>
              <a:rPr lang="en-GB" sz="3600" b="1" smtClean="0"/>
              <a:t>GI Science </a:t>
            </a:r>
            <a:r>
              <a:rPr lang="en-GB" sz="3600" b="1" smtClean="0">
                <a:sym typeface="Wingdings"/>
              </a:rPr>
              <a:t> </a:t>
            </a:r>
            <a:r>
              <a:rPr lang="en-GB" sz="3600" smtClean="0">
                <a:sym typeface="Wingdings"/>
              </a:rPr>
              <a:t>S</a:t>
            </a:r>
            <a:r>
              <a:rPr lang="en-GB" sz="3600" b="1" smtClean="0">
                <a:sym typeface="Wingdings"/>
              </a:rPr>
              <a:t>patial </a:t>
            </a:r>
            <a:r>
              <a:rPr lang="en-GB" sz="3600" smtClean="0">
                <a:sym typeface="Wingdings"/>
              </a:rPr>
              <a:t>T</a:t>
            </a:r>
            <a:r>
              <a:rPr lang="en-GB" sz="3600" b="1" smtClean="0">
                <a:sym typeface="Wingdings"/>
              </a:rPr>
              <a:t>hinking</a:t>
            </a:r>
            <a:endParaRPr lang="en-GB" sz="3600" b="1"/>
          </a:p>
        </p:txBody>
      </p:sp>
      <p:pic>
        <p:nvPicPr>
          <p:cNvPr id="7" name="Afbeelding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2" y="3158680"/>
            <a:ext cx="8791379" cy="25948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5639" y="2481757"/>
            <a:ext cx="4481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Spatial Thinking dimensions and related terms (Michel &amp; Hof, 2013)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4892" y="5716691"/>
            <a:ext cx="87913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Michel, E. &amp; Hof, A., 2013, Promoting Spatial Thinking and Learning with Mobile Field Trips and </a:t>
            </a:r>
            <a:r>
              <a:rPr lang="en-GB" sz="1600" dirty="0" err="1"/>
              <a:t>eGeo</a:t>
            </a:r>
            <a:r>
              <a:rPr lang="en-GB" sz="1600" dirty="0"/>
              <a:t>-Riddles, </a:t>
            </a:r>
            <a:r>
              <a:rPr lang="en-GB" sz="1600" dirty="0" err="1"/>
              <a:t>Jekel</a:t>
            </a:r>
            <a:r>
              <a:rPr lang="en-GB" sz="1600" dirty="0"/>
              <a:t>, T., Car, A., </a:t>
            </a:r>
            <a:r>
              <a:rPr lang="en-GB" sz="1600" dirty="0" err="1"/>
              <a:t>Strobl</a:t>
            </a:r>
            <a:r>
              <a:rPr lang="en-GB" sz="1600" dirty="0"/>
              <a:t>, J., </a:t>
            </a:r>
            <a:r>
              <a:rPr lang="en-GB" sz="1600" dirty="0" err="1"/>
              <a:t>Griesebner</a:t>
            </a:r>
            <a:r>
              <a:rPr lang="en-GB" sz="1600" dirty="0"/>
              <a:t>, G. (eds.), </a:t>
            </a:r>
            <a:r>
              <a:rPr lang="en-GB" sz="1600" dirty="0" err="1"/>
              <a:t>GI_Forum</a:t>
            </a:r>
            <a:r>
              <a:rPr lang="en-GB" sz="1600" dirty="0"/>
              <a:t> 2013: Creating the </a:t>
            </a:r>
            <a:r>
              <a:rPr lang="en-GB" sz="1600" dirty="0" err="1"/>
              <a:t>GISociety</a:t>
            </a:r>
            <a:r>
              <a:rPr lang="en-GB" sz="1600" dirty="0"/>
              <a:t>, 378-387. Berlin, </a:t>
            </a:r>
            <a:r>
              <a:rPr lang="en-GB" sz="1600" dirty="0" err="1"/>
              <a:t>Wichmann</a:t>
            </a:r>
            <a:r>
              <a:rPr lang="en-GB" sz="1600" dirty="0"/>
              <a:t> </a:t>
            </a:r>
            <a:r>
              <a:rPr lang="en-GB" sz="1600" dirty="0" err="1"/>
              <a:t>Verlag</a:t>
            </a:r>
            <a:endParaRPr lang="en-GB" sz="1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01875" y="22670"/>
            <a:ext cx="65856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Key Literature </a:t>
            </a:r>
            <a:endParaRPr lang="en-US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Review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5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3.png" descr="fig8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509173"/>
            <a:ext cx="9107184" cy="3705923"/>
          </a:xfrm>
          <a:prstGeom prst="rect">
            <a:avLst/>
          </a:prstGeom>
          <a:ln/>
        </p:spPr>
      </p:pic>
      <p:sp>
        <p:nvSpPr>
          <p:cNvPr id="3" name="Rechthoek 2"/>
          <p:cNvSpPr/>
          <p:nvPr/>
        </p:nvSpPr>
        <p:spPr>
          <a:xfrm>
            <a:off x="891914" y="5183347"/>
            <a:ext cx="7280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latin typeface="Calibri" charset="0"/>
                <a:ea typeface="Calibri" charset="0"/>
                <a:cs typeface="Calibri" charset="0"/>
              </a:rPr>
              <a:t>Five </a:t>
            </a:r>
            <a:r>
              <a:rPr lang="nl-NL" dirty="0" err="1">
                <a:latin typeface="Calibri" charset="0"/>
                <a:ea typeface="Calibri" charset="0"/>
                <a:cs typeface="Calibri" charset="0"/>
              </a:rPr>
              <a:t>ways</a:t>
            </a:r>
            <a:r>
              <a:rPr lang="nl-NL" dirty="0">
                <a:latin typeface="Calibri" charset="0"/>
                <a:ea typeface="Calibri" charset="0"/>
                <a:cs typeface="Calibri" charset="0"/>
              </a:rPr>
              <a:t> of </a:t>
            </a:r>
            <a:r>
              <a:rPr lang="nl-NL" dirty="0" err="1">
                <a:latin typeface="Calibri" charset="0"/>
                <a:ea typeface="Calibri" charset="0"/>
                <a:cs typeface="Calibri" charset="0"/>
              </a:rPr>
              <a:t>integrating</a:t>
            </a:r>
            <a:r>
              <a:rPr lang="nl-NL" dirty="0">
                <a:latin typeface="Calibri" charset="0"/>
                <a:ea typeface="Calibri" charset="0"/>
                <a:cs typeface="Calibri" charset="0"/>
              </a:rPr>
              <a:t> GIS in </a:t>
            </a:r>
            <a:r>
              <a:rPr lang="nl-NL" dirty="0" err="1">
                <a:latin typeface="Calibri" charset="0"/>
                <a:ea typeface="Calibri" charset="0"/>
                <a:cs typeface="Calibri" charset="0"/>
              </a:rPr>
              <a:t>geography</a:t>
            </a:r>
            <a:r>
              <a:rPr lang="nl-NL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nl-NL" dirty="0" err="1">
                <a:latin typeface="Calibri" charset="0"/>
                <a:ea typeface="Calibri" charset="0"/>
                <a:cs typeface="Calibri" charset="0"/>
              </a:rPr>
              <a:t>education</a:t>
            </a:r>
            <a:r>
              <a:rPr lang="nl-NL" dirty="0"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nl-NL" dirty="0" err="1">
                <a:latin typeface="Calibri" charset="0"/>
                <a:ea typeface="Calibri" charset="0"/>
                <a:cs typeface="Calibri" charset="0"/>
              </a:rPr>
              <a:t>Favier</a:t>
            </a:r>
            <a:r>
              <a:rPr lang="nl-NL" dirty="0">
                <a:latin typeface="Calibri" charset="0"/>
                <a:ea typeface="Calibri" charset="0"/>
                <a:cs typeface="Calibri" charset="0"/>
              </a:rPr>
              <a:t>, 2013)</a:t>
            </a:r>
            <a:r>
              <a:rPr lang="nl-NL" dirty="0"/>
              <a:t> 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H</a:t>
            </a:r>
            <a:r>
              <a:rPr lang="nl-NL" sz="4000" b="1" dirty="0" smtClean="0"/>
              <a:t>ow </a:t>
            </a:r>
            <a:r>
              <a:rPr lang="nl-NL" sz="4000" b="1" dirty="0" err="1" smtClean="0"/>
              <a:t>to</a:t>
            </a:r>
            <a:r>
              <a:rPr lang="nl-NL" sz="4000" b="1" dirty="0" smtClean="0"/>
              <a:t> </a:t>
            </a:r>
            <a:r>
              <a:rPr lang="nl-NL" sz="4000" b="1" dirty="0" err="1" smtClean="0"/>
              <a:t>implement</a:t>
            </a:r>
            <a:r>
              <a:rPr lang="nl-NL" sz="4000" b="1" dirty="0" smtClean="0"/>
              <a:t> </a:t>
            </a:r>
            <a:r>
              <a:rPr lang="nl-NL" sz="4000" b="1" dirty="0" err="1" smtClean="0"/>
              <a:t>this</a:t>
            </a:r>
            <a:r>
              <a:rPr lang="nl-NL" sz="4000" b="1" dirty="0" smtClean="0"/>
              <a:t>? </a:t>
            </a:r>
            <a:endParaRPr lang="nl-NL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212517" y="5745833"/>
            <a:ext cx="8706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Favier</a:t>
            </a:r>
            <a:r>
              <a:rPr lang="en-US" dirty="0" smtClean="0"/>
              <a:t>, </a:t>
            </a:r>
            <a:r>
              <a:rPr lang="en-US" dirty="0"/>
              <a:t>T.M., 2011, Geographic Information Systems in inquiry-based secondary geography education</a:t>
            </a:r>
            <a:r>
              <a:rPr lang="en-US" dirty="0" smtClean="0"/>
              <a:t>, </a:t>
            </a:r>
            <a:r>
              <a:rPr lang="en-US" dirty="0" err="1" smtClean="0"/>
              <a:t>Vrije</a:t>
            </a:r>
            <a:r>
              <a:rPr lang="en-US" dirty="0" smtClean="0"/>
              <a:t> </a:t>
            </a:r>
            <a:r>
              <a:rPr lang="en-US" dirty="0" err="1"/>
              <a:t>Universiteit</a:t>
            </a:r>
            <a:r>
              <a:rPr lang="en-US" dirty="0"/>
              <a:t> Amsterdam, 287 </a:t>
            </a:r>
            <a:r>
              <a:rPr lang="en-US" dirty="0" smtClean="0"/>
              <a:t>pp.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Review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541043"/>
            <a:ext cx="8262244" cy="4635920"/>
          </a:xfrm>
        </p:spPr>
        <p:txBody>
          <a:bodyPr>
            <a:noAutofit/>
          </a:bodyPr>
          <a:lstStyle/>
          <a:p>
            <a:r>
              <a:rPr lang="en-GB" sz="3200" dirty="0" err="1" smtClean="0"/>
              <a:t>iGuess</a:t>
            </a:r>
            <a:r>
              <a:rPr lang="en-GB" sz="3200" dirty="0" smtClean="0"/>
              <a:t> </a:t>
            </a:r>
            <a:r>
              <a:rPr lang="en-GB" sz="3200" dirty="0" smtClean="0">
                <a:sym typeface="Wingdings"/>
              </a:rPr>
              <a:t>  </a:t>
            </a:r>
            <a:r>
              <a:rPr lang="en-GB" sz="3200" dirty="0" smtClean="0">
                <a:sym typeface="Wingdings"/>
                <a:hlinkClick r:id="rId2"/>
              </a:rPr>
              <a:t>www.iguess.eu</a:t>
            </a:r>
            <a:r>
              <a:rPr lang="en-GB" sz="3200" dirty="0" smtClean="0">
                <a:sym typeface="Wingdings"/>
              </a:rPr>
              <a:t/>
            </a:r>
            <a:br>
              <a:rPr lang="en-GB" sz="3200" dirty="0" smtClean="0">
                <a:sym typeface="Wingdings"/>
              </a:rPr>
            </a:br>
            <a:endParaRPr lang="en-GB" sz="1200" dirty="0" smtClean="0">
              <a:sym typeface="Wingdings"/>
            </a:endParaRPr>
          </a:p>
          <a:p>
            <a:r>
              <a:rPr lang="en-GB" sz="3200" dirty="0" smtClean="0">
                <a:sym typeface="Wingdings"/>
              </a:rPr>
              <a:t>I-Use  </a:t>
            </a:r>
            <a:r>
              <a:rPr lang="en-GB" sz="3200" dirty="0" smtClean="0">
                <a:sym typeface="Wingdings"/>
                <a:hlinkClick r:id="rId3"/>
              </a:rPr>
              <a:t>www.i-use.eu</a:t>
            </a:r>
            <a:r>
              <a:rPr lang="en-GB" sz="3200" dirty="0" smtClean="0">
                <a:sym typeface="Wingdings"/>
              </a:rPr>
              <a:t> </a:t>
            </a:r>
            <a:br>
              <a:rPr lang="en-GB" sz="3200" dirty="0" smtClean="0">
                <a:sym typeface="Wingdings"/>
              </a:rPr>
            </a:br>
            <a:endParaRPr lang="en-GB" sz="1200" dirty="0" smtClean="0">
              <a:sym typeface="Wingdings"/>
            </a:endParaRPr>
          </a:p>
          <a:p>
            <a:r>
              <a:rPr lang="en-GB" sz="3200" dirty="0" err="1" smtClean="0">
                <a:sym typeface="Wingdings"/>
              </a:rPr>
              <a:t>EduGIS</a:t>
            </a:r>
            <a:r>
              <a:rPr lang="en-GB" sz="3200" dirty="0" smtClean="0">
                <a:sym typeface="Wingdings"/>
              </a:rPr>
              <a:t>  </a:t>
            </a:r>
            <a:r>
              <a:rPr lang="en-GB" sz="3200" dirty="0" smtClean="0">
                <a:sym typeface="Wingdings"/>
                <a:hlinkClick r:id="rId4"/>
              </a:rPr>
              <a:t>www.edugis.nl</a:t>
            </a:r>
            <a:r>
              <a:rPr lang="en-GB" sz="3200" dirty="0" smtClean="0">
                <a:sym typeface="Wingdings"/>
              </a:rPr>
              <a:t>, </a:t>
            </a:r>
            <a:r>
              <a:rPr lang="en-GB" sz="3200" dirty="0" smtClean="0">
                <a:sym typeface="Wingdings"/>
                <a:hlinkClick r:id="rId5"/>
              </a:rPr>
              <a:t>www.edugis.pl</a:t>
            </a:r>
            <a:endParaRPr lang="en-GB" sz="3200" dirty="0" smtClean="0">
              <a:sym typeface="Wingdings"/>
            </a:endParaRPr>
          </a:p>
          <a:p>
            <a:endParaRPr lang="en-GB" sz="1200" dirty="0" smtClean="0"/>
          </a:p>
          <a:p>
            <a:r>
              <a:rPr lang="en-GB" sz="3200" dirty="0" err="1" smtClean="0"/>
              <a:t>PaikkaOppi</a:t>
            </a:r>
            <a:r>
              <a:rPr lang="en-GB" sz="3200" dirty="0" smtClean="0"/>
              <a:t> learning environment  </a:t>
            </a:r>
            <a:r>
              <a:rPr lang="en-GB" sz="3200" dirty="0" smtClean="0">
                <a:sym typeface="Wingdings"/>
              </a:rPr>
              <a:t> </a:t>
            </a:r>
            <a:r>
              <a:rPr lang="en-GB" sz="3200" dirty="0" smtClean="0">
                <a:hlinkClick r:id="rId6"/>
              </a:rPr>
              <a:t>http://www.paikkaoppi.fi/</a:t>
            </a:r>
            <a:endParaRPr lang="en-GB" sz="3200" dirty="0" smtClean="0">
              <a:sym typeface="Wingdings"/>
            </a:endParaRPr>
          </a:p>
          <a:p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/>
              <a:t>But it is not structured or coordinated by age …</a:t>
            </a:r>
            <a:endParaRPr lang="en-GB" sz="32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640" y="1417638"/>
            <a:ext cx="1962150" cy="103012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064" y="1825625"/>
            <a:ext cx="1251161" cy="110817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Content already exists</a:t>
            </a:r>
            <a:endParaRPr lang="en-US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9572" y="3349625"/>
            <a:ext cx="1039662" cy="977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4374" y="4529936"/>
            <a:ext cx="2730289" cy="7723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Review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33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28650" y="1417638"/>
            <a:ext cx="8382000" cy="4759325"/>
          </a:xfrm>
        </p:spPr>
        <p:txBody>
          <a:bodyPr>
            <a:noAutofit/>
          </a:bodyPr>
          <a:lstStyle/>
          <a:p>
            <a:pPr lvl="0"/>
            <a:r>
              <a:rPr lang="en-GB" sz="2400" dirty="0"/>
              <a:t>GIS </a:t>
            </a:r>
            <a:r>
              <a:rPr lang="en-GB" sz="2400" b="1" u="sng" dirty="0"/>
              <a:t>is not a compulsory </a:t>
            </a:r>
            <a:r>
              <a:rPr lang="en-GB" sz="2400" b="1" u="sng" dirty="0" smtClean="0"/>
              <a:t>item</a:t>
            </a:r>
            <a:r>
              <a:rPr lang="en-GB" sz="2400" b="1" dirty="0" smtClean="0"/>
              <a:t> </a:t>
            </a:r>
            <a:r>
              <a:rPr lang="en-GB" sz="2400" dirty="0" smtClean="0"/>
              <a:t>in </a:t>
            </a:r>
            <a:r>
              <a:rPr lang="en-GB" sz="2400" dirty="0"/>
              <a:t>teacher training.</a:t>
            </a:r>
            <a:endParaRPr lang="en-GB" sz="2400" dirty="0" smtClean="0"/>
          </a:p>
          <a:p>
            <a:pPr lvl="0"/>
            <a:r>
              <a:rPr lang="en-GB" sz="2400" dirty="0" smtClean="0"/>
              <a:t>Taught by </a:t>
            </a:r>
            <a:r>
              <a:rPr lang="en-GB" sz="2400" b="1" u="sng" dirty="0" smtClean="0"/>
              <a:t>non-specialists</a:t>
            </a:r>
            <a:r>
              <a:rPr lang="en-GB" sz="2400" dirty="0" smtClean="0"/>
              <a:t>, leading to teachers with limited pedagogical content knowledge, resulting in fewer teachers recognizing the potential opportunities GIS offers to teach geography content and skills, teach more and more geography.</a:t>
            </a:r>
          </a:p>
          <a:p>
            <a:pPr lvl="0"/>
            <a:r>
              <a:rPr lang="en-GB" sz="2400" b="1" u="sng" dirty="0" smtClean="0"/>
              <a:t>Curriculum</a:t>
            </a:r>
            <a:r>
              <a:rPr lang="en-GB" sz="2400" dirty="0" smtClean="0"/>
              <a:t> not included or impedes adoption to include GIS.</a:t>
            </a:r>
          </a:p>
          <a:p>
            <a:pPr lvl="0"/>
            <a:r>
              <a:rPr lang="en-GB" sz="2400" dirty="0" smtClean="0"/>
              <a:t>The  non-availability of </a:t>
            </a:r>
            <a:r>
              <a:rPr lang="en-GB" sz="2400" b="1" u="sng" dirty="0" smtClean="0"/>
              <a:t>data and</a:t>
            </a:r>
            <a:r>
              <a:rPr lang="en-GB" sz="2400" b="1" dirty="0" smtClean="0"/>
              <a:t> </a:t>
            </a:r>
            <a:r>
              <a:rPr lang="en-GB" sz="2400" dirty="0" smtClean="0"/>
              <a:t>easy-to-use </a:t>
            </a:r>
            <a:r>
              <a:rPr lang="en-GB" sz="2400" b="1" u="sng" dirty="0" smtClean="0"/>
              <a:t>software</a:t>
            </a:r>
            <a:r>
              <a:rPr lang="en-GB" sz="2400" dirty="0" smtClean="0"/>
              <a:t>.</a:t>
            </a:r>
          </a:p>
          <a:p>
            <a:pPr lvl="0"/>
            <a:r>
              <a:rPr lang="en-GB" sz="2400" b="1" u="sng" dirty="0" smtClean="0"/>
              <a:t>Attitudes of teachers</a:t>
            </a:r>
            <a:r>
              <a:rPr lang="en-GB" sz="2400" dirty="0" smtClean="0"/>
              <a:t> It seems difficult to persuade teachers to use new technologies, if they are highly </a:t>
            </a:r>
            <a:r>
              <a:rPr lang="en-GB" sz="2400" dirty="0"/>
              <a:t>demanding </a:t>
            </a:r>
            <a:r>
              <a:rPr lang="en-GB" sz="2400" dirty="0" smtClean="0"/>
              <a:t>technically </a:t>
            </a:r>
            <a:r>
              <a:rPr lang="en-GB" sz="2400" dirty="0"/>
              <a:t>and </a:t>
            </a:r>
            <a:r>
              <a:rPr lang="en-GB" sz="2400" dirty="0" smtClean="0"/>
              <a:t>if teachers are not fully convinced of the effectiveness and added value.</a:t>
            </a:r>
            <a:endParaRPr lang="en-GB" sz="2400" u="none" strike="noStrike" dirty="0">
              <a:effectLst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238904" y="5198468"/>
            <a:ext cx="3491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latin typeface="Calibri" charset="0"/>
                <a:ea typeface="Calibri" charset="0"/>
                <a:cs typeface="Calibri" charset="0"/>
              </a:rPr>
              <a:t>Bednarz</a:t>
            </a:r>
            <a:r>
              <a:rPr lang="nl-NL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nl-NL" dirty="0" err="1"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nl-NL" dirty="0">
                <a:latin typeface="Calibri" charset="0"/>
                <a:ea typeface="Calibri" charset="0"/>
                <a:cs typeface="Calibri" charset="0"/>
              </a:rPr>
              <a:t> van der Schee  (2006) </a:t>
            </a:r>
            <a:endParaRPr lang="nl-NL" dirty="0"/>
          </a:p>
        </p:txBody>
      </p:sp>
      <p:sp>
        <p:nvSpPr>
          <p:cNvPr id="6" name="Ovaal 3"/>
          <p:cNvSpPr/>
          <p:nvPr/>
        </p:nvSpPr>
        <p:spPr>
          <a:xfrm>
            <a:off x="238125" y="3032126"/>
            <a:ext cx="8740775" cy="10604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0" y="3838575"/>
            <a:ext cx="9144000" cy="22415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 omhoog 4"/>
          <p:cNvSpPr/>
          <p:nvPr/>
        </p:nvSpPr>
        <p:spPr>
          <a:xfrm rot="10800000">
            <a:off x="3695700" y="3797300"/>
            <a:ext cx="1276350" cy="5715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2349500" y="163513"/>
            <a:ext cx="6629400" cy="1143000"/>
          </a:xfrm>
        </p:spPr>
        <p:txBody>
          <a:bodyPr>
            <a:noAutofit/>
          </a:bodyPr>
          <a:lstStyle/>
          <a:p>
            <a:r>
              <a:rPr lang="en-GB" b="1" dirty="0" smtClean="0"/>
              <a:t>Why GIS is not used more?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238124" y="5579586"/>
            <a:ext cx="87407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Bednarz</a:t>
            </a:r>
            <a:r>
              <a:rPr lang="en-US" dirty="0"/>
              <a:t>, S.W. and </a:t>
            </a:r>
            <a:r>
              <a:rPr lang="en-US" dirty="0" err="1"/>
              <a:t>Schee</a:t>
            </a:r>
            <a:r>
              <a:rPr lang="en-US" dirty="0"/>
              <a:t>, J.V.D., 2006. Europe and the United States: The implementation of geographic information systems in secondary education in two contexts. Technology, Pedagogy and Education, 15(2), pp.191-205.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Review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1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2333625" y="274638"/>
            <a:ext cx="6570391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/>
              <a:t>What is a learning </a:t>
            </a:r>
            <a:r>
              <a:rPr lang="en-GB" sz="4800" b="1" dirty="0" smtClean="0"/>
              <a:t>line</a:t>
            </a:r>
            <a:r>
              <a:rPr lang="nl-NL" sz="4800" b="1" dirty="0"/>
              <a:t>?</a:t>
            </a:r>
            <a:endParaRPr lang="en-GB" sz="4800" b="1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0375" y="4265021"/>
            <a:ext cx="5935392" cy="2067517"/>
          </a:xfrm>
          <a:prstGeom prst="rect">
            <a:avLst/>
          </a:prstGeom>
        </p:spPr>
      </p:pic>
      <p:sp>
        <p:nvSpPr>
          <p:cNvPr id="18" name="Tijdelijke aanduiding voor inhoud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i="1" dirty="0" smtClean="0"/>
              <a:t>A learning line is an educational term that refers to the construction of knowledge and skills throughout the whole curriculum.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200" i="1" dirty="0" smtClean="0"/>
              <a:t>This learning line reflects an increasing level of complexity, ranging from easy (more basic skills and knowledge) to difficult.</a:t>
            </a:r>
            <a:endParaRPr lang="nl-NL" sz="3200" i="1" dirty="0"/>
          </a:p>
        </p:txBody>
      </p:sp>
      <p:sp>
        <p:nvSpPr>
          <p:cNvPr id="2" name="Rectangle 1"/>
          <p:cNvSpPr/>
          <p:nvPr/>
        </p:nvSpPr>
        <p:spPr>
          <a:xfrm>
            <a:off x="457199" y="4597003"/>
            <a:ext cx="67341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Zwartjes</a:t>
            </a:r>
            <a:r>
              <a:rPr lang="en-US" dirty="0"/>
              <a:t>, L., 2014. The need for a learning line for spatial thinking using GIS in education. Innovative Learning Geography in Europe: New Challenge for the 21st Century, pp.39-62.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Review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23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2633686" y="274638"/>
            <a:ext cx="5767364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3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25" y="22670"/>
            <a:ext cx="6585609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GI Learner Action Plan</a:t>
            </a:r>
            <a:endParaRPr lang="en-US" sz="5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541043"/>
            <a:ext cx="8290584" cy="48248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Summarize </a:t>
            </a:r>
            <a:r>
              <a:rPr lang="en-GB" b="1" u="sng" dirty="0" smtClean="0"/>
              <a:t>most important literature</a:t>
            </a:r>
            <a:r>
              <a:rPr lang="en-GB" dirty="0" smtClean="0"/>
              <a:t> on learning lines and spatial thinking  - project foundation</a:t>
            </a:r>
            <a:r>
              <a:rPr lang="en-GB" dirty="0" smtClean="0"/>
              <a:t>.</a:t>
            </a:r>
            <a:br>
              <a:rPr lang="en-GB" dirty="0" smtClean="0"/>
            </a:br>
            <a:r>
              <a:rPr lang="en-GB" dirty="0" smtClean="0">
                <a:sym typeface="Wingdings"/>
              </a:rPr>
              <a:t> publication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Scan </a:t>
            </a:r>
            <a:r>
              <a:rPr lang="en-GB" b="1" u="sng" dirty="0" smtClean="0"/>
              <a:t>school curricula</a:t>
            </a:r>
            <a:r>
              <a:rPr lang="en-GB" dirty="0" smtClean="0"/>
              <a:t> to </a:t>
            </a:r>
            <a:r>
              <a:rPr lang="en-GB" b="1" u="sng" dirty="0" smtClean="0"/>
              <a:t>identify opportunities</a:t>
            </a:r>
            <a:r>
              <a:rPr lang="en-GB" dirty="0" smtClean="0"/>
              <a:t> to introduce </a:t>
            </a:r>
            <a:r>
              <a:rPr lang="en-GB" dirty="0" err="1" smtClean="0"/>
              <a:t>GIScience</a:t>
            </a:r>
            <a:r>
              <a:rPr lang="en-GB" dirty="0" smtClean="0"/>
              <a:t> </a:t>
            </a:r>
            <a:r>
              <a:rPr lang="en-GB" dirty="0" smtClean="0">
                <a:sym typeface="Wingdings"/>
              </a:rPr>
              <a:t> </a:t>
            </a:r>
            <a:r>
              <a:rPr lang="en-GB" dirty="0" smtClean="0"/>
              <a:t>used to develop materials</a:t>
            </a:r>
            <a:r>
              <a:rPr lang="en-GB" dirty="0" smtClean="0"/>
              <a:t>.</a:t>
            </a:r>
            <a:br>
              <a:rPr lang="en-GB" dirty="0" smtClean="0"/>
            </a:br>
            <a:r>
              <a:rPr lang="en-GB" dirty="0" smtClean="0">
                <a:sym typeface="Wingdings"/>
              </a:rPr>
              <a:t> publication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Create </a:t>
            </a:r>
            <a:r>
              <a:rPr lang="en-GB" b="1" u="sng" dirty="0"/>
              <a:t>first learning lines</a:t>
            </a:r>
            <a:r>
              <a:rPr lang="en-GB" dirty="0"/>
              <a:t>, translate them into real learning objectives, taking into account curricula opportunities in partner countries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0394">
            <a:off x="2397956" y="501377"/>
            <a:ext cx="4428373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7074">
            <a:off x="2224450" y="583146"/>
            <a:ext cx="4775381" cy="5772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723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4" id="{D6C9523D-B8CA-7946-95E2-E0204CD59D5B}" vid="{B9818ABB-6A3C-A54C-B63E-BDD5B27718B7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GI-Learner-draft</Template>
  <TotalTime>9812</TotalTime>
  <Words>848</Words>
  <Application>Microsoft Macintosh PowerPoint</Application>
  <PresentationFormat>Diavoorstelling (4:3)</PresentationFormat>
  <Paragraphs>88</Paragraphs>
  <Slides>16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Calibri</vt:lpstr>
      <vt:lpstr>Calibri Light</vt:lpstr>
      <vt:lpstr>Wingdings</vt:lpstr>
      <vt:lpstr>Arial</vt:lpstr>
      <vt:lpstr>Office-thema</vt:lpstr>
      <vt:lpstr>A project to develop geospatial thinking learning lines in secondary schools </vt:lpstr>
      <vt:lpstr>GI-Learner in figures</vt:lpstr>
      <vt:lpstr>PowerPoint-presentatie</vt:lpstr>
      <vt:lpstr>GI Science  Spatial Thinking</vt:lpstr>
      <vt:lpstr>How to implement this? </vt:lpstr>
      <vt:lpstr>Content already exists</vt:lpstr>
      <vt:lpstr>Why GIS is not used more?</vt:lpstr>
      <vt:lpstr>PowerPoint-presentatie</vt:lpstr>
      <vt:lpstr>GI Learner Action Plan</vt:lpstr>
      <vt:lpstr>GI Learner Action Plan</vt:lpstr>
      <vt:lpstr>GI Learner Action Plan</vt:lpstr>
      <vt:lpstr>Geospatial thinking competences</vt:lpstr>
      <vt:lpstr>Geospatial thinking competences</vt:lpstr>
      <vt:lpstr>Geospatial thinking competences</vt:lpstr>
      <vt:lpstr>PowerPoint-presentatie</vt:lpstr>
      <vt:lpstr>Project Timeframe:  September 2015 – August 2018   More info : www.gilearner.eu  Twitter: @GILearner    Project coordinator: luc.zwartjes@ugent.be 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Zwartjes Luc</dc:creator>
  <cp:lastModifiedBy>Zwartjes Luc</cp:lastModifiedBy>
  <cp:revision>84</cp:revision>
  <dcterms:created xsi:type="dcterms:W3CDTF">2016-01-23T22:14:26Z</dcterms:created>
  <dcterms:modified xsi:type="dcterms:W3CDTF">2016-08-15T17:43:59Z</dcterms:modified>
</cp:coreProperties>
</file>