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62" r:id="rId3"/>
    <p:sldId id="264" r:id="rId4"/>
    <p:sldId id="278" r:id="rId5"/>
    <p:sldId id="279" r:id="rId6"/>
    <p:sldId id="265" r:id="rId7"/>
    <p:sldId id="266" r:id="rId8"/>
    <p:sldId id="268" r:id="rId9"/>
    <p:sldId id="263" r:id="rId10"/>
    <p:sldId id="269" r:id="rId11"/>
    <p:sldId id="270" r:id="rId12"/>
    <p:sldId id="271" r:id="rId13"/>
    <p:sldId id="260" r:id="rId14"/>
    <p:sldId id="261" r:id="rId15"/>
    <p:sldId id="272" r:id="rId16"/>
    <p:sldId id="275" r:id="rId17"/>
    <p:sldId id="273" r:id="rId18"/>
    <p:sldId id="276" r:id="rId19"/>
    <p:sldId id="277" r:id="rId20"/>
    <p:sldId id="274" r:id="rId21"/>
    <p:sldId id="281" r:id="rId22"/>
    <p:sldId id="282" r:id="rId23"/>
    <p:sldId id="283" r:id="rId24"/>
    <p:sldId id="280"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8"/>
    <p:restoredTop sz="77032"/>
  </p:normalViewPr>
  <p:slideViewPr>
    <p:cSldViewPr snapToGrid="0" snapToObjects="1">
      <p:cViewPr varScale="1">
        <p:scale>
          <a:sx n="68" d="100"/>
          <a:sy n="68" d="100"/>
        </p:scale>
        <p:origin x="2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3C2A6-00D7-6046-90DB-65422A8BBAF7}" type="datetimeFigureOut">
              <a:rPr lang="nl-NL" smtClean="0"/>
              <a:t>24-01-16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35E04-A5AA-C749-BFD3-C7789901E631}" type="slidenum">
              <a:rPr lang="nl-NL" smtClean="0"/>
              <a:t>‹nr.›</a:t>
            </a:fld>
            <a:endParaRPr lang="nl-NL"/>
          </a:p>
        </p:txBody>
      </p:sp>
    </p:spTree>
    <p:extLst>
      <p:ext uri="{BB962C8B-B14F-4D97-AF65-F5344CB8AC3E}">
        <p14:creationId xmlns:p14="http://schemas.microsoft.com/office/powerpoint/2010/main" val="170029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err="1" smtClean="0"/>
              <a:t>enables</a:t>
            </a:r>
            <a:r>
              <a:rPr lang="nl-NL" sz="1200" dirty="0" smtClean="0"/>
              <a:t> </a:t>
            </a:r>
            <a:r>
              <a:rPr lang="nl-NL" sz="1200" dirty="0" err="1" smtClean="0"/>
              <a:t>knowing</a:t>
            </a:r>
            <a:r>
              <a:rPr lang="nl-NL" sz="1200" dirty="0" smtClean="0"/>
              <a:t> </a:t>
            </a:r>
            <a:r>
              <a:rPr lang="nl-NL" sz="1200" dirty="0" err="1" smtClean="0"/>
              <a:t>about</a:t>
            </a:r>
            <a:endParaRPr lang="nl-NL" sz="1200" dirty="0" smtClean="0"/>
          </a:p>
          <a:p>
            <a:r>
              <a:rPr lang="nl-NL" sz="1200" i="1" dirty="0" smtClean="0"/>
              <a:t>- Space</a:t>
            </a:r>
            <a:r>
              <a:rPr lang="nl-NL" sz="1200" dirty="0" smtClean="0"/>
              <a:t> – e.g. different </a:t>
            </a:r>
            <a:r>
              <a:rPr lang="nl-NL" sz="1200" dirty="0" err="1" smtClean="0"/>
              <a:t>ways</a:t>
            </a:r>
            <a:r>
              <a:rPr lang="nl-NL" sz="1200" dirty="0" smtClean="0"/>
              <a:t> of </a:t>
            </a:r>
            <a:r>
              <a:rPr lang="nl-NL" sz="1200" dirty="0" err="1" smtClean="0"/>
              <a:t>calculating</a:t>
            </a:r>
            <a:r>
              <a:rPr lang="nl-NL" sz="1200" dirty="0" smtClean="0"/>
              <a:t> </a:t>
            </a:r>
            <a:r>
              <a:rPr lang="nl-NL" sz="1200" dirty="0" err="1" smtClean="0"/>
              <a:t>distance</a:t>
            </a:r>
            <a:r>
              <a:rPr lang="nl-NL" sz="1200" dirty="0" smtClean="0"/>
              <a:t>, </a:t>
            </a:r>
            <a:r>
              <a:rPr lang="nl-NL" sz="1200" dirty="0" err="1" smtClean="0"/>
              <a:t>coordinate</a:t>
            </a:r>
            <a:r>
              <a:rPr lang="nl-NL" sz="1200" dirty="0" smtClean="0"/>
              <a:t>  system </a:t>
            </a:r>
          </a:p>
          <a:p>
            <a:r>
              <a:rPr lang="nl-NL" sz="1200" i="1" dirty="0" smtClean="0"/>
              <a:t>- </a:t>
            </a:r>
            <a:r>
              <a:rPr lang="nl-NL" sz="1200" i="1" dirty="0" err="1" smtClean="0"/>
              <a:t>Representation</a:t>
            </a:r>
            <a:r>
              <a:rPr lang="nl-NL" sz="1200" dirty="0" smtClean="0"/>
              <a:t> – e.g. effect of </a:t>
            </a:r>
            <a:r>
              <a:rPr lang="nl-NL" sz="1200" dirty="0" err="1" smtClean="0"/>
              <a:t>projections</a:t>
            </a:r>
            <a:r>
              <a:rPr lang="nl-NL" sz="1200" dirty="0" smtClean="0"/>
              <a:t>, </a:t>
            </a:r>
            <a:r>
              <a:rPr lang="nl-NL" sz="1200" dirty="0" err="1" smtClean="0"/>
              <a:t>principles</a:t>
            </a:r>
            <a:r>
              <a:rPr lang="nl-NL" sz="1200" dirty="0" smtClean="0"/>
              <a:t> of </a:t>
            </a:r>
            <a:r>
              <a:rPr lang="nl-NL" sz="1200" dirty="0" err="1" smtClean="0"/>
              <a:t>graphic</a:t>
            </a:r>
            <a:r>
              <a:rPr lang="nl-NL" sz="1200" dirty="0" smtClean="0"/>
              <a:t> design (</a:t>
            </a:r>
            <a:r>
              <a:rPr lang="nl-NL" sz="1200" dirty="0" err="1" smtClean="0"/>
              <a:t>semiology</a:t>
            </a:r>
            <a:r>
              <a:rPr lang="nl-NL" sz="1200" dirty="0" smtClean="0"/>
              <a:t>)</a:t>
            </a:r>
          </a:p>
          <a:p>
            <a:r>
              <a:rPr lang="nl-NL" sz="1200" i="1" dirty="0" smtClean="0"/>
              <a:t>- </a:t>
            </a:r>
            <a:r>
              <a:rPr lang="nl-NL" sz="1200" i="1" dirty="0" err="1" smtClean="0"/>
              <a:t>Reasoning</a:t>
            </a:r>
            <a:r>
              <a:rPr lang="nl-NL" sz="1200" dirty="0" smtClean="0"/>
              <a:t> – e.g. different </a:t>
            </a:r>
            <a:r>
              <a:rPr lang="nl-NL" sz="1200" dirty="0" err="1" smtClean="0"/>
              <a:t>ways</a:t>
            </a:r>
            <a:r>
              <a:rPr lang="nl-NL" sz="1200" dirty="0" smtClean="0"/>
              <a:t> of thinking </a:t>
            </a:r>
            <a:r>
              <a:rPr lang="nl-NL" sz="1200" dirty="0" err="1" smtClean="0"/>
              <a:t>about</a:t>
            </a:r>
            <a:r>
              <a:rPr lang="nl-NL" sz="1200" dirty="0" smtClean="0"/>
              <a:t> </a:t>
            </a:r>
            <a:r>
              <a:rPr lang="nl-NL" sz="1200" dirty="0" err="1" smtClean="0"/>
              <a:t>shortest</a:t>
            </a:r>
            <a:r>
              <a:rPr lang="nl-NL" sz="1200" dirty="0" smtClean="0"/>
              <a:t> </a:t>
            </a:r>
            <a:r>
              <a:rPr lang="nl-NL" sz="1200" dirty="0" err="1" smtClean="0"/>
              <a:t>distances</a:t>
            </a:r>
            <a:r>
              <a:rPr lang="nl-NL" sz="1200" dirty="0" smtClean="0"/>
              <a:t>, </a:t>
            </a:r>
            <a:r>
              <a:rPr lang="nl-NL" sz="1200" dirty="0" err="1" smtClean="0"/>
              <a:t>estimate</a:t>
            </a:r>
            <a:r>
              <a:rPr lang="nl-NL" sz="1200" dirty="0" smtClean="0"/>
              <a:t> </a:t>
            </a:r>
            <a:r>
              <a:rPr lang="nl-NL" sz="1200" dirty="0" err="1" smtClean="0"/>
              <a:t>the</a:t>
            </a:r>
            <a:r>
              <a:rPr lang="nl-NL" sz="1200" dirty="0" smtClean="0"/>
              <a:t> </a:t>
            </a:r>
            <a:r>
              <a:rPr lang="nl-NL" sz="1200" dirty="0" err="1" smtClean="0"/>
              <a:t>slope</a:t>
            </a:r>
            <a:r>
              <a:rPr lang="nl-NL" sz="1200" dirty="0" smtClean="0"/>
              <a:t> of a </a:t>
            </a:r>
            <a:r>
              <a:rPr lang="nl-NL" sz="1200" dirty="0" err="1" smtClean="0"/>
              <a:t>hill</a:t>
            </a:r>
            <a:r>
              <a:rPr lang="nl-NL" sz="1200" dirty="0" smtClean="0"/>
              <a:t> </a:t>
            </a:r>
            <a:r>
              <a:rPr lang="nl-NL" sz="1200" dirty="0" err="1" smtClean="0"/>
              <a:t>fom</a:t>
            </a:r>
            <a:r>
              <a:rPr lang="nl-NL" sz="1200" dirty="0" smtClean="0"/>
              <a:t> a map of contour </a:t>
            </a:r>
            <a:r>
              <a:rPr lang="nl-NL" sz="1200" dirty="0" err="1" smtClean="0"/>
              <a:t>lines</a:t>
            </a: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2</a:t>
            </a:fld>
            <a:endParaRPr lang="nl-NL"/>
          </a:p>
        </p:txBody>
      </p:sp>
    </p:spTree>
    <p:extLst>
      <p:ext uri="{BB962C8B-B14F-4D97-AF65-F5344CB8AC3E}">
        <p14:creationId xmlns:p14="http://schemas.microsoft.com/office/powerpoint/2010/main" val="198886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18</a:t>
            </a:fld>
            <a:endParaRPr lang="nl-NL"/>
          </a:p>
        </p:txBody>
      </p:sp>
    </p:spTree>
    <p:extLst>
      <p:ext uri="{BB962C8B-B14F-4D97-AF65-F5344CB8AC3E}">
        <p14:creationId xmlns:p14="http://schemas.microsoft.com/office/powerpoint/2010/main" val="154081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19</a:t>
            </a:fld>
            <a:endParaRPr lang="nl-NL"/>
          </a:p>
        </p:txBody>
      </p:sp>
    </p:spTree>
    <p:extLst>
      <p:ext uri="{BB962C8B-B14F-4D97-AF65-F5344CB8AC3E}">
        <p14:creationId xmlns:p14="http://schemas.microsoft.com/office/powerpoint/2010/main" val="27031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22</a:t>
            </a:fld>
            <a:endParaRPr lang="nl-NL"/>
          </a:p>
        </p:txBody>
      </p:sp>
    </p:spTree>
    <p:extLst>
      <p:ext uri="{BB962C8B-B14F-4D97-AF65-F5344CB8AC3E}">
        <p14:creationId xmlns:p14="http://schemas.microsoft.com/office/powerpoint/2010/main" val="200880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23</a:t>
            </a:fld>
            <a:endParaRPr lang="nl-NL"/>
          </a:p>
        </p:txBody>
      </p:sp>
    </p:spTree>
    <p:extLst>
      <p:ext uri="{BB962C8B-B14F-4D97-AF65-F5344CB8AC3E}">
        <p14:creationId xmlns:p14="http://schemas.microsoft.com/office/powerpoint/2010/main" val="49695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24</a:t>
            </a:fld>
            <a:endParaRPr lang="nl-NL"/>
          </a:p>
        </p:txBody>
      </p:sp>
    </p:spTree>
    <p:extLst>
      <p:ext uri="{BB962C8B-B14F-4D97-AF65-F5344CB8AC3E}">
        <p14:creationId xmlns:p14="http://schemas.microsoft.com/office/powerpoint/2010/main" val="93516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4</a:t>
            </a:fld>
            <a:endParaRPr lang="nl-NL"/>
          </a:p>
        </p:txBody>
      </p:sp>
    </p:spTree>
    <p:extLst>
      <p:ext uri="{BB962C8B-B14F-4D97-AF65-F5344CB8AC3E}">
        <p14:creationId xmlns:p14="http://schemas.microsoft.com/office/powerpoint/2010/main" val="50549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5</a:t>
            </a:fld>
            <a:endParaRPr lang="nl-NL"/>
          </a:p>
        </p:txBody>
      </p:sp>
    </p:spTree>
    <p:extLst>
      <p:ext uri="{BB962C8B-B14F-4D97-AF65-F5344CB8AC3E}">
        <p14:creationId xmlns:p14="http://schemas.microsoft.com/office/powerpoint/2010/main" val="144804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smtClean="0">
                <a:solidFill>
                  <a:schemeClr val="tx1"/>
                </a:solidFill>
                <a:effectLst/>
                <a:latin typeface="+mn-lt"/>
                <a:ea typeface="+mn-ea"/>
                <a:cs typeface="+mn-cs"/>
              </a:rPr>
              <a:t>Bednarz</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Lee (2011) </a:t>
            </a:r>
            <a:r>
              <a:rPr lang="nl-NL" sz="1200" kern="1200" dirty="0" err="1" smtClean="0">
                <a:solidFill>
                  <a:schemeClr val="tx1"/>
                </a:solidFill>
                <a:effectLst/>
                <a:latin typeface="+mn-lt"/>
                <a:ea typeface="+mn-ea"/>
                <a:cs typeface="+mn-cs"/>
              </a:rPr>
              <a:t>conclude</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their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spatial</a:t>
            </a:r>
            <a:r>
              <a:rPr lang="nl-NL" sz="1200" kern="1200" dirty="0" smtClean="0">
                <a:solidFill>
                  <a:schemeClr val="tx1"/>
                </a:solidFill>
                <a:effectLst/>
                <a:latin typeface="+mn-lt"/>
                <a:ea typeface="+mn-ea"/>
                <a:cs typeface="+mn-cs"/>
              </a:rPr>
              <a:t> thinking </a:t>
            </a:r>
            <a:r>
              <a:rPr lang="nl-NL" sz="1200" kern="1200" dirty="0" err="1" smtClean="0">
                <a:solidFill>
                  <a:schemeClr val="tx1"/>
                </a:solidFill>
                <a:effectLst/>
                <a:latin typeface="+mn-lt"/>
                <a:ea typeface="+mn-ea"/>
                <a:cs typeface="+mn-cs"/>
              </a:rPr>
              <a:t>ability</a:t>
            </a:r>
            <a:r>
              <a:rPr lang="nl-NL" sz="1200" kern="1200" dirty="0" smtClean="0">
                <a:solidFill>
                  <a:schemeClr val="tx1"/>
                </a:solidFill>
                <a:effectLst/>
                <a:latin typeface="+mn-lt"/>
                <a:ea typeface="+mn-ea"/>
                <a:cs typeface="+mn-cs"/>
              </a:rPr>
              <a:t> test (STAT)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spatial</a:t>
            </a:r>
            <a:r>
              <a:rPr lang="nl-NL" sz="1200" kern="1200" dirty="0" smtClean="0">
                <a:solidFill>
                  <a:schemeClr val="tx1"/>
                </a:solidFill>
                <a:effectLst/>
                <a:latin typeface="+mn-lt"/>
                <a:ea typeface="+mn-ea"/>
                <a:cs typeface="+mn-cs"/>
              </a:rPr>
              <a:t> thinking is </a:t>
            </a:r>
            <a:r>
              <a:rPr lang="nl-NL" sz="1200" kern="1200" dirty="0" err="1" smtClean="0">
                <a:solidFill>
                  <a:schemeClr val="tx1"/>
                </a:solidFill>
                <a:effectLst/>
                <a:latin typeface="+mn-lt"/>
                <a:ea typeface="+mn-ea"/>
                <a:cs typeface="+mn-cs"/>
              </a:rPr>
              <a:t>not</a:t>
            </a:r>
            <a:r>
              <a:rPr lang="nl-NL" sz="1200" kern="1200" dirty="0" smtClean="0">
                <a:solidFill>
                  <a:schemeClr val="tx1"/>
                </a:solidFill>
                <a:effectLst/>
                <a:latin typeface="+mn-lt"/>
                <a:ea typeface="+mn-ea"/>
                <a:cs typeface="+mn-cs"/>
              </a:rPr>
              <a:t> a single </a:t>
            </a:r>
            <a:r>
              <a:rPr lang="nl-NL" sz="1200" kern="1200" dirty="0" err="1" smtClean="0">
                <a:solidFill>
                  <a:schemeClr val="tx1"/>
                </a:solidFill>
                <a:effectLst/>
                <a:latin typeface="+mn-lt"/>
                <a:ea typeface="+mn-ea"/>
                <a:cs typeface="+mn-cs"/>
              </a:rPr>
              <a:t>ability</a:t>
            </a:r>
            <a:r>
              <a:rPr lang="nl-NL" sz="1200" kern="1200" dirty="0" smtClean="0">
                <a:solidFill>
                  <a:schemeClr val="tx1"/>
                </a:solidFill>
                <a:effectLst/>
                <a:latin typeface="+mn-lt"/>
                <a:ea typeface="+mn-ea"/>
                <a:cs typeface="+mn-cs"/>
              </a:rPr>
              <a:t> but </a:t>
            </a:r>
            <a:r>
              <a:rPr lang="nl-NL" sz="1200" kern="1200" dirty="0" err="1" smtClean="0">
                <a:solidFill>
                  <a:schemeClr val="tx1"/>
                </a:solidFill>
                <a:effectLst/>
                <a:latin typeface="+mn-lt"/>
                <a:ea typeface="+mn-ea"/>
                <a:cs typeface="+mn-cs"/>
              </a:rPr>
              <a:t>comprised</a:t>
            </a:r>
            <a:r>
              <a:rPr lang="nl-NL" sz="1200" kern="1200" dirty="0" smtClean="0">
                <a:solidFill>
                  <a:schemeClr val="tx1"/>
                </a:solidFill>
                <a:effectLst/>
                <a:latin typeface="+mn-lt"/>
                <a:ea typeface="+mn-ea"/>
                <a:cs typeface="+mn-cs"/>
              </a:rPr>
              <a:t> of a </a:t>
            </a:r>
            <a:r>
              <a:rPr lang="nl-NL" sz="1200" kern="1200" dirty="0" err="1" smtClean="0">
                <a:solidFill>
                  <a:schemeClr val="tx1"/>
                </a:solidFill>
                <a:effectLst/>
                <a:latin typeface="+mn-lt"/>
                <a:ea typeface="+mn-ea"/>
                <a:cs typeface="+mn-cs"/>
              </a:rPr>
              <a:t>collection</a:t>
            </a:r>
            <a:r>
              <a:rPr lang="nl-NL" sz="1200" kern="1200" dirty="0" smtClean="0">
                <a:solidFill>
                  <a:schemeClr val="tx1"/>
                </a:solidFill>
                <a:effectLst/>
                <a:latin typeface="+mn-lt"/>
                <a:ea typeface="+mn-ea"/>
                <a:cs typeface="+mn-cs"/>
              </a:rPr>
              <a:t> of different skills, </a:t>
            </a:r>
            <a:r>
              <a:rPr lang="nl-NL" sz="1200" kern="1200" dirty="0" err="1" smtClean="0">
                <a:solidFill>
                  <a:schemeClr val="tx1"/>
                </a:solidFill>
                <a:effectLst/>
                <a:latin typeface="+mn-lt"/>
                <a:ea typeface="+mn-ea"/>
                <a:cs typeface="+mn-cs"/>
              </a:rPr>
              <a:t>whereby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following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spatial</a:t>
            </a:r>
            <a:r>
              <a:rPr lang="nl-NL" sz="1200" kern="1200" dirty="0" smtClean="0">
                <a:solidFill>
                  <a:schemeClr val="tx1"/>
                </a:solidFill>
                <a:effectLst/>
                <a:latin typeface="+mn-lt"/>
                <a:ea typeface="+mn-ea"/>
                <a:cs typeface="+mn-cs"/>
              </a:rPr>
              <a:t> thinking </a:t>
            </a:r>
            <a:r>
              <a:rPr lang="nl-NL" sz="1200" kern="1200" dirty="0" err="1" smtClean="0">
                <a:solidFill>
                  <a:schemeClr val="tx1"/>
                </a:solidFill>
                <a:effectLst/>
                <a:latin typeface="+mn-lt"/>
                <a:ea typeface="+mn-ea"/>
                <a:cs typeface="+mn-cs"/>
              </a:rPr>
              <a:t>components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emerge</a:t>
            </a:r>
            <a:r>
              <a:rPr lang="nl-NL" sz="1200" kern="1200" dirty="0" smtClean="0">
                <a:solidFill>
                  <a:schemeClr val="tx1"/>
                </a:solidFill>
                <a:effectLst/>
                <a:latin typeface="+mn-lt"/>
                <a:ea typeface="+mn-ea"/>
                <a:cs typeface="+mn-cs"/>
              </a:rPr>
              <a:t>: map </a:t>
            </a:r>
            <a:r>
              <a:rPr lang="nl-NL" sz="1200" kern="1200" dirty="0" err="1" smtClean="0">
                <a:solidFill>
                  <a:schemeClr val="tx1"/>
                </a:solidFill>
                <a:effectLst/>
                <a:latin typeface="+mn-lt"/>
                <a:ea typeface="+mn-ea"/>
                <a:cs typeface="+mn-cs"/>
              </a:rPr>
              <a:t>visualization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overlay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identification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classification</a:t>
            </a:r>
            <a:r>
              <a:rPr lang="nl-NL" sz="1200" kern="1200" dirty="0" smtClean="0">
                <a:solidFill>
                  <a:schemeClr val="tx1"/>
                </a:solidFill>
                <a:effectLst/>
                <a:latin typeface="+mn-lt"/>
                <a:ea typeface="+mn-ea"/>
                <a:cs typeface="+mn-cs"/>
              </a:rPr>
              <a:t> of map </a:t>
            </a:r>
            <a:r>
              <a:rPr lang="nl-NL" sz="1200" kern="1200" dirty="0" err="1" smtClean="0">
                <a:solidFill>
                  <a:schemeClr val="tx1"/>
                </a:solidFill>
                <a:effectLst/>
                <a:latin typeface="+mn-lt"/>
                <a:ea typeface="+mn-ea"/>
                <a:cs typeface="+mn-cs"/>
              </a:rPr>
              <a:t>symbols</a:t>
            </a:r>
            <a:r>
              <a:rPr lang="nl-NL" sz="1200" kern="1200" dirty="0" smtClean="0">
                <a:solidFill>
                  <a:schemeClr val="tx1"/>
                </a:solidFill>
                <a:effectLst/>
                <a:latin typeface="+mn-lt"/>
                <a:ea typeface="+mn-ea"/>
                <a:cs typeface="+mn-cs"/>
              </a:rPr>
              <a:t> (point, line, area), </a:t>
            </a:r>
            <a:r>
              <a:rPr lang="nl-NL" sz="1200" kern="1200" dirty="0" err="1" smtClean="0">
                <a:solidFill>
                  <a:schemeClr val="tx1"/>
                </a:solidFill>
                <a:effectLst/>
                <a:latin typeface="+mn-lt"/>
                <a:ea typeface="+mn-ea"/>
                <a:cs typeface="+mn-cs"/>
              </a:rPr>
              <a:t>use</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Boolean</a:t>
            </a:r>
            <a:r>
              <a:rPr lang="nl-NL" sz="1200" kern="1200" dirty="0" smtClean="0">
                <a:solidFill>
                  <a:schemeClr val="tx1"/>
                </a:solidFill>
                <a:effectLst/>
                <a:latin typeface="+mn-lt"/>
                <a:ea typeface="+mn-ea"/>
                <a:cs typeface="+mn-cs"/>
              </a:rPr>
              <a:t> operations, map </a:t>
            </a:r>
            <a:r>
              <a:rPr lang="nl-NL" sz="1200" kern="1200" dirty="0" err="1" smtClean="0">
                <a:solidFill>
                  <a:schemeClr val="tx1"/>
                </a:solidFill>
                <a:effectLst/>
                <a:latin typeface="+mn-lt"/>
                <a:ea typeface="+mn-ea"/>
                <a:cs typeface="+mn-cs"/>
              </a:rPr>
              <a:t>navigation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recognition</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spatial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correlation</a:t>
            </a:r>
            <a:r>
              <a:rPr lang="nl-NL" dirty="0" smtClean="0">
                <a:effectLst/>
              </a:rPr>
              <a:t> </a:t>
            </a:r>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6</a:t>
            </a:fld>
            <a:endParaRPr lang="nl-NL"/>
          </a:p>
        </p:txBody>
      </p:sp>
    </p:spTree>
    <p:extLst>
      <p:ext uri="{BB962C8B-B14F-4D97-AF65-F5344CB8AC3E}">
        <p14:creationId xmlns:p14="http://schemas.microsoft.com/office/powerpoint/2010/main" val="172573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7</a:t>
            </a:fld>
            <a:endParaRPr lang="nl-NL"/>
          </a:p>
        </p:txBody>
      </p:sp>
    </p:spTree>
    <p:extLst>
      <p:ext uri="{BB962C8B-B14F-4D97-AF65-F5344CB8AC3E}">
        <p14:creationId xmlns:p14="http://schemas.microsoft.com/office/powerpoint/2010/main" val="4394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8</a:t>
            </a:fld>
            <a:endParaRPr lang="nl-NL"/>
          </a:p>
        </p:txBody>
      </p:sp>
    </p:spTree>
    <p:extLst>
      <p:ext uri="{BB962C8B-B14F-4D97-AF65-F5344CB8AC3E}">
        <p14:creationId xmlns:p14="http://schemas.microsoft.com/office/powerpoint/2010/main" val="157006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Two</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four</a:t>
            </a:r>
            <a:r>
              <a:rPr lang="nl-NL" sz="1200" kern="1200" dirty="0" smtClean="0">
                <a:solidFill>
                  <a:schemeClr val="tx1"/>
                </a:solidFill>
                <a:effectLst/>
                <a:latin typeface="+mn-lt"/>
                <a:ea typeface="+mn-ea"/>
                <a:cs typeface="+mn-cs"/>
              </a:rPr>
              <a:t> schools </a:t>
            </a:r>
            <a:r>
              <a:rPr lang="nl-NL" sz="1200" kern="1200" dirty="0" err="1" smtClean="0">
                <a:solidFill>
                  <a:schemeClr val="tx1"/>
                </a:solidFill>
                <a:effectLst/>
                <a:latin typeface="+mn-lt"/>
                <a:ea typeface="+mn-ea"/>
                <a:cs typeface="+mn-cs"/>
              </a:rPr>
              <a:t>describe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ideal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vision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secondary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education</a:t>
            </a:r>
            <a:r>
              <a:rPr lang="nl-NL" sz="1200" kern="1200" dirty="0" smtClean="0">
                <a:solidFill>
                  <a:schemeClr val="tx1"/>
                </a:solidFill>
                <a:effectLst/>
                <a:latin typeface="+mn-lt"/>
                <a:ea typeface="+mn-ea"/>
                <a:cs typeface="+mn-cs"/>
              </a:rPr>
              <a:t>:</a:t>
            </a:r>
          </a:p>
          <a:p>
            <a:pPr lvl="0"/>
            <a:r>
              <a:rPr lang="nl-NL" u="none" strike="noStrike" dirty="0" smtClean="0">
                <a:effectLst/>
              </a:rPr>
              <a:t>The first schools </a:t>
            </a:r>
            <a:r>
              <a:rPr lang="nl-NL" u="none" strike="noStrike" dirty="0" err="1" smtClean="0">
                <a:effectLst/>
              </a:rPr>
              <a:t>stating</a:t>
            </a:r>
            <a:r>
              <a:rPr lang="nl-NL" u="none" strike="noStrike" dirty="0" smtClean="0">
                <a:effectLst/>
              </a:rPr>
              <a:t> </a:t>
            </a:r>
            <a:r>
              <a:rPr lang="nl-NL" u="none" strike="noStrike" dirty="0" err="1" smtClean="0">
                <a:effectLst/>
              </a:rPr>
              <a:t>that</a:t>
            </a:r>
            <a:r>
              <a:rPr lang="nl-NL" u="none" strike="noStrike" dirty="0" smtClean="0">
                <a:effectLst/>
              </a:rPr>
              <a:t> </a:t>
            </a:r>
            <a:r>
              <a:rPr lang="nl-NL" u="none" strike="noStrike" dirty="0" err="1" smtClean="0">
                <a:effectLst/>
              </a:rPr>
              <a:t>Geography</a:t>
            </a:r>
            <a:r>
              <a:rPr lang="nl-NL" u="none" strike="noStrike" dirty="0" smtClean="0">
                <a:effectLst/>
              </a:rPr>
              <a:t> is </a:t>
            </a:r>
            <a:r>
              <a:rPr lang="nl-NL" u="none" strike="noStrike" dirty="0" err="1" smtClean="0">
                <a:effectLst/>
              </a:rPr>
              <a:t>uniquely</a:t>
            </a:r>
            <a:r>
              <a:rPr lang="nl-NL" u="none" strike="noStrike" dirty="0" smtClean="0">
                <a:effectLst/>
              </a:rPr>
              <a:t> </a:t>
            </a:r>
            <a:r>
              <a:rPr lang="nl-NL" u="none" strike="noStrike" dirty="0" err="1" smtClean="0">
                <a:effectLst/>
              </a:rPr>
              <a:t>suited</a:t>
            </a:r>
            <a:r>
              <a:rPr lang="nl-NL" u="none" strike="noStrike" dirty="0" smtClean="0">
                <a:effectLst/>
              </a:rPr>
              <a:t> as </a:t>
            </a:r>
            <a:r>
              <a:rPr lang="nl-NL" u="none" strike="noStrike" dirty="0" err="1" smtClean="0">
                <a:effectLst/>
              </a:rPr>
              <a:t>the</a:t>
            </a:r>
            <a:r>
              <a:rPr lang="nl-NL" u="none" strike="noStrike" dirty="0" smtClean="0">
                <a:effectLst/>
              </a:rPr>
              <a:t> home discipline of GIS. It </a:t>
            </a:r>
            <a:r>
              <a:rPr lang="nl-NL" u="none" strike="noStrike" dirty="0" err="1" smtClean="0">
                <a:effectLst/>
              </a:rPr>
              <a:t>simply</a:t>
            </a:r>
            <a:r>
              <a:rPr lang="nl-NL" u="none" strike="noStrike" dirty="0" smtClean="0">
                <a:effectLst/>
              </a:rPr>
              <a:t> </a:t>
            </a:r>
            <a:r>
              <a:rPr lang="nl-NL" u="none" strike="noStrike" dirty="0" err="1" smtClean="0">
                <a:effectLst/>
              </a:rPr>
              <a:t>automates</a:t>
            </a:r>
            <a:r>
              <a:rPr lang="nl-NL" u="none" strike="noStrike" dirty="0" smtClean="0">
                <a:effectLst/>
              </a:rPr>
              <a:t> </a:t>
            </a:r>
            <a:r>
              <a:rPr lang="nl-NL" u="none" strike="noStrike" dirty="0" err="1" smtClean="0">
                <a:effectLst/>
              </a:rPr>
              <a:t>the</a:t>
            </a:r>
            <a:r>
              <a:rPr lang="nl-NL" u="none" strike="noStrike" dirty="0" smtClean="0">
                <a:effectLst/>
              </a:rPr>
              <a:t> </a:t>
            </a:r>
            <a:r>
              <a:rPr lang="nl-NL" u="none" strike="noStrike" dirty="0" err="1" smtClean="0">
                <a:effectLst/>
              </a:rPr>
              <a:t>tasks</a:t>
            </a:r>
            <a:r>
              <a:rPr lang="nl-NL" u="none" strike="noStrike" dirty="0" smtClean="0">
                <a:effectLst/>
              </a:rPr>
              <a:t> </a:t>
            </a:r>
            <a:r>
              <a:rPr lang="nl-NL" u="none" strike="noStrike" dirty="0" err="1" smtClean="0">
                <a:effectLst/>
              </a:rPr>
              <a:t>geographers</a:t>
            </a:r>
            <a:r>
              <a:rPr lang="nl-NL" u="none" strike="noStrike" dirty="0" smtClean="0">
                <a:effectLst/>
              </a:rPr>
              <a:t> have been </a:t>
            </a:r>
            <a:r>
              <a:rPr lang="nl-NL" u="none" strike="noStrike" dirty="0" err="1" smtClean="0">
                <a:effectLst/>
              </a:rPr>
              <a:t>doing</a:t>
            </a:r>
            <a:r>
              <a:rPr lang="nl-NL" u="none" strike="noStrike" dirty="0" smtClean="0">
                <a:effectLst/>
              </a:rPr>
              <a:t> </a:t>
            </a:r>
            <a:r>
              <a:rPr lang="nl-NL" u="none" strike="noStrike" dirty="0" err="1" smtClean="0">
                <a:effectLst/>
              </a:rPr>
              <a:t>for</a:t>
            </a:r>
            <a:r>
              <a:rPr lang="nl-NL" u="none" strike="noStrike" dirty="0" smtClean="0">
                <a:effectLst/>
              </a:rPr>
              <a:t> </a:t>
            </a:r>
            <a:r>
              <a:rPr lang="nl-NL" u="none" strike="noStrike" dirty="0" err="1" smtClean="0">
                <a:effectLst/>
              </a:rPr>
              <a:t>several</a:t>
            </a:r>
            <a:r>
              <a:rPr lang="nl-NL" u="none" strike="noStrike" dirty="0" smtClean="0">
                <a:effectLst/>
              </a:rPr>
              <a:t> </a:t>
            </a:r>
            <a:r>
              <a:rPr lang="nl-NL" u="none" strike="noStrike" dirty="0" err="1" smtClean="0">
                <a:effectLst/>
              </a:rPr>
              <a:t>thousands</a:t>
            </a:r>
            <a:r>
              <a:rPr lang="nl-NL" u="none" strike="noStrike" dirty="0" smtClean="0">
                <a:effectLst/>
              </a:rPr>
              <a:t> of </a:t>
            </a:r>
            <a:r>
              <a:rPr lang="nl-NL" u="none" strike="noStrike" dirty="0" err="1" smtClean="0">
                <a:effectLst/>
              </a:rPr>
              <a:t>years</a:t>
            </a:r>
            <a:r>
              <a:rPr lang="nl-NL" u="none" strike="noStrike" dirty="0" smtClean="0">
                <a:effectLst/>
              </a:rPr>
              <a:t>, </a:t>
            </a:r>
            <a:r>
              <a:rPr lang="nl-NL" u="none" strike="noStrike" dirty="0" err="1" smtClean="0">
                <a:effectLst/>
              </a:rPr>
              <a:t>and</a:t>
            </a:r>
            <a:r>
              <a:rPr lang="nl-NL" u="none" strike="noStrike" dirty="0" smtClean="0">
                <a:effectLst/>
              </a:rPr>
              <a:t> </a:t>
            </a:r>
            <a:r>
              <a:rPr lang="nl-NL" u="none" strike="noStrike" dirty="0" err="1" smtClean="0">
                <a:effectLst/>
              </a:rPr>
              <a:t>aims</a:t>
            </a:r>
            <a:r>
              <a:rPr lang="nl-NL" u="none" strike="noStrike" dirty="0" smtClean="0">
                <a:effectLst/>
              </a:rPr>
              <a:t> at a full </a:t>
            </a:r>
            <a:r>
              <a:rPr lang="nl-NL" u="none" strike="noStrike" dirty="0" err="1" smtClean="0">
                <a:effectLst/>
              </a:rPr>
              <a:t>integration</a:t>
            </a:r>
            <a:r>
              <a:rPr lang="nl-NL" u="none" strike="noStrike" dirty="0" smtClean="0">
                <a:effectLst/>
              </a:rPr>
              <a:t> of GIS </a:t>
            </a:r>
            <a:r>
              <a:rPr lang="nl-NL" u="none" strike="noStrike" dirty="0" err="1" smtClean="0">
                <a:effectLst/>
              </a:rPr>
              <a:t>into</a:t>
            </a:r>
            <a:r>
              <a:rPr lang="nl-NL" u="none" strike="noStrike" dirty="0" smtClean="0">
                <a:effectLst/>
              </a:rPr>
              <a:t> </a:t>
            </a:r>
            <a:r>
              <a:rPr lang="nl-NL" u="none" strike="noStrike" dirty="0" err="1" smtClean="0">
                <a:effectLst/>
              </a:rPr>
              <a:t>all</a:t>
            </a:r>
            <a:r>
              <a:rPr lang="nl-NL" u="none" strike="noStrike" dirty="0" smtClean="0">
                <a:effectLst/>
              </a:rPr>
              <a:t> </a:t>
            </a:r>
            <a:r>
              <a:rPr lang="nl-NL" u="none" strike="noStrike" dirty="0" err="1" smtClean="0">
                <a:effectLst/>
              </a:rPr>
              <a:t>aspects</a:t>
            </a:r>
            <a:r>
              <a:rPr lang="nl-NL" u="none" strike="noStrike" dirty="0" smtClean="0">
                <a:effectLst/>
              </a:rPr>
              <a:t> of </a:t>
            </a:r>
            <a:r>
              <a:rPr lang="nl-NL" u="none" strike="noStrike" dirty="0" err="1" smtClean="0">
                <a:effectLst/>
              </a:rPr>
              <a:t>geography</a:t>
            </a:r>
            <a:r>
              <a:rPr lang="nl-NL" u="none" strike="noStrike" dirty="0" smtClean="0">
                <a:effectLst/>
              </a:rPr>
              <a:t> curriculum.</a:t>
            </a:r>
          </a:p>
          <a:p>
            <a:pPr lvl="0"/>
            <a:r>
              <a:rPr lang="nl-NL" u="none" strike="noStrike" dirty="0" smtClean="0">
                <a:effectLst/>
              </a:rPr>
              <a:t>The </a:t>
            </a:r>
            <a:r>
              <a:rPr lang="nl-NL" u="none" strike="noStrike" dirty="0" err="1" smtClean="0">
                <a:effectLst/>
              </a:rPr>
              <a:t>third</a:t>
            </a:r>
            <a:r>
              <a:rPr lang="nl-NL" u="none" strike="noStrike" dirty="0" smtClean="0">
                <a:effectLst/>
              </a:rPr>
              <a:t> school </a:t>
            </a:r>
            <a:r>
              <a:rPr lang="nl-NL" u="none" strike="noStrike" dirty="0" err="1" smtClean="0">
                <a:effectLst/>
              </a:rPr>
              <a:t>seeing</a:t>
            </a:r>
            <a:r>
              <a:rPr lang="nl-NL" u="none" strike="noStrike" dirty="0" smtClean="0">
                <a:effectLst/>
              </a:rPr>
              <a:t> GIS as </a:t>
            </a:r>
            <a:r>
              <a:rPr lang="nl-NL" u="none" strike="noStrike" dirty="0" err="1" smtClean="0">
                <a:effectLst/>
              </a:rPr>
              <a:t>the</a:t>
            </a:r>
            <a:r>
              <a:rPr lang="nl-NL" u="none" strike="noStrike" dirty="0" smtClean="0">
                <a:effectLst/>
              </a:rPr>
              <a:t> tool </a:t>
            </a:r>
            <a:r>
              <a:rPr lang="nl-NL" u="none" strike="noStrike" dirty="0" err="1" smtClean="0">
                <a:effectLst/>
              </a:rPr>
              <a:t>to</a:t>
            </a:r>
            <a:r>
              <a:rPr lang="nl-NL" u="none" strike="noStrike" dirty="0" smtClean="0">
                <a:effectLst/>
              </a:rPr>
              <a:t> support </a:t>
            </a:r>
            <a:r>
              <a:rPr lang="nl-NL" u="none" strike="noStrike" dirty="0" err="1" smtClean="0">
                <a:effectLst/>
              </a:rPr>
              <a:t>scientific</a:t>
            </a:r>
            <a:r>
              <a:rPr lang="nl-NL" u="none" strike="noStrike" dirty="0" smtClean="0">
                <a:effectLst/>
              </a:rPr>
              <a:t> </a:t>
            </a:r>
            <a:r>
              <a:rPr lang="nl-NL" u="none" strike="noStrike" dirty="0" err="1" smtClean="0">
                <a:effectLst/>
              </a:rPr>
              <a:t>inquiry</a:t>
            </a:r>
            <a:r>
              <a:rPr lang="nl-NL" u="none" strike="noStrike" dirty="0" smtClean="0">
                <a:effectLst/>
              </a:rPr>
              <a:t> as ultimate goal in a </a:t>
            </a:r>
            <a:r>
              <a:rPr lang="nl-NL" u="none" strike="noStrike" dirty="0" err="1" smtClean="0">
                <a:effectLst/>
              </a:rPr>
              <a:t>variety</a:t>
            </a:r>
            <a:r>
              <a:rPr lang="nl-NL" u="none" strike="noStrike" dirty="0" smtClean="0">
                <a:effectLst/>
              </a:rPr>
              <a:t> of disciplines, </a:t>
            </a:r>
            <a:r>
              <a:rPr lang="nl-NL" u="none" strike="noStrike" dirty="0" err="1" smtClean="0">
                <a:effectLst/>
              </a:rPr>
              <a:t>thus</a:t>
            </a:r>
            <a:r>
              <a:rPr lang="nl-NL" u="none" strike="noStrike" dirty="0" smtClean="0">
                <a:effectLst/>
              </a:rPr>
              <a:t>  GIS as </a:t>
            </a:r>
            <a:r>
              <a:rPr lang="nl-NL" u="none" strike="noStrike" dirty="0" err="1" smtClean="0">
                <a:effectLst/>
              </a:rPr>
              <a:t>enabling</a:t>
            </a:r>
            <a:r>
              <a:rPr lang="nl-NL" u="none" strike="noStrike" dirty="0" smtClean="0">
                <a:effectLst/>
              </a:rPr>
              <a:t> tool </a:t>
            </a:r>
            <a:r>
              <a:rPr lang="nl-NL" u="none" strike="noStrike" dirty="0" err="1" smtClean="0">
                <a:effectLst/>
              </a:rPr>
              <a:t>for</a:t>
            </a:r>
            <a:r>
              <a:rPr lang="nl-NL" u="none" strike="noStrike" dirty="0" smtClean="0">
                <a:effectLst/>
              </a:rPr>
              <a:t> </a:t>
            </a:r>
            <a:r>
              <a:rPr lang="nl-NL" u="none" strike="noStrike" dirty="0" err="1" smtClean="0">
                <a:effectLst/>
              </a:rPr>
              <a:t>science</a:t>
            </a:r>
            <a:r>
              <a:rPr lang="nl-NL" u="none" strike="noStrike" dirty="0" smtClean="0">
                <a:effectLst/>
              </a:rPr>
              <a:t>.</a:t>
            </a:r>
          </a:p>
          <a:p>
            <a:r>
              <a:rPr lang="nl-NL" sz="1200" kern="1200" dirty="0" smtClean="0">
                <a:solidFill>
                  <a:schemeClr val="tx1"/>
                </a:solidFill>
                <a:effectLst/>
                <a:latin typeface="+mn-lt"/>
                <a:ea typeface="+mn-ea"/>
                <a:cs typeface="+mn-cs"/>
              </a:rPr>
              <a:t>Both put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emphasis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course content on </a:t>
            </a:r>
            <a:r>
              <a:rPr lang="nl-NL" sz="1200" kern="1200" dirty="0" err="1" smtClean="0">
                <a:solidFill>
                  <a:schemeClr val="tx1"/>
                </a:solidFill>
                <a:effectLst/>
                <a:latin typeface="+mn-lt"/>
                <a:ea typeface="+mn-ea"/>
                <a:cs typeface="+mn-cs"/>
              </a:rPr>
              <a:t>application</a:t>
            </a:r>
            <a:r>
              <a:rPr lang="nl-NL" sz="1200" kern="1200" dirty="0" smtClean="0">
                <a:solidFill>
                  <a:schemeClr val="tx1"/>
                </a:solidFill>
                <a:effectLst/>
                <a:latin typeface="+mn-lt"/>
                <a:ea typeface="+mn-ea"/>
                <a:cs typeface="+mn-cs"/>
              </a:rPr>
              <a:t> – GIS as a tool, </a:t>
            </a:r>
            <a:r>
              <a:rPr lang="nl-NL" sz="1200" kern="1200" dirty="0" err="1" smtClean="0">
                <a:solidFill>
                  <a:schemeClr val="tx1"/>
                </a:solidFill>
                <a:effectLst/>
                <a:latin typeface="+mn-lt"/>
                <a:ea typeface="+mn-ea"/>
                <a:cs typeface="+mn-cs"/>
              </a:rPr>
              <a:t>whereas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two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other</a:t>
            </a:r>
            <a:r>
              <a:rPr lang="nl-NL" sz="1200" kern="1200" dirty="0" smtClean="0">
                <a:solidFill>
                  <a:schemeClr val="tx1"/>
                </a:solidFill>
                <a:effectLst/>
                <a:latin typeface="+mn-lt"/>
                <a:ea typeface="+mn-ea"/>
                <a:cs typeface="+mn-cs"/>
              </a:rPr>
              <a:t> schools are </a:t>
            </a:r>
            <a:r>
              <a:rPr lang="nl-NL" sz="1200" kern="1200" dirty="0" err="1" smtClean="0">
                <a:solidFill>
                  <a:schemeClr val="tx1"/>
                </a:solidFill>
                <a:effectLst/>
                <a:latin typeface="+mn-lt"/>
                <a:ea typeface="+mn-ea"/>
                <a:cs typeface="+mn-cs"/>
              </a:rPr>
              <a:t>focusing</a:t>
            </a:r>
            <a:r>
              <a:rPr lang="nl-NL" sz="1200" kern="1200" dirty="0" smtClean="0">
                <a:solidFill>
                  <a:schemeClr val="tx1"/>
                </a:solidFill>
                <a:effectLst/>
                <a:latin typeface="+mn-lt"/>
                <a:ea typeface="+mn-ea"/>
                <a:cs typeface="+mn-cs"/>
              </a:rPr>
              <a:t> on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technical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aspects</a:t>
            </a:r>
            <a:r>
              <a:rPr lang="nl-NL" sz="1200" kern="1200" dirty="0" smtClean="0">
                <a:solidFill>
                  <a:schemeClr val="tx1"/>
                </a:solidFill>
                <a:effectLst/>
                <a:latin typeface="+mn-lt"/>
                <a:ea typeface="+mn-ea"/>
                <a:cs typeface="+mn-cs"/>
              </a:rPr>
              <a:t> of GIS.</a:t>
            </a:r>
          </a:p>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9</a:t>
            </a:fld>
            <a:endParaRPr lang="nl-NL"/>
          </a:p>
        </p:txBody>
      </p:sp>
    </p:spTree>
    <p:extLst>
      <p:ext uri="{BB962C8B-B14F-4D97-AF65-F5344CB8AC3E}">
        <p14:creationId xmlns:p14="http://schemas.microsoft.com/office/powerpoint/2010/main" val="179892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smtClean="0">
                <a:solidFill>
                  <a:schemeClr val="tx1"/>
                </a:solidFill>
                <a:effectLst/>
                <a:latin typeface="+mn-lt"/>
                <a:ea typeface="+mn-ea"/>
                <a:cs typeface="+mn-cs"/>
              </a:rPr>
              <a:t>Favier</a:t>
            </a:r>
            <a:r>
              <a:rPr lang="nl-NL" sz="1200" kern="1200" dirty="0" smtClean="0">
                <a:solidFill>
                  <a:schemeClr val="tx1"/>
                </a:solidFill>
                <a:effectLst/>
                <a:latin typeface="+mn-lt"/>
                <a:ea typeface="+mn-ea"/>
                <a:cs typeface="+mn-cs"/>
              </a:rPr>
              <a:t> (2013) </a:t>
            </a:r>
            <a:r>
              <a:rPr lang="nl-NL" sz="1200" kern="1200" dirty="0" err="1" smtClean="0">
                <a:solidFill>
                  <a:schemeClr val="tx1"/>
                </a:solidFill>
                <a:effectLst/>
                <a:latin typeface="+mn-lt"/>
                <a:ea typeface="+mn-ea"/>
                <a:cs typeface="+mn-cs"/>
              </a:rPr>
              <a:t>describes</a:t>
            </a:r>
            <a:r>
              <a:rPr lang="nl-NL" sz="1200" kern="1200" dirty="0" smtClean="0">
                <a:solidFill>
                  <a:schemeClr val="tx1"/>
                </a:solidFill>
                <a:effectLst/>
                <a:latin typeface="+mn-lt"/>
                <a:ea typeface="+mn-ea"/>
                <a:cs typeface="+mn-cs"/>
              </a:rPr>
              <a:t> five </a:t>
            </a:r>
            <a:r>
              <a:rPr lang="nl-NL" sz="1200" kern="1200" dirty="0" err="1" smtClean="0">
                <a:solidFill>
                  <a:schemeClr val="tx1"/>
                </a:solidFill>
                <a:effectLst/>
                <a:latin typeface="+mn-lt"/>
                <a:ea typeface="+mn-ea"/>
                <a:cs typeface="+mn-cs"/>
              </a:rPr>
              <a:t>ways</a:t>
            </a:r>
            <a:r>
              <a:rPr lang="nl-NL" sz="1200" kern="1200" dirty="0" smtClean="0">
                <a:solidFill>
                  <a:schemeClr val="tx1"/>
                </a:solidFill>
                <a:effectLst/>
                <a:latin typeface="+mn-lt"/>
                <a:ea typeface="+mn-ea"/>
                <a:cs typeface="+mn-cs"/>
              </a:rPr>
              <a:t> on </a:t>
            </a:r>
            <a:r>
              <a:rPr lang="nl-NL" sz="1200" kern="1200" dirty="0" err="1" smtClean="0">
                <a:solidFill>
                  <a:schemeClr val="tx1"/>
                </a:solidFill>
                <a:effectLst/>
                <a:latin typeface="+mn-lt"/>
                <a:ea typeface="+mn-ea"/>
                <a:cs typeface="+mn-cs"/>
              </a:rPr>
              <a:t>how</a:t>
            </a:r>
            <a:r>
              <a:rPr lang="nl-NL" sz="1200" kern="1200" dirty="0" smtClean="0">
                <a:solidFill>
                  <a:schemeClr val="tx1"/>
                </a:solidFill>
                <a:effectLst/>
                <a:latin typeface="+mn-lt"/>
                <a:ea typeface="+mn-ea"/>
                <a:cs typeface="+mn-cs"/>
              </a:rPr>
              <a:t> GIS </a:t>
            </a:r>
            <a:r>
              <a:rPr lang="nl-NL" sz="1200" kern="1200" dirty="0" err="1" smtClean="0">
                <a:solidFill>
                  <a:schemeClr val="tx1"/>
                </a:solidFill>
                <a:effectLst/>
                <a:latin typeface="+mn-lt"/>
                <a:ea typeface="+mn-ea"/>
                <a:cs typeface="+mn-cs"/>
              </a:rPr>
              <a:t>can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integrated</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secondary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education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Figure</a:t>
            </a:r>
            <a:r>
              <a:rPr lang="nl-NL" sz="1200" kern="1200" dirty="0" smtClean="0">
                <a:solidFill>
                  <a:schemeClr val="tx1"/>
                </a:solidFill>
                <a:effectLst/>
                <a:latin typeface="+mn-lt"/>
                <a:ea typeface="+mn-ea"/>
                <a:cs typeface="+mn-cs"/>
              </a:rPr>
              <a:t> 8). Teaching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learning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about</a:t>
            </a:r>
            <a:r>
              <a:rPr lang="nl-NL" sz="1200" kern="1200" dirty="0" smtClean="0">
                <a:solidFill>
                  <a:schemeClr val="tx1"/>
                </a:solidFill>
                <a:effectLst/>
                <a:latin typeface="+mn-lt"/>
                <a:ea typeface="+mn-ea"/>
                <a:cs typeface="+mn-cs"/>
              </a:rPr>
              <a:t> GIS </a:t>
            </a:r>
            <a:r>
              <a:rPr lang="nl-NL" sz="1200" kern="1200" dirty="0" err="1" smtClean="0">
                <a:solidFill>
                  <a:schemeClr val="tx1"/>
                </a:solidFill>
                <a:effectLst/>
                <a:latin typeface="+mn-lt"/>
                <a:ea typeface="+mn-ea"/>
                <a:cs typeface="+mn-cs"/>
              </a:rPr>
              <a:t>focuses</a:t>
            </a:r>
            <a:r>
              <a:rPr lang="nl-NL" sz="1200" kern="1200" dirty="0" smtClean="0">
                <a:solidFill>
                  <a:schemeClr val="tx1"/>
                </a:solidFill>
                <a:effectLst/>
                <a:latin typeface="+mn-lt"/>
                <a:ea typeface="+mn-ea"/>
                <a:cs typeface="+mn-cs"/>
              </a:rPr>
              <a:t> more on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theoretical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aspects</a:t>
            </a:r>
            <a:r>
              <a:rPr lang="nl-NL" sz="1200" kern="1200" dirty="0" smtClean="0">
                <a:solidFill>
                  <a:schemeClr val="tx1"/>
                </a:solidFill>
                <a:effectLst/>
                <a:latin typeface="+mn-lt"/>
                <a:ea typeface="+mn-ea"/>
                <a:cs typeface="+mn-cs"/>
              </a:rPr>
              <a:t> of GIS (</a:t>
            </a:r>
            <a:r>
              <a:rPr lang="nl-NL" sz="1200" kern="1200" dirty="0" err="1" smtClean="0">
                <a:solidFill>
                  <a:schemeClr val="tx1"/>
                </a:solidFill>
                <a:effectLst/>
                <a:latin typeface="+mn-lt"/>
                <a:ea typeface="+mn-ea"/>
                <a:cs typeface="+mn-cs"/>
              </a:rPr>
              <a:t>knowledge</a:t>
            </a:r>
            <a:r>
              <a:rPr lang="nl-NL" sz="1200" kern="1200" dirty="0" smtClean="0">
                <a:solidFill>
                  <a:schemeClr val="tx1"/>
                </a:solidFill>
                <a:effectLst/>
                <a:latin typeface="+mn-lt"/>
                <a:ea typeface="+mn-ea"/>
                <a:cs typeface="+mn-cs"/>
              </a:rPr>
              <a:t> of GIS, </a:t>
            </a:r>
            <a:r>
              <a:rPr lang="nl-NL" sz="1200" kern="1200" dirty="0" err="1" smtClean="0">
                <a:solidFill>
                  <a:schemeClr val="tx1"/>
                </a:solidFill>
                <a:effectLst/>
                <a:latin typeface="+mn-lt"/>
                <a:ea typeface="+mn-ea"/>
                <a:cs typeface="+mn-cs"/>
              </a:rPr>
              <a:t>structure</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technology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where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three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other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ways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use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technology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develop</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use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spatial</a:t>
            </a:r>
            <a:r>
              <a:rPr lang="nl-NL" sz="1200" kern="1200" dirty="0" smtClean="0">
                <a:solidFill>
                  <a:schemeClr val="tx1"/>
                </a:solidFill>
                <a:effectLst/>
                <a:latin typeface="+mn-lt"/>
                <a:ea typeface="+mn-ea"/>
                <a:cs typeface="+mn-cs"/>
              </a:rPr>
              <a:t> thinking skills</a:t>
            </a:r>
            <a:r>
              <a:rPr lang="nl-NL" dirty="0" smtClean="0">
                <a:effectLst/>
              </a:rPr>
              <a:t> </a:t>
            </a:r>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10</a:t>
            </a:fld>
            <a:endParaRPr lang="nl-NL"/>
          </a:p>
        </p:txBody>
      </p:sp>
    </p:spTree>
    <p:extLst>
      <p:ext uri="{BB962C8B-B14F-4D97-AF65-F5344CB8AC3E}">
        <p14:creationId xmlns:p14="http://schemas.microsoft.com/office/powerpoint/2010/main" val="68502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135E04-A5AA-C749-BFD3-C7789901E631}" type="slidenum">
              <a:rPr lang="nl-NL" smtClean="0"/>
              <a:t>17</a:t>
            </a:fld>
            <a:endParaRPr lang="nl-NL"/>
          </a:p>
        </p:txBody>
      </p:sp>
    </p:spTree>
    <p:extLst>
      <p:ext uri="{BB962C8B-B14F-4D97-AF65-F5344CB8AC3E}">
        <p14:creationId xmlns:p14="http://schemas.microsoft.com/office/powerpoint/2010/main" val="15913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BE" smtClean="0"/>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FD27AA3-52CF-B049-AEF3-B68BF5B64E53}" type="datetimeFigureOut">
              <a:rPr lang="nl-NL" smtClean="0"/>
              <a:t>24-01-16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87519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BFD27AA3-52CF-B049-AEF3-B68BF5B64E53}" type="datetimeFigureOut">
              <a:rPr lang="nl-NL" smtClean="0"/>
              <a:t>24-01-16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104828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BE" smtClean="0"/>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BFD27AA3-52CF-B049-AEF3-B68BF5B64E53}" type="datetimeFigureOut">
              <a:rPr lang="nl-NL" smtClean="0"/>
              <a:t>24-01-16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63099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Content Placeholder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BFD27AA3-52CF-B049-AEF3-B68BF5B64E53}" type="datetimeFigureOut">
              <a:rPr lang="nl-NL" smtClean="0"/>
              <a:t>24-01-16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131691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BE" smtClean="0"/>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smtClean="0"/>
              <a:t>Klik om de tekststijl van het model te bewerken</a:t>
            </a:r>
          </a:p>
        </p:txBody>
      </p:sp>
      <p:sp>
        <p:nvSpPr>
          <p:cNvPr id="4" name="Date Placeholder 3"/>
          <p:cNvSpPr>
            <a:spLocks noGrp="1"/>
          </p:cNvSpPr>
          <p:nvPr>
            <p:ph type="dt" sz="half" idx="10"/>
          </p:nvPr>
        </p:nvSpPr>
        <p:spPr/>
        <p:txBody>
          <a:bodyPr/>
          <a:lstStyle/>
          <a:p>
            <a:fld id="{BFD27AA3-52CF-B049-AEF3-B68BF5B64E53}" type="datetimeFigureOut">
              <a:rPr lang="nl-NL" smtClean="0"/>
              <a:t>24-01-16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146785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5" name="Date Placeholder 4"/>
          <p:cNvSpPr>
            <a:spLocks noGrp="1"/>
          </p:cNvSpPr>
          <p:nvPr>
            <p:ph type="dt" sz="half" idx="10"/>
          </p:nvPr>
        </p:nvSpPr>
        <p:spPr/>
        <p:txBody>
          <a:bodyPr/>
          <a:lstStyle/>
          <a:p>
            <a:fld id="{BFD27AA3-52CF-B049-AEF3-B68BF5B64E53}" type="datetimeFigureOut">
              <a:rPr lang="nl-NL" smtClean="0"/>
              <a:t>24-01-16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210624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BE" smtClean="0"/>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7" name="Date Placeholder 6"/>
          <p:cNvSpPr>
            <a:spLocks noGrp="1"/>
          </p:cNvSpPr>
          <p:nvPr>
            <p:ph type="dt" sz="half" idx="10"/>
          </p:nvPr>
        </p:nvSpPr>
        <p:spPr/>
        <p:txBody>
          <a:bodyPr/>
          <a:lstStyle/>
          <a:p>
            <a:fld id="{BFD27AA3-52CF-B049-AEF3-B68BF5B64E53}" type="datetimeFigureOut">
              <a:rPr lang="nl-NL" smtClean="0"/>
              <a:t>24-01-16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59094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Date Placeholder 2"/>
          <p:cNvSpPr>
            <a:spLocks noGrp="1"/>
          </p:cNvSpPr>
          <p:nvPr>
            <p:ph type="dt" sz="half" idx="10"/>
          </p:nvPr>
        </p:nvSpPr>
        <p:spPr/>
        <p:txBody>
          <a:bodyPr/>
          <a:lstStyle/>
          <a:p>
            <a:fld id="{BFD27AA3-52CF-B049-AEF3-B68BF5B64E53}" type="datetimeFigureOut">
              <a:rPr lang="nl-NL" smtClean="0"/>
              <a:t>24-01-16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200739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27AA3-52CF-B049-AEF3-B68BF5B64E53}" type="datetimeFigureOut">
              <a:rPr lang="nl-NL" smtClean="0"/>
              <a:t>24-01-16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124003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BE" smtClean="0"/>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BFD27AA3-52CF-B049-AEF3-B68BF5B64E53}" type="datetimeFigureOut">
              <a:rPr lang="nl-NL" smtClean="0"/>
              <a:t>24-01-16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775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BE" smtClean="0"/>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BFD27AA3-52CF-B049-AEF3-B68BF5B64E53}" type="datetimeFigureOut">
              <a:rPr lang="nl-NL" smtClean="0"/>
              <a:t>24-01-16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1170196-A909-8D40-89B0-12EF76B0A542}" type="slidenum">
              <a:rPr lang="nl-NL" smtClean="0"/>
              <a:t>‹nr.›</a:t>
            </a:fld>
            <a:endParaRPr lang="nl-NL"/>
          </a:p>
        </p:txBody>
      </p:sp>
    </p:spTree>
    <p:extLst>
      <p:ext uri="{BB962C8B-B14F-4D97-AF65-F5344CB8AC3E}">
        <p14:creationId xmlns:p14="http://schemas.microsoft.com/office/powerpoint/2010/main" val="1481081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BE" smtClean="0"/>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27AA3-52CF-B049-AEF3-B68BF5B64E53}" type="datetimeFigureOut">
              <a:rPr lang="nl-NL" smtClean="0"/>
              <a:t>24-01-16</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70196-A909-8D40-89B0-12EF76B0A542}" type="slidenum">
              <a:rPr lang="nl-NL" smtClean="0"/>
              <a:t>‹nr.›</a:t>
            </a:fld>
            <a:endParaRPr lang="nl-NL"/>
          </a:p>
        </p:txBody>
      </p:sp>
    </p:spTree>
    <p:extLst>
      <p:ext uri="{BB962C8B-B14F-4D97-AF65-F5344CB8AC3E}">
        <p14:creationId xmlns:p14="http://schemas.microsoft.com/office/powerpoint/2010/main" val="81077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www.i-use.eu/" TargetMode="External"/><Relationship Id="rId4" Type="http://schemas.openxmlformats.org/officeDocument/2006/relationships/hyperlink" Target="http://www.edugis.nl/" TargetMode="External"/><Relationship Id="rId5" Type="http://schemas.openxmlformats.org/officeDocument/2006/relationships/hyperlink" Target="http://www.edugis.pl/" TargetMode="External"/><Relationship Id="rId6" Type="http://schemas.openxmlformats.org/officeDocument/2006/relationships/hyperlink" Target="http://www.isat.jmu.edu/geospatialsemester" TargetMode="External"/><Relationship Id="rId7" Type="http://schemas.openxmlformats.org/officeDocument/2006/relationships/hyperlink" Target="http://www.paikkaoppi.fi/" TargetMode="External"/><Relationship Id="rId8" Type="http://schemas.openxmlformats.org/officeDocument/2006/relationships/image" Target="../media/image2.jpeg"/><Relationship Id="rId9" Type="http://schemas.openxmlformats.org/officeDocument/2006/relationships/image" Target="../media/image10.jp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iguess.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hyperlink" Target="http://www.gi-learner.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eurogeography.eu/" TargetMode="External"/><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eurogeography.eu/" TargetMode="External"/><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eurogeography.eu/" TargetMode="External"/><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gi-learner.eu/" TargetMode="External"/><Relationship Id="rId5" Type="http://schemas.openxmlformats.org/officeDocument/2006/relationships/hyperlink" Target="http://www.eurogeography.eu/conference-2016-malaga/" TargetMode="External"/><Relationship Id="rId6" Type="http://schemas.openxmlformats.org/officeDocument/2006/relationships/image" Target="../media/image23.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ap.edu/catalog.php?record_id=11019"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04501"/>
            <a:ext cx="7772400" cy="2387600"/>
          </a:xfrm>
        </p:spPr>
        <p:txBody>
          <a:bodyPr>
            <a:normAutofit fontScale="90000"/>
          </a:bodyPr>
          <a:lstStyle/>
          <a:p>
            <a:r>
              <a:rPr lang="nl-NL" dirty="0" smtClean="0"/>
              <a:t>GI </a:t>
            </a:r>
            <a:r>
              <a:rPr lang="nl-NL" dirty="0" err="1" smtClean="0"/>
              <a:t>Learner</a:t>
            </a:r>
            <a:r>
              <a:rPr lang="nl-NL" dirty="0" smtClean="0"/>
              <a:t>:</a:t>
            </a:r>
            <a:br>
              <a:rPr lang="nl-NL" dirty="0" smtClean="0"/>
            </a:br>
            <a:r>
              <a:rPr lang="nl-NL" dirty="0" err="1"/>
              <a:t>Developing</a:t>
            </a:r>
            <a:r>
              <a:rPr lang="nl-NL" dirty="0"/>
              <a:t> a </a:t>
            </a:r>
            <a:r>
              <a:rPr lang="nl-NL" dirty="0" err="1"/>
              <a:t>learning</a:t>
            </a:r>
            <a:r>
              <a:rPr lang="nl-NL" dirty="0"/>
              <a:t> line on </a:t>
            </a:r>
            <a:r>
              <a:rPr lang="nl-NL" dirty="0" err="1"/>
              <a:t>GIScience</a:t>
            </a:r>
            <a:r>
              <a:rPr lang="nl-NL" dirty="0"/>
              <a:t> in </a:t>
            </a:r>
            <a:r>
              <a:rPr lang="nl-NL" dirty="0" err="1"/>
              <a:t>education</a:t>
            </a:r>
            <a:endParaRPr lang="nl-NL" dirty="0"/>
          </a:p>
        </p:txBody>
      </p:sp>
      <p:sp>
        <p:nvSpPr>
          <p:cNvPr id="3" name="Ondertitel 2"/>
          <p:cNvSpPr>
            <a:spLocks noGrp="1"/>
          </p:cNvSpPr>
          <p:nvPr>
            <p:ph type="subTitle" idx="1"/>
          </p:nvPr>
        </p:nvSpPr>
        <p:spPr>
          <a:xfrm>
            <a:off x="1143000" y="4038766"/>
            <a:ext cx="6858000" cy="1655762"/>
          </a:xfrm>
        </p:spPr>
        <p:txBody>
          <a:bodyPr>
            <a:normAutofit fontScale="77500" lnSpcReduction="20000"/>
          </a:bodyPr>
          <a:lstStyle/>
          <a:p>
            <a:endParaRPr lang="nl-NL" dirty="0"/>
          </a:p>
          <a:p>
            <a:r>
              <a:rPr lang="nl-NL" dirty="0" smtClean="0"/>
              <a:t>Luc Zwartjes</a:t>
            </a:r>
          </a:p>
          <a:p>
            <a:r>
              <a:rPr lang="nl-NL" dirty="0" err="1" smtClean="0"/>
              <a:t>Ghent</a:t>
            </a:r>
            <a:r>
              <a:rPr lang="nl-NL" dirty="0" smtClean="0"/>
              <a:t> University, </a:t>
            </a:r>
            <a:r>
              <a:rPr lang="nl-NL" dirty="0" err="1" smtClean="0"/>
              <a:t>geography</a:t>
            </a:r>
            <a:r>
              <a:rPr lang="nl-NL" dirty="0" smtClean="0"/>
              <a:t> </a:t>
            </a:r>
            <a:r>
              <a:rPr lang="nl-NL" dirty="0" err="1" smtClean="0"/>
              <a:t>department</a:t>
            </a:r>
            <a:endParaRPr lang="nl-NL" dirty="0" smtClean="0"/>
          </a:p>
          <a:p>
            <a:r>
              <a:rPr lang="nl-NL" dirty="0" smtClean="0"/>
              <a:t>Sint-Lodewijkscollege Brugge</a:t>
            </a:r>
          </a:p>
          <a:p>
            <a:r>
              <a:rPr lang="nl-NL" dirty="0" smtClean="0"/>
              <a:t>EUROGEO</a:t>
            </a: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Tree>
    <p:extLst>
      <p:ext uri="{BB962C8B-B14F-4D97-AF65-F5344CB8AC3E}">
        <p14:creationId xmlns:p14="http://schemas.microsoft.com/office/powerpoint/2010/main" val="1006067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a:xfrm>
            <a:off x="3177914" y="274638"/>
            <a:ext cx="5223135" cy="1143000"/>
          </a:xfrm>
        </p:spPr>
        <p:txBody>
          <a:bodyPr>
            <a:normAutofit/>
          </a:bodyPr>
          <a:lstStyle/>
          <a:p>
            <a:r>
              <a:rPr lang="nl-NL" sz="3600" b="1" dirty="0" smtClean="0"/>
              <a:t>But </a:t>
            </a:r>
            <a:r>
              <a:rPr lang="nl-NL" sz="3600" b="1" dirty="0" err="1" smtClean="0"/>
              <a:t>how</a:t>
            </a:r>
            <a:r>
              <a:rPr lang="nl-NL" sz="3600" b="1" dirty="0" smtClean="0"/>
              <a:t> </a:t>
            </a:r>
            <a:r>
              <a:rPr lang="nl-NL" sz="3600" b="1" dirty="0" err="1" smtClean="0"/>
              <a:t>to</a:t>
            </a:r>
            <a:r>
              <a:rPr lang="nl-NL" sz="3600" b="1" dirty="0" smtClean="0"/>
              <a:t> </a:t>
            </a:r>
            <a:r>
              <a:rPr lang="nl-NL" sz="3600" b="1" dirty="0" err="1" smtClean="0"/>
              <a:t>implement</a:t>
            </a:r>
            <a:r>
              <a:rPr lang="nl-NL" sz="3600" b="1" dirty="0" smtClean="0"/>
              <a:t>? </a:t>
            </a:r>
            <a:endParaRPr lang="nl-NL" sz="3600" b="1" dirty="0"/>
          </a:p>
        </p:txBody>
      </p:sp>
      <p:pic>
        <p:nvPicPr>
          <p:cNvPr id="7" name="image23.png" descr="fig8.png"/>
          <p:cNvPicPr/>
          <p:nvPr/>
        </p:nvPicPr>
        <p:blipFill>
          <a:blip r:embed="rId4"/>
          <a:srcRect/>
          <a:stretch>
            <a:fillRect/>
          </a:stretch>
        </p:blipFill>
        <p:spPr>
          <a:xfrm>
            <a:off x="522446" y="1828800"/>
            <a:ext cx="8183403" cy="3238500"/>
          </a:xfrm>
          <a:prstGeom prst="rect">
            <a:avLst/>
          </a:prstGeom>
          <a:ln/>
        </p:spPr>
      </p:pic>
      <p:sp>
        <p:nvSpPr>
          <p:cNvPr id="3" name="Rechthoek 2"/>
          <p:cNvSpPr/>
          <p:nvPr/>
        </p:nvSpPr>
        <p:spPr>
          <a:xfrm>
            <a:off x="891914" y="5215097"/>
            <a:ext cx="7280536" cy="369332"/>
          </a:xfrm>
          <a:prstGeom prst="rect">
            <a:avLst/>
          </a:prstGeom>
        </p:spPr>
        <p:txBody>
          <a:bodyPr wrap="square">
            <a:spAutoFit/>
          </a:bodyPr>
          <a:lstStyle/>
          <a:p>
            <a:r>
              <a:rPr lang="nl-NL" i="1" dirty="0">
                <a:latin typeface="Calibri" charset="0"/>
                <a:ea typeface="Calibri" charset="0"/>
                <a:cs typeface="Calibri" charset="0"/>
              </a:rPr>
              <a:t>Five </a:t>
            </a:r>
            <a:r>
              <a:rPr lang="nl-NL" i="1" dirty="0" err="1">
                <a:latin typeface="Calibri" charset="0"/>
                <a:ea typeface="Calibri" charset="0"/>
                <a:cs typeface="Calibri" charset="0"/>
              </a:rPr>
              <a:t>ways</a:t>
            </a:r>
            <a:r>
              <a:rPr lang="nl-NL" i="1" dirty="0">
                <a:latin typeface="Calibri" charset="0"/>
                <a:ea typeface="Calibri" charset="0"/>
                <a:cs typeface="Calibri" charset="0"/>
              </a:rPr>
              <a:t> of </a:t>
            </a:r>
            <a:r>
              <a:rPr lang="nl-NL" i="1" dirty="0" err="1">
                <a:latin typeface="Calibri" charset="0"/>
                <a:ea typeface="Calibri" charset="0"/>
                <a:cs typeface="Calibri" charset="0"/>
              </a:rPr>
              <a:t>integrating</a:t>
            </a:r>
            <a:r>
              <a:rPr lang="nl-NL" i="1" dirty="0">
                <a:latin typeface="Calibri" charset="0"/>
                <a:ea typeface="Calibri" charset="0"/>
                <a:cs typeface="Calibri" charset="0"/>
              </a:rPr>
              <a:t> GIS in </a:t>
            </a:r>
            <a:r>
              <a:rPr lang="nl-NL" i="1" dirty="0" err="1">
                <a:latin typeface="Calibri" charset="0"/>
                <a:ea typeface="Calibri" charset="0"/>
                <a:cs typeface="Calibri" charset="0"/>
              </a:rPr>
              <a:t>geography</a:t>
            </a:r>
            <a:r>
              <a:rPr lang="nl-NL" i="1" dirty="0">
                <a:latin typeface="Calibri" charset="0"/>
                <a:ea typeface="Calibri" charset="0"/>
                <a:cs typeface="Calibri" charset="0"/>
              </a:rPr>
              <a:t> </a:t>
            </a:r>
            <a:r>
              <a:rPr lang="nl-NL" i="1" dirty="0" err="1">
                <a:latin typeface="Calibri" charset="0"/>
                <a:ea typeface="Calibri" charset="0"/>
                <a:cs typeface="Calibri" charset="0"/>
              </a:rPr>
              <a:t>education</a:t>
            </a:r>
            <a:r>
              <a:rPr lang="nl-NL" i="1" dirty="0">
                <a:latin typeface="Calibri" charset="0"/>
                <a:ea typeface="Calibri" charset="0"/>
                <a:cs typeface="Calibri" charset="0"/>
              </a:rPr>
              <a:t> (</a:t>
            </a:r>
            <a:r>
              <a:rPr lang="nl-NL" i="1" dirty="0" err="1">
                <a:latin typeface="Calibri" charset="0"/>
                <a:ea typeface="Calibri" charset="0"/>
                <a:cs typeface="Calibri" charset="0"/>
              </a:rPr>
              <a:t>Favier</a:t>
            </a:r>
            <a:r>
              <a:rPr lang="nl-NL" i="1" dirty="0">
                <a:latin typeface="Calibri" charset="0"/>
                <a:ea typeface="Calibri" charset="0"/>
                <a:cs typeface="Calibri" charset="0"/>
              </a:rPr>
              <a:t>, 2013)</a:t>
            </a:r>
            <a:r>
              <a:rPr lang="nl-NL" dirty="0"/>
              <a:t> </a:t>
            </a:r>
          </a:p>
        </p:txBody>
      </p:sp>
    </p:spTree>
    <p:extLst>
      <p:ext uri="{BB962C8B-B14F-4D97-AF65-F5344CB8AC3E}">
        <p14:creationId xmlns:p14="http://schemas.microsoft.com/office/powerpoint/2010/main" val="51266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8650" y="1417638"/>
            <a:ext cx="8382000" cy="4759325"/>
          </a:xfrm>
        </p:spPr>
        <p:txBody>
          <a:bodyPr>
            <a:noAutofit/>
          </a:bodyPr>
          <a:lstStyle/>
          <a:p>
            <a:pPr lvl="0">
              <a:lnSpc>
                <a:spcPct val="120000"/>
              </a:lnSpc>
            </a:pPr>
            <a:r>
              <a:rPr lang="nl-NL" sz="2200" dirty="0"/>
              <a:t>In teacher training </a:t>
            </a:r>
            <a:r>
              <a:rPr lang="nl-NL" sz="2200" dirty="0" smtClean="0"/>
              <a:t>GIS </a:t>
            </a:r>
            <a:r>
              <a:rPr lang="nl-NL" sz="2200" dirty="0"/>
              <a:t>is </a:t>
            </a:r>
            <a:r>
              <a:rPr lang="nl-NL" sz="2200" dirty="0" err="1"/>
              <a:t>not</a:t>
            </a:r>
            <a:r>
              <a:rPr lang="nl-NL" sz="2200" dirty="0"/>
              <a:t> a </a:t>
            </a:r>
            <a:r>
              <a:rPr lang="nl-NL" sz="2200" dirty="0" err="1"/>
              <a:t>core</a:t>
            </a:r>
            <a:r>
              <a:rPr lang="nl-NL" sz="2200" dirty="0"/>
              <a:t> item.</a:t>
            </a:r>
          </a:p>
          <a:p>
            <a:pPr lvl="0">
              <a:lnSpc>
                <a:spcPct val="120000"/>
              </a:lnSpc>
            </a:pPr>
            <a:r>
              <a:rPr lang="nl-NL" sz="2200" dirty="0"/>
              <a:t>Non-</a:t>
            </a:r>
            <a:r>
              <a:rPr lang="nl-NL" sz="2200" dirty="0" err="1"/>
              <a:t>geographers</a:t>
            </a:r>
            <a:r>
              <a:rPr lang="nl-NL" sz="2200" dirty="0"/>
              <a:t>, </a:t>
            </a:r>
            <a:r>
              <a:rPr lang="nl-NL" sz="2200" dirty="0" err="1"/>
              <a:t>leading</a:t>
            </a:r>
            <a:r>
              <a:rPr lang="nl-NL" sz="2200" dirty="0"/>
              <a:t> </a:t>
            </a:r>
            <a:r>
              <a:rPr lang="nl-NL" sz="2200" dirty="0" err="1"/>
              <a:t>to</a:t>
            </a:r>
            <a:r>
              <a:rPr lang="nl-NL" sz="2200" dirty="0"/>
              <a:t> </a:t>
            </a:r>
            <a:r>
              <a:rPr lang="nl-NL" sz="2200" dirty="0" err="1"/>
              <a:t>teachers</a:t>
            </a:r>
            <a:r>
              <a:rPr lang="nl-NL" sz="2200" dirty="0"/>
              <a:t> </a:t>
            </a:r>
            <a:r>
              <a:rPr lang="nl-NL" sz="2200" dirty="0" err="1"/>
              <a:t>with</a:t>
            </a:r>
            <a:r>
              <a:rPr lang="nl-NL" sz="2200" dirty="0"/>
              <a:t> </a:t>
            </a:r>
            <a:r>
              <a:rPr lang="nl-NL" sz="2200" dirty="0" err="1"/>
              <a:t>limited</a:t>
            </a:r>
            <a:r>
              <a:rPr lang="nl-NL" sz="2200" dirty="0"/>
              <a:t> </a:t>
            </a:r>
            <a:r>
              <a:rPr lang="nl-NL" sz="2200" dirty="0" err="1"/>
              <a:t>pedagogical</a:t>
            </a:r>
            <a:r>
              <a:rPr lang="nl-NL" sz="2200" dirty="0"/>
              <a:t> content </a:t>
            </a:r>
            <a:r>
              <a:rPr lang="nl-NL" sz="2200" dirty="0" err="1"/>
              <a:t>knowledge</a:t>
            </a:r>
            <a:r>
              <a:rPr lang="nl-NL" sz="2200" dirty="0"/>
              <a:t>, </a:t>
            </a:r>
            <a:r>
              <a:rPr lang="nl-NL" sz="2200" dirty="0" err="1"/>
              <a:t>resulting</a:t>
            </a:r>
            <a:r>
              <a:rPr lang="nl-NL" sz="2200" dirty="0"/>
              <a:t> in </a:t>
            </a:r>
            <a:r>
              <a:rPr lang="nl-NL" sz="2200" dirty="0" err="1"/>
              <a:t>fewer</a:t>
            </a:r>
            <a:r>
              <a:rPr lang="nl-NL" sz="2200" dirty="0"/>
              <a:t> </a:t>
            </a:r>
            <a:r>
              <a:rPr lang="nl-NL" sz="2200" dirty="0" err="1"/>
              <a:t>teachers</a:t>
            </a:r>
            <a:r>
              <a:rPr lang="nl-NL" sz="2200" dirty="0"/>
              <a:t> </a:t>
            </a:r>
            <a:r>
              <a:rPr lang="nl-NL" sz="2200" dirty="0" err="1"/>
              <a:t>recognizing</a:t>
            </a:r>
            <a:r>
              <a:rPr lang="nl-NL" sz="2200" dirty="0"/>
              <a:t> </a:t>
            </a:r>
            <a:r>
              <a:rPr lang="nl-NL" sz="2200" dirty="0" err="1"/>
              <a:t>the</a:t>
            </a:r>
            <a:r>
              <a:rPr lang="nl-NL" sz="2200" dirty="0"/>
              <a:t> </a:t>
            </a:r>
            <a:r>
              <a:rPr lang="nl-NL" sz="2200" dirty="0" err="1"/>
              <a:t>potential</a:t>
            </a:r>
            <a:r>
              <a:rPr lang="nl-NL" sz="2200" dirty="0"/>
              <a:t> </a:t>
            </a:r>
            <a:r>
              <a:rPr lang="nl-NL" sz="2200" dirty="0" err="1"/>
              <a:t>opportunities</a:t>
            </a:r>
            <a:r>
              <a:rPr lang="nl-NL" sz="2200" dirty="0"/>
              <a:t> GIS offers </a:t>
            </a:r>
            <a:r>
              <a:rPr lang="nl-NL" sz="2200" dirty="0" err="1"/>
              <a:t>to</a:t>
            </a:r>
            <a:r>
              <a:rPr lang="nl-NL" sz="2200" dirty="0"/>
              <a:t> </a:t>
            </a:r>
            <a:r>
              <a:rPr lang="nl-NL" sz="2200" dirty="0" err="1"/>
              <a:t>teach</a:t>
            </a:r>
            <a:r>
              <a:rPr lang="nl-NL" sz="2200" dirty="0"/>
              <a:t> </a:t>
            </a:r>
            <a:r>
              <a:rPr lang="nl-NL" sz="2200" dirty="0" err="1"/>
              <a:t>geography</a:t>
            </a:r>
            <a:r>
              <a:rPr lang="nl-NL" sz="2200" dirty="0"/>
              <a:t> content </a:t>
            </a:r>
            <a:r>
              <a:rPr lang="nl-NL" sz="2200" dirty="0" err="1"/>
              <a:t>and</a:t>
            </a:r>
            <a:r>
              <a:rPr lang="nl-NL" sz="2200" dirty="0"/>
              <a:t> skills, </a:t>
            </a:r>
            <a:r>
              <a:rPr lang="nl-NL" sz="2200" dirty="0" err="1"/>
              <a:t>teach</a:t>
            </a:r>
            <a:r>
              <a:rPr lang="nl-NL" sz="2200" dirty="0"/>
              <a:t> more </a:t>
            </a:r>
            <a:r>
              <a:rPr lang="nl-NL" sz="2200" dirty="0" err="1"/>
              <a:t>and</a:t>
            </a:r>
            <a:r>
              <a:rPr lang="nl-NL" sz="2200" dirty="0"/>
              <a:t> more </a:t>
            </a:r>
            <a:r>
              <a:rPr lang="nl-NL" sz="2200" dirty="0" err="1"/>
              <a:t>geography</a:t>
            </a:r>
            <a:r>
              <a:rPr lang="nl-NL" sz="2200" dirty="0"/>
              <a:t>.</a:t>
            </a:r>
          </a:p>
          <a:p>
            <a:pPr lvl="0">
              <a:lnSpc>
                <a:spcPct val="120000"/>
              </a:lnSpc>
            </a:pPr>
            <a:r>
              <a:rPr lang="nl-NL" sz="2200" dirty="0" smtClean="0"/>
              <a:t>Curriculum </a:t>
            </a:r>
            <a:r>
              <a:rPr lang="nl-NL" sz="2200" dirty="0" err="1"/>
              <a:t>doesn’t</a:t>
            </a:r>
            <a:r>
              <a:rPr lang="nl-NL" sz="2200" dirty="0"/>
              <a:t> </a:t>
            </a:r>
            <a:r>
              <a:rPr lang="nl-NL" sz="2200" dirty="0" err="1"/>
              <a:t>include</a:t>
            </a:r>
            <a:r>
              <a:rPr lang="nl-NL" sz="2200" dirty="0"/>
              <a:t> or </a:t>
            </a:r>
            <a:r>
              <a:rPr lang="nl-NL" sz="2200" dirty="0" err="1"/>
              <a:t>impede</a:t>
            </a:r>
            <a:r>
              <a:rPr lang="nl-NL" sz="2200" dirty="0"/>
              <a:t> adoption </a:t>
            </a:r>
            <a:r>
              <a:rPr lang="nl-NL" sz="2200" dirty="0" err="1"/>
              <a:t>to</a:t>
            </a:r>
            <a:r>
              <a:rPr lang="nl-NL" sz="2200" dirty="0"/>
              <a:t> </a:t>
            </a:r>
            <a:r>
              <a:rPr lang="nl-NL" sz="2200" dirty="0" err="1"/>
              <a:t>include</a:t>
            </a:r>
            <a:r>
              <a:rPr lang="nl-NL" sz="2200" dirty="0"/>
              <a:t> GIS.</a:t>
            </a:r>
          </a:p>
          <a:p>
            <a:pPr lvl="0">
              <a:lnSpc>
                <a:spcPct val="120000"/>
              </a:lnSpc>
            </a:pPr>
            <a:r>
              <a:rPr lang="nl-NL" sz="2200" dirty="0"/>
              <a:t>The </a:t>
            </a:r>
            <a:r>
              <a:rPr lang="nl-NL" sz="2200" dirty="0" smtClean="0"/>
              <a:t> non-availability </a:t>
            </a:r>
            <a:r>
              <a:rPr lang="nl-NL" sz="2200" dirty="0"/>
              <a:t>of free data </a:t>
            </a:r>
            <a:r>
              <a:rPr lang="nl-NL" sz="2200" dirty="0" err="1"/>
              <a:t>and</a:t>
            </a:r>
            <a:r>
              <a:rPr lang="nl-NL" sz="2200" dirty="0"/>
              <a:t> easy-</a:t>
            </a:r>
            <a:r>
              <a:rPr lang="nl-NL" sz="2200" dirty="0" err="1"/>
              <a:t>to</a:t>
            </a:r>
            <a:r>
              <a:rPr lang="nl-NL" sz="2200" dirty="0"/>
              <a:t>-</a:t>
            </a:r>
            <a:r>
              <a:rPr lang="nl-NL" sz="2200" dirty="0" err="1"/>
              <a:t>use</a:t>
            </a:r>
            <a:r>
              <a:rPr lang="nl-NL" sz="2200" dirty="0"/>
              <a:t> software.</a:t>
            </a:r>
          </a:p>
          <a:p>
            <a:pPr lvl="0">
              <a:lnSpc>
                <a:spcPct val="120000"/>
              </a:lnSpc>
            </a:pPr>
            <a:r>
              <a:rPr lang="nl-NL" sz="2200" dirty="0"/>
              <a:t>The attitude of </a:t>
            </a:r>
            <a:r>
              <a:rPr lang="nl-NL" sz="2200" dirty="0" err="1"/>
              <a:t>teachers</a:t>
            </a:r>
            <a:r>
              <a:rPr lang="nl-NL" sz="2200" dirty="0"/>
              <a:t>. It </a:t>
            </a:r>
            <a:r>
              <a:rPr lang="nl-NL" sz="2200" dirty="0" err="1"/>
              <a:t>seems</a:t>
            </a:r>
            <a:r>
              <a:rPr lang="nl-NL" sz="2200" dirty="0"/>
              <a:t> </a:t>
            </a:r>
            <a:r>
              <a:rPr lang="nl-NL" sz="2200" dirty="0" err="1"/>
              <a:t>difficult</a:t>
            </a:r>
            <a:r>
              <a:rPr lang="nl-NL" sz="2200" dirty="0"/>
              <a:t> </a:t>
            </a:r>
            <a:r>
              <a:rPr lang="nl-NL" sz="2200" dirty="0" err="1"/>
              <a:t>to</a:t>
            </a:r>
            <a:r>
              <a:rPr lang="nl-NL" sz="2200" dirty="0"/>
              <a:t> </a:t>
            </a:r>
            <a:r>
              <a:rPr lang="nl-NL" sz="2200" dirty="0" err="1"/>
              <a:t>persuade</a:t>
            </a:r>
            <a:r>
              <a:rPr lang="nl-NL" sz="2200" dirty="0"/>
              <a:t> </a:t>
            </a:r>
            <a:r>
              <a:rPr lang="nl-NL" sz="2200" dirty="0" err="1"/>
              <a:t>teachers</a:t>
            </a:r>
            <a:r>
              <a:rPr lang="nl-NL" sz="2200" dirty="0"/>
              <a:t> </a:t>
            </a:r>
            <a:r>
              <a:rPr lang="nl-NL" sz="2200" dirty="0" err="1"/>
              <a:t>to</a:t>
            </a:r>
            <a:r>
              <a:rPr lang="nl-NL" sz="2200" dirty="0"/>
              <a:t> </a:t>
            </a:r>
            <a:r>
              <a:rPr lang="nl-NL" sz="2200" dirty="0" err="1"/>
              <a:t>use</a:t>
            </a:r>
            <a:r>
              <a:rPr lang="nl-NL" sz="2200" dirty="0"/>
              <a:t> new </a:t>
            </a:r>
            <a:r>
              <a:rPr lang="nl-NL" sz="2200" dirty="0" err="1"/>
              <a:t>technologies</a:t>
            </a:r>
            <a:r>
              <a:rPr lang="nl-NL" sz="2200" dirty="0"/>
              <a:t>, </a:t>
            </a:r>
            <a:r>
              <a:rPr lang="nl-NL" sz="2200" dirty="0" err="1"/>
              <a:t>certainly</a:t>
            </a:r>
            <a:r>
              <a:rPr lang="nl-NL" sz="2200" dirty="0"/>
              <a:t> </a:t>
            </a:r>
            <a:r>
              <a:rPr lang="nl-NL" sz="2200" dirty="0" err="1"/>
              <a:t>if</a:t>
            </a:r>
            <a:r>
              <a:rPr lang="nl-NL" sz="2200" dirty="0"/>
              <a:t> </a:t>
            </a:r>
            <a:r>
              <a:rPr lang="nl-NL" sz="2200" dirty="0" err="1"/>
              <a:t>they</a:t>
            </a:r>
            <a:r>
              <a:rPr lang="nl-NL" sz="2200" dirty="0"/>
              <a:t> are </a:t>
            </a:r>
            <a:r>
              <a:rPr lang="nl-NL" sz="2200" dirty="0" err="1"/>
              <a:t>highly</a:t>
            </a:r>
            <a:r>
              <a:rPr lang="nl-NL" sz="2200" dirty="0"/>
              <a:t> </a:t>
            </a:r>
            <a:r>
              <a:rPr lang="nl-NL" sz="2200" dirty="0" err="1"/>
              <a:t>technical</a:t>
            </a:r>
            <a:r>
              <a:rPr lang="nl-NL" sz="2200" dirty="0"/>
              <a:t> </a:t>
            </a:r>
            <a:r>
              <a:rPr lang="nl-NL" sz="2200" dirty="0" err="1"/>
              <a:t>demanding</a:t>
            </a:r>
            <a:r>
              <a:rPr lang="nl-NL" sz="2200" dirty="0"/>
              <a:t> </a:t>
            </a:r>
            <a:r>
              <a:rPr lang="nl-NL" sz="2200" dirty="0" err="1"/>
              <a:t>and</a:t>
            </a:r>
            <a:r>
              <a:rPr lang="nl-NL" sz="2200" dirty="0"/>
              <a:t> </a:t>
            </a:r>
            <a:r>
              <a:rPr lang="nl-NL" sz="2200" dirty="0" err="1"/>
              <a:t>if</a:t>
            </a:r>
            <a:r>
              <a:rPr lang="nl-NL" sz="2200" dirty="0"/>
              <a:t> </a:t>
            </a:r>
            <a:r>
              <a:rPr lang="nl-NL" sz="2200" dirty="0" err="1"/>
              <a:t>teachers</a:t>
            </a:r>
            <a:r>
              <a:rPr lang="nl-NL" sz="2200" dirty="0"/>
              <a:t> are </a:t>
            </a:r>
            <a:r>
              <a:rPr lang="nl-NL" sz="2200" dirty="0" err="1"/>
              <a:t>not</a:t>
            </a:r>
            <a:r>
              <a:rPr lang="nl-NL" sz="2200" dirty="0"/>
              <a:t> </a:t>
            </a:r>
            <a:r>
              <a:rPr lang="nl-NL" sz="2200" dirty="0" err="1"/>
              <a:t>fully</a:t>
            </a:r>
            <a:r>
              <a:rPr lang="nl-NL" sz="2200" dirty="0"/>
              <a:t> </a:t>
            </a:r>
            <a:r>
              <a:rPr lang="nl-NL" sz="2200" dirty="0" err="1"/>
              <a:t>convinced</a:t>
            </a:r>
            <a:r>
              <a:rPr lang="nl-NL" sz="2200" dirty="0"/>
              <a:t> of </a:t>
            </a:r>
            <a:r>
              <a:rPr lang="nl-NL" sz="2200" dirty="0" err="1"/>
              <a:t>the</a:t>
            </a:r>
            <a:r>
              <a:rPr lang="nl-NL" sz="2200" dirty="0"/>
              <a:t> </a:t>
            </a:r>
            <a:r>
              <a:rPr lang="nl-NL" sz="2200" dirty="0" err="1"/>
              <a:t>effectiveness</a:t>
            </a:r>
            <a:r>
              <a:rPr lang="nl-NL" sz="2200" dirty="0"/>
              <a:t> </a:t>
            </a:r>
            <a:r>
              <a:rPr lang="nl-NL" sz="2200" dirty="0" err="1"/>
              <a:t>and</a:t>
            </a:r>
            <a:r>
              <a:rPr lang="nl-NL" sz="2200" dirty="0"/>
              <a:t> </a:t>
            </a:r>
            <a:r>
              <a:rPr lang="nl-NL" sz="2200" dirty="0" err="1"/>
              <a:t>added</a:t>
            </a:r>
            <a:r>
              <a:rPr lang="nl-NL" sz="2200" dirty="0"/>
              <a:t> </a:t>
            </a:r>
            <a:r>
              <a:rPr lang="nl-NL" sz="2200" dirty="0" err="1"/>
              <a:t>value</a:t>
            </a:r>
            <a:r>
              <a:rPr lang="nl-NL" sz="2200" dirty="0"/>
              <a:t>.</a:t>
            </a:r>
            <a:endParaRPr lang="nl-NL" sz="2200" u="none" strike="noStrike" dirty="0">
              <a:effectLst/>
            </a:endParaRPr>
          </a:p>
        </p:txBody>
      </p:sp>
      <p:pic>
        <p:nvPicPr>
          <p:cNvPr id="7" name="Afbeelding 6"/>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8" name="Titel 1"/>
          <p:cNvSpPr>
            <a:spLocks noGrp="1"/>
          </p:cNvSpPr>
          <p:nvPr>
            <p:ph type="title"/>
          </p:nvPr>
        </p:nvSpPr>
        <p:spPr>
          <a:xfrm>
            <a:off x="2633686" y="274638"/>
            <a:ext cx="5767364" cy="1143000"/>
          </a:xfrm>
        </p:spPr>
        <p:txBody>
          <a:bodyPr>
            <a:normAutofit/>
          </a:bodyPr>
          <a:lstStyle/>
          <a:p>
            <a:r>
              <a:rPr lang="nl-NL" sz="3600" b="1" dirty="0" err="1" smtClean="0"/>
              <a:t>Why</a:t>
            </a:r>
            <a:r>
              <a:rPr lang="nl-NL" sz="3600" b="1" dirty="0" smtClean="0"/>
              <a:t> </a:t>
            </a:r>
            <a:r>
              <a:rPr lang="nl-NL" sz="3600" b="1" dirty="0" err="1" smtClean="0"/>
              <a:t>not</a:t>
            </a:r>
            <a:r>
              <a:rPr lang="nl-NL" sz="3600" b="1" dirty="0" smtClean="0"/>
              <a:t> </a:t>
            </a:r>
            <a:r>
              <a:rPr lang="nl-NL" sz="3600" b="1" dirty="0" err="1" smtClean="0"/>
              <a:t>used</a:t>
            </a:r>
            <a:r>
              <a:rPr lang="nl-NL" sz="3600" b="1" dirty="0"/>
              <a:t> </a:t>
            </a:r>
            <a:r>
              <a:rPr lang="nl-NL" sz="3600" b="1" dirty="0" smtClean="0"/>
              <a:t>more / </a:t>
            </a:r>
            <a:r>
              <a:rPr lang="nl-NL" sz="3600" b="1" dirty="0" err="1" smtClean="0"/>
              <a:t>better</a:t>
            </a:r>
            <a:r>
              <a:rPr lang="nl-NL" sz="3600" b="1" dirty="0" smtClean="0"/>
              <a:t>?</a:t>
            </a:r>
            <a:endParaRPr lang="nl-NL" sz="3600" b="1" dirty="0"/>
          </a:p>
        </p:txBody>
      </p:sp>
      <p:sp>
        <p:nvSpPr>
          <p:cNvPr id="3" name="Rechthoek 2"/>
          <p:cNvSpPr/>
          <p:nvPr/>
        </p:nvSpPr>
        <p:spPr>
          <a:xfrm>
            <a:off x="5188369" y="6176963"/>
            <a:ext cx="3491661" cy="369332"/>
          </a:xfrm>
          <a:prstGeom prst="rect">
            <a:avLst/>
          </a:prstGeom>
        </p:spPr>
        <p:txBody>
          <a:bodyPr wrap="none">
            <a:spAutoFit/>
          </a:bodyPr>
          <a:lstStyle/>
          <a:p>
            <a:r>
              <a:rPr lang="nl-NL" dirty="0" err="1">
                <a:latin typeface="Calibri" charset="0"/>
                <a:ea typeface="Calibri" charset="0"/>
                <a:cs typeface="Calibri" charset="0"/>
              </a:rPr>
              <a:t>Bednarz</a:t>
            </a:r>
            <a:r>
              <a:rPr lang="nl-NL" dirty="0">
                <a:latin typeface="Calibri" charset="0"/>
                <a:ea typeface="Calibri" charset="0"/>
                <a:cs typeface="Calibri" charset="0"/>
              </a:rPr>
              <a:t> </a:t>
            </a:r>
            <a:r>
              <a:rPr lang="nl-NL" dirty="0" err="1">
                <a:latin typeface="Calibri" charset="0"/>
                <a:ea typeface="Calibri" charset="0"/>
                <a:cs typeface="Calibri" charset="0"/>
              </a:rPr>
              <a:t>and</a:t>
            </a:r>
            <a:r>
              <a:rPr lang="nl-NL" dirty="0">
                <a:latin typeface="Calibri" charset="0"/>
                <a:ea typeface="Calibri" charset="0"/>
                <a:cs typeface="Calibri" charset="0"/>
              </a:rPr>
              <a:t> van der Schee  (2006) </a:t>
            </a:r>
            <a:endParaRPr lang="nl-NL" dirty="0"/>
          </a:p>
        </p:txBody>
      </p:sp>
    </p:spTree>
    <p:extLst>
      <p:ext uri="{BB962C8B-B14F-4D97-AF65-F5344CB8AC3E}">
        <p14:creationId xmlns:p14="http://schemas.microsoft.com/office/powerpoint/2010/main" val="39175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8650" y="1417638"/>
            <a:ext cx="8382000" cy="4759325"/>
          </a:xfrm>
        </p:spPr>
        <p:txBody>
          <a:bodyPr>
            <a:noAutofit/>
          </a:bodyPr>
          <a:lstStyle/>
          <a:p>
            <a:pPr lvl="0">
              <a:lnSpc>
                <a:spcPct val="120000"/>
              </a:lnSpc>
            </a:pPr>
            <a:r>
              <a:rPr lang="nl-NL" sz="2200" strike="sngStrike" dirty="0">
                <a:solidFill>
                  <a:srgbClr val="FF0000"/>
                </a:solidFill>
              </a:rPr>
              <a:t>In teacher training </a:t>
            </a:r>
            <a:r>
              <a:rPr lang="nl-NL" sz="2200" strike="sngStrike" dirty="0" smtClean="0">
                <a:solidFill>
                  <a:srgbClr val="FF0000"/>
                </a:solidFill>
              </a:rPr>
              <a:t>GIS </a:t>
            </a:r>
            <a:r>
              <a:rPr lang="nl-NL" sz="2200" strike="sngStrike" dirty="0">
                <a:solidFill>
                  <a:srgbClr val="FF0000"/>
                </a:solidFill>
              </a:rPr>
              <a:t>is </a:t>
            </a:r>
            <a:r>
              <a:rPr lang="nl-NL" sz="2200" strike="sngStrike" dirty="0" err="1">
                <a:solidFill>
                  <a:srgbClr val="FF0000"/>
                </a:solidFill>
              </a:rPr>
              <a:t>not</a:t>
            </a:r>
            <a:r>
              <a:rPr lang="nl-NL" sz="2200" strike="sngStrike" dirty="0">
                <a:solidFill>
                  <a:srgbClr val="FF0000"/>
                </a:solidFill>
              </a:rPr>
              <a:t> a </a:t>
            </a:r>
            <a:r>
              <a:rPr lang="nl-NL" sz="2200" strike="sngStrike" dirty="0" err="1">
                <a:solidFill>
                  <a:srgbClr val="FF0000"/>
                </a:solidFill>
              </a:rPr>
              <a:t>core</a:t>
            </a:r>
            <a:r>
              <a:rPr lang="nl-NL" sz="2200" strike="sngStrike" dirty="0">
                <a:solidFill>
                  <a:srgbClr val="FF0000"/>
                </a:solidFill>
              </a:rPr>
              <a:t> item.</a:t>
            </a:r>
          </a:p>
          <a:p>
            <a:pPr lvl="0">
              <a:lnSpc>
                <a:spcPct val="120000"/>
              </a:lnSpc>
            </a:pPr>
            <a:r>
              <a:rPr lang="nl-NL" sz="2200" dirty="0">
                <a:solidFill>
                  <a:schemeClr val="accent6"/>
                </a:solidFill>
              </a:rPr>
              <a:t>Non-</a:t>
            </a:r>
            <a:r>
              <a:rPr lang="nl-NL" sz="2200" dirty="0" err="1">
                <a:solidFill>
                  <a:schemeClr val="accent6"/>
                </a:solidFill>
              </a:rPr>
              <a:t>geographers</a:t>
            </a:r>
            <a:r>
              <a:rPr lang="nl-NL" sz="2200" dirty="0">
                <a:solidFill>
                  <a:schemeClr val="accent6"/>
                </a:solidFill>
              </a:rPr>
              <a:t>, </a:t>
            </a:r>
            <a:r>
              <a:rPr lang="nl-NL" sz="2200" dirty="0" err="1">
                <a:solidFill>
                  <a:schemeClr val="accent6"/>
                </a:solidFill>
              </a:rPr>
              <a:t>leading</a:t>
            </a:r>
            <a:r>
              <a:rPr lang="nl-NL" sz="2200" dirty="0">
                <a:solidFill>
                  <a:schemeClr val="accent6"/>
                </a:solidFill>
              </a:rPr>
              <a:t> </a:t>
            </a:r>
            <a:r>
              <a:rPr lang="nl-NL" sz="2200" dirty="0" err="1">
                <a:solidFill>
                  <a:schemeClr val="accent6"/>
                </a:solidFill>
              </a:rPr>
              <a:t>to</a:t>
            </a:r>
            <a:r>
              <a:rPr lang="nl-NL" sz="2200" dirty="0">
                <a:solidFill>
                  <a:schemeClr val="accent6"/>
                </a:solidFill>
              </a:rPr>
              <a:t> </a:t>
            </a:r>
            <a:r>
              <a:rPr lang="nl-NL" sz="2200" dirty="0" err="1">
                <a:solidFill>
                  <a:schemeClr val="accent6"/>
                </a:solidFill>
              </a:rPr>
              <a:t>teachers</a:t>
            </a:r>
            <a:r>
              <a:rPr lang="nl-NL" sz="2200" dirty="0">
                <a:solidFill>
                  <a:schemeClr val="accent6"/>
                </a:solidFill>
              </a:rPr>
              <a:t> </a:t>
            </a:r>
            <a:r>
              <a:rPr lang="nl-NL" sz="2200" dirty="0" err="1">
                <a:solidFill>
                  <a:schemeClr val="accent6"/>
                </a:solidFill>
              </a:rPr>
              <a:t>with</a:t>
            </a:r>
            <a:r>
              <a:rPr lang="nl-NL" sz="2200" dirty="0">
                <a:solidFill>
                  <a:schemeClr val="accent6"/>
                </a:solidFill>
              </a:rPr>
              <a:t> </a:t>
            </a:r>
            <a:r>
              <a:rPr lang="nl-NL" sz="2200" dirty="0" err="1">
                <a:solidFill>
                  <a:schemeClr val="accent6"/>
                </a:solidFill>
              </a:rPr>
              <a:t>limited</a:t>
            </a:r>
            <a:r>
              <a:rPr lang="nl-NL" sz="2200" dirty="0">
                <a:solidFill>
                  <a:schemeClr val="accent6"/>
                </a:solidFill>
              </a:rPr>
              <a:t> </a:t>
            </a:r>
            <a:r>
              <a:rPr lang="nl-NL" sz="2200" dirty="0" err="1">
                <a:solidFill>
                  <a:schemeClr val="accent6"/>
                </a:solidFill>
              </a:rPr>
              <a:t>pedagogical</a:t>
            </a:r>
            <a:r>
              <a:rPr lang="nl-NL" sz="2200" dirty="0">
                <a:solidFill>
                  <a:schemeClr val="accent6"/>
                </a:solidFill>
              </a:rPr>
              <a:t> content </a:t>
            </a:r>
            <a:r>
              <a:rPr lang="nl-NL" sz="2200" dirty="0" err="1">
                <a:solidFill>
                  <a:schemeClr val="accent6"/>
                </a:solidFill>
              </a:rPr>
              <a:t>knowledge</a:t>
            </a:r>
            <a:r>
              <a:rPr lang="nl-NL" sz="2200" dirty="0">
                <a:solidFill>
                  <a:schemeClr val="accent6"/>
                </a:solidFill>
              </a:rPr>
              <a:t>, </a:t>
            </a:r>
            <a:r>
              <a:rPr lang="nl-NL" sz="2200" dirty="0" err="1">
                <a:solidFill>
                  <a:schemeClr val="accent6"/>
                </a:solidFill>
              </a:rPr>
              <a:t>resulting</a:t>
            </a:r>
            <a:r>
              <a:rPr lang="nl-NL" sz="2200" dirty="0">
                <a:solidFill>
                  <a:schemeClr val="accent6"/>
                </a:solidFill>
              </a:rPr>
              <a:t> in </a:t>
            </a:r>
            <a:r>
              <a:rPr lang="nl-NL" sz="2200" dirty="0" err="1">
                <a:solidFill>
                  <a:schemeClr val="accent6"/>
                </a:solidFill>
              </a:rPr>
              <a:t>fewer</a:t>
            </a:r>
            <a:r>
              <a:rPr lang="nl-NL" sz="2200" dirty="0">
                <a:solidFill>
                  <a:schemeClr val="accent6"/>
                </a:solidFill>
              </a:rPr>
              <a:t> </a:t>
            </a:r>
            <a:r>
              <a:rPr lang="nl-NL" sz="2200" dirty="0" err="1">
                <a:solidFill>
                  <a:schemeClr val="accent6"/>
                </a:solidFill>
              </a:rPr>
              <a:t>teachers</a:t>
            </a:r>
            <a:r>
              <a:rPr lang="nl-NL" sz="2200" dirty="0">
                <a:solidFill>
                  <a:schemeClr val="accent6"/>
                </a:solidFill>
              </a:rPr>
              <a:t> </a:t>
            </a:r>
            <a:r>
              <a:rPr lang="nl-NL" sz="2200" dirty="0" err="1">
                <a:solidFill>
                  <a:schemeClr val="accent6"/>
                </a:solidFill>
              </a:rPr>
              <a:t>recognizing</a:t>
            </a:r>
            <a:r>
              <a:rPr lang="nl-NL" sz="2200" dirty="0">
                <a:solidFill>
                  <a:schemeClr val="accent6"/>
                </a:solidFill>
              </a:rPr>
              <a:t> </a:t>
            </a:r>
            <a:r>
              <a:rPr lang="nl-NL" sz="2200" dirty="0" err="1">
                <a:solidFill>
                  <a:schemeClr val="accent6"/>
                </a:solidFill>
              </a:rPr>
              <a:t>the</a:t>
            </a:r>
            <a:r>
              <a:rPr lang="nl-NL" sz="2200" dirty="0">
                <a:solidFill>
                  <a:schemeClr val="accent6"/>
                </a:solidFill>
              </a:rPr>
              <a:t> </a:t>
            </a:r>
            <a:r>
              <a:rPr lang="nl-NL" sz="2200" dirty="0" err="1">
                <a:solidFill>
                  <a:schemeClr val="accent6"/>
                </a:solidFill>
              </a:rPr>
              <a:t>potential</a:t>
            </a:r>
            <a:r>
              <a:rPr lang="nl-NL" sz="2200" dirty="0">
                <a:solidFill>
                  <a:schemeClr val="accent6"/>
                </a:solidFill>
              </a:rPr>
              <a:t> </a:t>
            </a:r>
            <a:r>
              <a:rPr lang="nl-NL" sz="2200" dirty="0" err="1">
                <a:solidFill>
                  <a:schemeClr val="accent6"/>
                </a:solidFill>
              </a:rPr>
              <a:t>opportunities</a:t>
            </a:r>
            <a:r>
              <a:rPr lang="nl-NL" sz="2200" dirty="0">
                <a:solidFill>
                  <a:schemeClr val="accent6"/>
                </a:solidFill>
              </a:rPr>
              <a:t> GIS offers </a:t>
            </a:r>
            <a:r>
              <a:rPr lang="nl-NL" sz="2200" dirty="0" err="1">
                <a:solidFill>
                  <a:schemeClr val="accent6"/>
                </a:solidFill>
              </a:rPr>
              <a:t>to</a:t>
            </a:r>
            <a:r>
              <a:rPr lang="nl-NL" sz="2200" dirty="0">
                <a:solidFill>
                  <a:schemeClr val="accent6"/>
                </a:solidFill>
              </a:rPr>
              <a:t> </a:t>
            </a:r>
            <a:r>
              <a:rPr lang="nl-NL" sz="2200" dirty="0" err="1">
                <a:solidFill>
                  <a:schemeClr val="accent6"/>
                </a:solidFill>
              </a:rPr>
              <a:t>teach</a:t>
            </a:r>
            <a:r>
              <a:rPr lang="nl-NL" sz="2200" dirty="0">
                <a:solidFill>
                  <a:schemeClr val="accent6"/>
                </a:solidFill>
              </a:rPr>
              <a:t> </a:t>
            </a:r>
            <a:r>
              <a:rPr lang="nl-NL" sz="2200" dirty="0" err="1">
                <a:solidFill>
                  <a:schemeClr val="accent6"/>
                </a:solidFill>
              </a:rPr>
              <a:t>geography</a:t>
            </a:r>
            <a:r>
              <a:rPr lang="nl-NL" sz="2200" dirty="0">
                <a:solidFill>
                  <a:schemeClr val="accent6"/>
                </a:solidFill>
              </a:rPr>
              <a:t> content </a:t>
            </a:r>
            <a:r>
              <a:rPr lang="nl-NL" sz="2200" dirty="0" err="1">
                <a:solidFill>
                  <a:schemeClr val="accent6"/>
                </a:solidFill>
              </a:rPr>
              <a:t>and</a:t>
            </a:r>
            <a:r>
              <a:rPr lang="nl-NL" sz="2200" dirty="0">
                <a:solidFill>
                  <a:schemeClr val="accent6"/>
                </a:solidFill>
              </a:rPr>
              <a:t> skills, </a:t>
            </a:r>
            <a:r>
              <a:rPr lang="nl-NL" sz="2200" dirty="0" err="1">
                <a:solidFill>
                  <a:schemeClr val="accent6"/>
                </a:solidFill>
              </a:rPr>
              <a:t>teach</a:t>
            </a:r>
            <a:r>
              <a:rPr lang="nl-NL" sz="2200" dirty="0">
                <a:solidFill>
                  <a:schemeClr val="accent6"/>
                </a:solidFill>
              </a:rPr>
              <a:t> more </a:t>
            </a:r>
            <a:r>
              <a:rPr lang="nl-NL" sz="2200" dirty="0" err="1">
                <a:solidFill>
                  <a:schemeClr val="accent6"/>
                </a:solidFill>
              </a:rPr>
              <a:t>and</a:t>
            </a:r>
            <a:r>
              <a:rPr lang="nl-NL" sz="2200" dirty="0">
                <a:solidFill>
                  <a:schemeClr val="accent6"/>
                </a:solidFill>
              </a:rPr>
              <a:t> more </a:t>
            </a:r>
            <a:r>
              <a:rPr lang="nl-NL" sz="2200" dirty="0" err="1">
                <a:solidFill>
                  <a:schemeClr val="accent6"/>
                </a:solidFill>
              </a:rPr>
              <a:t>geography</a:t>
            </a:r>
            <a:r>
              <a:rPr lang="nl-NL" sz="2200" dirty="0">
                <a:solidFill>
                  <a:schemeClr val="accent6"/>
                </a:solidFill>
              </a:rPr>
              <a:t>.</a:t>
            </a:r>
          </a:p>
          <a:p>
            <a:pPr lvl="0">
              <a:lnSpc>
                <a:spcPct val="120000"/>
              </a:lnSpc>
            </a:pPr>
            <a:r>
              <a:rPr lang="nl-NL" sz="2200" dirty="0" smtClean="0"/>
              <a:t>Curriculum </a:t>
            </a:r>
            <a:r>
              <a:rPr lang="nl-NL" sz="2200" dirty="0" err="1"/>
              <a:t>doesn’t</a:t>
            </a:r>
            <a:r>
              <a:rPr lang="nl-NL" sz="2200" dirty="0"/>
              <a:t> </a:t>
            </a:r>
            <a:r>
              <a:rPr lang="nl-NL" sz="2200" dirty="0" err="1"/>
              <a:t>include</a:t>
            </a:r>
            <a:r>
              <a:rPr lang="nl-NL" sz="2200" dirty="0"/>
              <a:t> or </a:t>
            </a:r>
            <a:r>
              <a:rPr lang="nl-NL" sz="2200" dirty="0" err="1"/>
              <a:t>impede</a:t>
            </a:r>
            <a:r>
              <a:rPr lang="nl-NL" sz="2200" dirty="0"/>
              <a:t> adoption </a:t>
            </a:r>
            <a:r>
              <a:rPr lang="nl-NL" sz="2200" dirty="0" err="1"/>
              <a:t>to</a:t>
            </a:r>
            <a:r>
              <a:rPr lang="nl-NL" sz="2200" dirty="0"/>
              <a:t> </a:t>
            </a:r>
            <a:r>
              <a:rPr lang="nl-NL" sz="2200" dirty="0" err="1"/>
              <a:t>include</a:t>
            </a:r>
            <a:r>
              <a:rPr lang="nl-NL" sz="2200" dirty="0"/>
              <a:t> GIS.</a:t>
            </a:r>
          </a:p>
          <a:p>
            <a:pPr lvl="0">
              <a:lnSpc>
                <a:spcPct val="120000"/>
              </a:lnSpc>
            </a:pPr>
            <a:r>
              <a:rPr lang="nl-NL" sz="2200" strike="sngStrike" dirty="0">
                <a:solidFill>
                  <a:srgbClr val="FF0000"/>
                </a:solidFill>
              </a:rPr>
              <a:t>The </a:t>
            </a:r>
            <a:r>
              <a:rPr lang="nl-NL" sz="2200" strike="sngStrike" dirty="0" smtClean="0">
                <a:solidFill>
                  <a:srgbClr val="FF0000"/>
                </a:solidFill>
              </a:rPr>
              <a:t> non-availability </a:t>
            </a:r>
            <a:r>
              <a:rPr lang="nl-NL" sz="2200" strike="sngStrike" dirty="0">
                <a:solidFill>
                  <a:srgbClr val="FF0000"/>
                </a:solidFill>
              </a:rPr>
              <a:t>of free data </a:t>
            </a:r>
            <a:r>
              <a:rPr lang="nl-NL" sz="2200" strike="sngStrike" dirty="0" err="1">
                <a:solidFill>
                  <a:srgbClr val="FF0000"/>
                </a:solidFill>
              </a:rPr>
              <a:t>and</a:t>
            </a:r>
            <a:r>
              <a:rPr lang="nl-NL" sz="2200" strike="sngStrike" dirty="0">
                <a:solidFill>
                  <a:srgbClr val="FF0000"/>
                </a:solidFill>
              </a:rPr>
              <a:t> easy-</a:t>
            </a:r>
            <a:r>
              <a:rPr lang="nl-NL" sz="2200" strike="sngStrike" dirty="0" err="1">
                <a:solidFill>
                  <a:srgbClr val="FF0000"/>
                </a:solidFill>
              </a:rPr>
              <a:t>to</a:t>
            </a:r>
            <a:r>
              <a:rPr lang="nl-NL" sz="2200" strike="sngStrike" dirty="0">
                <a:solidFill>
                  <a:srgbClr val="FF0000"/>
                </a:solidFill>
              </a:rPr>
              <a:t>-</a:t>
            </a:r>
            <a:r>
              <a:rPr lang="nl-NL" sz="2200" strike="sngStrike" dirty="0" err="1">
                <a:solidFill>
                  <a:srgbClr val="FF0000"/>
                </a:solidFill>
              </a:rPr>
              <a:t>use</a:t>
            </a:r>
            <a:r>
              <a:rPr lang="nl-NL" sz="2200" strike="sngStrike" dirty="0">
                <a:solidFill>
                  <a:srgbClr val="FF0000"/>
                </a:solidFill>
              </a:rPr>
              <a:t> software.</a:t>
            </a:r>
          </a:p>
          <a:p>
            <a:pPr lvl="0">
              <a:lnSpc>
                <a:spcPct val="120000"/>
              </a:lnSpc>
            </a:pPr>
            <a:r>
              <a:rPr lang="nl-NL" sz="2200" dirty="0"/>
              <a:t>The attitude of </a:t>
            </a:r>
            <a:r>
              <a:rPr lang="nl-NL" sz="2200" dirty="0" err="1"/>
              <a:t>teachers</a:t>
            </a:r>
            <a:r>
              <a:rPr lang="nl-NL" sz="2200" dirty="0"/>
              <a:t>. It </a:t>
            </a:r>
            <a:r>
              <a:rPr lang="nl-NL" sz="2200" dirty="0" err="1"/>
              <a:t>seems</a:t>
            </a:r>
            <a:r>
              <a:rPr lang="nl-NL" sz="2200" dirty="0"/>
              <a:t> </a:t>
            </a:r>
            <a:r>
              <a:rPr lang="nl-NL" sz="2200" dirty="0" err="1"/>
              <a:t>difficult</a:t>
            </a:r>
            <a:r>
              <a:rPr lang="nl-NL" sz="2200" dirty="0"/>
              <a:t> </a:t>
            </a:r>
            <a:r>
              <a:rPr lang="nl-NL" sz="2200" dirty="0" err="1"/>
              <a:t>to</a:t>
            </a:r>
            <a:r>
              <a:rPr lang="nl-NL" sz="2200" dirty="0"/>
              <a:t> </a:t>
            </a:r>
            <a:r>
              <a:rPr lang="nl-NL" sz="2200" dirty="0" err="1"/>
              <a:t>persuade</a:t>
            </a:r>
            <a:r>
              <a:rPr lang="nl-NL" sz="2200" dirty="0"/>
              <a:t> </a:t>
            </a:r>
            <a:r>
              <a:rPr lang="nl-NL" sz="2200" dirty="0" err="1"/>
              <a:t>teachers</a:t>
            </a:r>
            <a:r>
              <a:rPr lang="nl-NL" sz="2200" dirty="0"/>
              <a:t> </a:t>
            </a:r>
            <a:r>
              <a:rPr lang="nl-NL" sz="2200" dirty="0" err="1"/>
              <a:t>to</a:t>
            </a:r>
            <a:r>
              <a:rPr lang="nl-NL" sz="2200" dirty="0"/>
              <a:t> </a:t>
            </a:r>
            <a:r>
              <a:rPr lang="nl-NL" sz="2200" dirty="0" err="1"/>
              <a:t>use</a:t>
            </a:r>
            <a:r>
              <a:rPr lang="nl-NL" sz="2200" dirty="0"/>
              <a:t> new </a:t>
            </a:r>
            <a:r>
              <a:rPr lang="nl-NL" sz="2200" dirty="0" err="1"/>
              <a:t>technologies</a:t>
            </a:r>
            <a:r>
              <a:rPr lang="nl-NL" sz="2200" dirty="0"/>
              <a:t>, </a:t>
            </a:r>
            <a:r>
              <a:rPr lang="nl-NL" sz="2200" dirty="0" err="1"/>
              <a:t>certainly</a:t>
            </a:r>
            <a:r>
              <a:rPr lang="nl-NL" sz="2200" dirty="0"/>
              <a:t> </a:t>
            </a:r>
            <a:r>
              <a:rPr lang="nl-NL" sz="2200" dirty="0" err="1"/>
              <a:t>if</a:t>
            </a:r>
            <a:r>
              <a:rPr lang="nl-NL" sz="2200" dirty="0"/>
              <a:t> </a:t>
            </a:r>
            <a:r>
              <a:rPr lang="nl-NL" sz="2200" dirty="0" err="1"/>
              <a:t>they</a:t>
            </a:r>
            <a:r>
              <a:rPr lang="nl-NL" sz="2200" dirty="0"/>
              <a:t> are </a:t>
            </a:r>
            <a:r>
              <a:rPr lang="nl-NL" sz="2200" dirty="0" err="1"/>
              <a:t>highly</a:t>
            </a:r>
            <a:r>
              <a:rPr lang="nl-NL" sz="2200" dirty="0"/>
              <a:t> </a:t>
            </a:r>
            <a:r>
              <a:rPr lang="nl-NL" sz="2200" dirty="0" err="1"/>
              <a:t>technical</a:t>
            </a:r>
            <a:r>
              <a:rPr lang="nl-NL" sz="2200" dirty="0"/>
              <a:t> </a:t>
            </a:r>
            <a:r>
              <a:rPr lang="nl-NL" sz="2200" dirty="0" err="1"/>
              <a:t>demanding</a:t>
            </a:r>
            <a:r>
              <a:rPr lang="nl-NL" sz="2200" dirty="0"/>
              <a:t> </a:t>
            </a:r>
            <a:r>
              <a:rPr lang="nl-NL" sz="2200" dirty="0" err="1"/>
              <a:t>and</a:t>
            </a:r>
            <a:r>
              <a:rPr lang="nl-NL" sz="2200" dirty="0"/>
              <a:t> </a:t>
            </a:r>
            <a:r>
              <a:rPr lang="nl-NL" sz="2200" dirty="0" err="1"/>
              <a:t>if</a:t>
            </a:r>
            <a:r>
              <a:rPr lang="nl-NL" sz="2200" dirty="0"/>
              <a:t> </a:t>
            </a:r>
            <a:r>
              <a:rPr lang="nl-NL" sz="2200" dirty="0" err="1"/>
              <a:t>teachers</a:t>
            </a:r>
            <a:r>
              <a:rPr lang="nl-NL" sz="2200" dirty="0"/>
              <a:t> are </a:t>
            </a:r>
            <a:r>
              <a:rPr lang="nl-NL" sz="2200" dirty="0" err="1"/>
              <a:t>not</a:t>
            </a:r>
            <a:r>
              <a:rPr lang="nl-NL" sz="2200" dirty="0"/>
              <a:t> </a:t>
            </a:r>
            <a:r>
              <a:rPr lang="nl-NL" sz="2200" dirty="0" err="1"/>
              <a:t>fully</a:t>
            </a:r>
            <a:r>
              <a:rPr lang="nl-NL" sz="2200" dirty="0"/>
              <a:t> </a:t>
            </a:r>
            <a:r>
              <a:rPr lang="nl-NL" sz="2200" dirty="0" err="1"/>
              <a:t>convinced</a:t>
            </a:r>
            <a:r>
              <a:rPr lang="nl-NL" sz="2200" dirty="0"/>
              <a:t> of </a:t>
            </a:r>
            <a:r>
              <a:rPr lang="nl-NL" sz="2200" dirty="0" err="1"/>
              <a:t>the</a:t>
            </a:r>
            <a:r>
              <a:rPr lang="nl-NL" sz="2200" dirty="0"/>
              <a:t> </a:t>
            </a:r>
            <a:r>
              <a:rPr lang="nl-NL" sz="2200" dirty="0" err="1"/>
              <a:t>effectiveness</a:t>
            </a:r>
            <a:r>
              <a:rPr lang="nl-NL" sz="2200" dirty="0"/>
              <a:t> </a:t>
            </a:r>
            <a:r>
              <a:rPr lang="nl-NL" sz="2200" dirty="0" err="1"/>
              <a:t>and</a:t>
            </a:r>
            <a:r>
              <a:rPr lang="nl-NL" sz="2200" dirty="0"/>
              <a:t> </a:t>
            </a:r>
            <a:r>
              <a:rPr lang="nl-NL" sz="2200" dirty="0" err="1"/>
              <a:t>added</a:t>
            </a:r>
            <a:r>
              <a:rPr lang="nl-NL" sz="2200" dirty="0"/>
              <a:t> </a:t>
            </a:r>
            <a:r>
              <a:rPr lang="nl-NL" sz="2200" dirty="0" err="1"/>
              <a:t>value</a:t>
            </a:r>
            <a:r>
              <a:rPr lang="nl-NL" sz="2200" dirty="0"/>
              <a:t>.</a:t>
            </a:r>
            <a:endParaRPr lang="nl-NL" sz="2200" u="none" strike="noStrike" dirty="0">
              <a:effectLst/>
            </a:endParaRPr>
          </a:p>
        </p:txBody>
      </p:sp>
      <p:pic>
        <p:nvPicPr>
          <p:cNvPr id="7" name="Afbeelding 6"/>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8" name="Titel 1"/>
          <p:cNvSpPr>
            <a:spLocks noGrp="1"/>
          </p:cNvSpPr>
          <p:nvPr>
            <p:ph type="title"/>
          </p:nvPr>
        </p:nvSpPr>
        <p:spPr>
          <a:xfrm>
            <a:off x="2633686" y="274638"/>
            <a:ext cx="5767364" cy="1143000"/>
          </a:xfrm>
        </p:spPr>
        <p:txBody>
          <a:bodyPr>
            <a:normAutofit/>
          </a:bodyPr>
          <a:lstStyle/>
          <a:p>
            <a:r>
              <a:rPr lang="nl-NL" sz="3600" b="1" dirty="0" err="1" smtClean="0"/>
              <a:t>Why</a:t>
            </a:r>
            <a:r>
              <a:rPr lang="nl-NL" sz="3600" b="1" dirty="0" smtClean="0"/>
              <a:t> </a:t>
            </a:r>
            <a:r>
              <a:rPr lang="nl-NL" sz="3600" b="1" dirty="0" err="1" smtClean="0"/>
              <a:t>not</a:t>
            </a:r>
            <a:r>
              <a:rPr lang="nl-NL" sz="3600" b="1" dirty="0" smtClean="0"/>
              <a:t> </a:t>
            </a:r>
            <a:r>
              <a:rPr lang="nl-NL" sz="3600" b="1" dirty="0" err="1" smtClean="0"/>
              <a:t>used</a:t>
            </a:r>
            <a:r>
              <a:rPr lang="nl-NL" sz="3600" b="1" dirty="0"/>
              <a:t> </a:t>
            </a:r>
            <a:r>
              <a:rPr lang="nl-NL" sz="3600" b="1" dirty="0" smtClean="0"/>
              <a:t>more / </a:t>
            </a:r>
            <a:r>
              <a:rPr lang="nl-NL" sz="3600" b="1" dirty="0" err="1" smtClean="0"/>
              <a:t>better</a:t>
            </a:r>
            <a:r>
              <a:rPr lang="nl-NL" sz="3600" b="1" dirty="0" smtClean="0"/>
              <a:t>?</a:t>
            </a:r>
            <a:endParaRPr lang="nl-NL" sz="3600" b="1" dirty="0"/>
          </a:p>
        </p:txBody>
      </p:sp>
      <p:sp>
        <p:nvSpPr>
          <p:cNvPr id="3" name="Rechthoek 2"/>
          <p:cNvSpPr/>
          <p:nvPr/>
        </p:nvSpPr>
        <p:spPr>
          <a:xfrm>
            <a:off x="5188369" y="6176963"/>
            <a:ext cx="3491661" cy="369332"/>
          </a:xfrm>
          <a:prstGeom prst="rect">
            <a:avLst/>
          </a:prstGeom>
        </p:spPr>
        <p:txBody>
          <a:bodyPr wrap="none">
            <a:spAutoFit/>
          </a:bodyPr>
          <a:lstStyle/>
          <a:p>
            <a:r>
              <a:rPr lang="nl-NL" dirty="0" err="1">
                <a:latin typeface="Calibri" charset="0"/>
                <a:ea typeface="Calibri" charset="0"/>
                <a:cs typeface="Calibri" charset="0"/>
              </a:rPr>
              <a:t>Bednarz</a:t>
            </a:r>
            <a:r>
              <a:rPr lang="nl-NL" dirty="0">
                <a:latin typeface="Calibri" charset="0"/>
                <a:ea typeface="Calibri" charset="0"/>
                <a:cs typeface="Calibri" charset="0"/>
              </a:rPr>
              <a:t> </a:t>
            </a:r>
            <a:r>
              <a:rPr lang="nl-NL" dirty="0" err="1">
                <a:latin typeface="Calibri" charset="0"/>
                <a:ea typeface="Calibri" charset="0"/>
                <a:cs typeface="Calibri" charset="0"/>
              </a:rPr>
              <a:t>and</a:t>
            </a:r>
            <a:r>
              <a:rPr lang="nl-NL" dirty="0">
                <a:latin typeface="Calibri" charset="0"/>
                <a:ea typeface="Calibri" charset="0"/>
                <a:cs typeface="Calibri" charset="0"/>
              </a:rPr>
              <a:t> van der Schee  (2006) </a:t>
            </a:r>
            <a:endParaRPr lang="nl-NL" dirty="0"/>
          </a:p>
        </p:txBody>
      </p:sp>
      <p:sp>
        <p:nvSpPr>
          <p:cNvPr id="4" name="Ovaal 3"/>
          <p:cNvSpPr/>
          <p:nvPr/>
        </p:nvSpPr>
        <p:spPr>
          <a:xfrm>
            <a:off x="552450" y="3429000"/>
            <a:ext cx="8127580" cy="1028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552450" y="4572000"/>
            <a:ext cx="8127580" cy="1314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omhoog 4"/>
          <p:cNvSpPr/>
          <p:nvPr/>
        </p:nvSpPr>
        <p:spPr>
          <a:xfrm rot="10800000">
            <a:off x="3695700" y="4210050"/>
            <a:ext cx="1276350" cy="571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042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10000"/>
          </a:bodyPr>
          <a:lstStyle/>
          <a:p>
            <a:r>
              <a:rPr lang="nl-NL" dirty="0" err="1" smtClean="0"/>
              <a:t>iGuess</a:t>
            </a:r>
            <a:r>
              <a:rPr lang="nl-NL" dirty="0" smtClean="0"/>
              <a:t> </a:t>
            </a:r>
            <a:r>
              <a:rPr lang="nl-NL" dirty="0" smtClean="0">
                <a:sym typeface="Wingdings"/>
              </a:rPr>
              <a:t>  </a:t>
            </a:r>
            <a:r>
              <a:rPr lang="nl-NL" dirty="0" smtClean="0">
                <a:sym typeface="Wingdings"/>
                <a:hlinkClick r:id="rId2"/>
              </a:rPr>
              <a:t>www.iguess.eu</a:t>
            </a:r>
            <a:r>
              <a:rPr lang="nl-NL" dirty="0" smtClean="0">
                <a:sym typeface="Wingdings"/>
              </a:rPr>
              <a:t/>
            </a:r>
            <a:br>
              <a:rPr lang="nl-NL" dirty="0" smtClean="0">
                <a:sym typeface="Wingdings"/>
              </a:rPr>
            </a:br>
            <a:endParaRPr lang="nl-NL" dirty="0" smtClean="0">
              <a:sym typeface="Wingdings"/>
            </a:endParaRPr>
          </a:p>
          <a:p>
            <a:r>
              <a:rPr lang="nl-NL" dirty="0" smtClean="0">
                <a:sym typeface="Wingdings"/>
              </a:rPr>
              <a:t>I-</a:t>
            </a:r>
            <a:r>
              <a:rPr lang="nl-NL" dirty="0" err="1" smtClean="0">
                <a:sym typeface="Wingdings"/>
              </a:rPr>
              <a:t>Use</a:t>
            </a:r>
            <a:r>
              <a:rPr lang="nl-NL" dirty="0" smtClean="0">
                <a:sym typeface="Wingdings"/>
              </a:rPr>
              <a:t>  </a:t>
            </a:r>
            <a:r>
              <a:rPr lang="nl-NL" dirty="0" smtClean="0">
                <a:sym typeface="Wingdings"/>
                <a:hlinkClick r:id="rId3"/>
              </a:rPr>
              <a:t>www.i-use.eu</a:t>
            </a:r>
            <a:r>
              <a:rPr lang="nl-NL" dirty="0" smtClean="0">
                <a:sym typeface="Wingdings"/>
              </a:rPr>
              <a:t> </a:t>
            </a:r>
            <a:br>
              <a:rPr lang="nl-NL" dirty="0" smtClean="0">
                <a:sym typeface="Wingdings"/>
              </a:rPr>
            </a:br>
            <a:endParaRPr lang="nl-NL" dirty="0" smtClean="0">
              <a:sym typeface="Wingdings"/>
            </a:endParaRPr>
          </a:p>
          <a:p>
            <a:r>
              <a:rPr lang="nl-NL" dirty="0" err="1" smtClean="0">
                <a:sym typeface="Wingdings"/>
              </a:rPr>
              <a:t>EduGIS</a:t>
            </a:r>
            <a:r>
              <a:rPr lang="nl-NL" dirty="0" smtClean="0">
                <a:sym typeface="Wingdings"/>
              </a:rPr>
              <a:t>  </a:t>
            </a:r>
            <a:r>
              <a:rPr lang="nl-NL" dirty="0" smtClean="0">
                <a:sym typeface="Wingdings"/>
                <a:hlinkClick r:id="rId4"/>
              </a:rPr>
              <a:t>www.edugis.nl</a:t>
            </a:r>
            <a:r>
              <a:rPr lang="nl-NL" dirty="0" smtClean="0">
                <a:sym typeface="Wingdings"/>
              </a:rPr>
              <a:t>, </a:t>
            </a:r>
            <a:r>
              <a:rPr lang="nl-NL" dirty="0" smtClean="0">
                <a:sym typeface="Wingdings"/>
                <a:hlinkClick r:id="rId5"/>
              </a:rPr>
              <a:t>www.edugis.pl</a:t>
            </a:r>
            <a:endParaRPr lang="nl-NL" dirty="0" smtClean="0">
              <a:sym typeface="Wingdings"/>
            </a:endParaRPr>
          </a:p>
          <a:p>
            <a:r>
              <a:rPr lang="nl-NL" dirty="0" err="1"/>
              <a:t>Geospatial</a:t>
            </a:r>
            <a:r>
              <a:rPr lang="nl-NL" dirty="0"/>
              <a:t> </a:t>
            </a:r>
            <a:r>
              <a:rPr lang="nl-NL" dirty="0" smtClean="0"/>
              <a:t>Semester </a:t>
            </a:r>
            <a:r>
              <a:rPr lang="nl-NL" dirty="0" smtClean="0">
                <a:sym typeface="Wingdings"/>
              </a:rPr>
              <a:t> </a:t>
            </a:r>
            <a:r>
              <a:rPr lang="nl-NL" dirty="0">
                <a:hlinkClick r:id="rId6"/>
              </a:rPr>
              <a:t>http://www.isat.jmu.edu/geospatialsemester</a:t>
            </a:r>
            <a:r>
              <a:rPr lang="nl-NL" dirty="0"/>
              <a:t> </a:t>
            </a:r>
            <a:endParaRPr lang="nl-NL" dirty="0" smtClean="0"/>
          </a:p>
          <a:p>
            <a:r>
              <a:rPr lang="nl-NL" dirty="0" err="1"/>
              <a:t>PaikkaOppi</a:t>
            </a:r>
            <a:r>
              <a:rPr lang="nl-NL" dirty="0"/>
              <a:t> </a:t>
            </a:r>
            <a:r>
              <a:rPr lang="nl-NL" dirty="0" err="1"/>
              <a:t>learning</a:t>
            </a:r>
            <a:r>
              <a:rPr lang="nl-NL" dirty="0"/>
              <a:t> environment </a:t>
            </a:r>
            <a:r>
              <a:rPr lang="nl-NL" dirty="0" smtClean="0"/>
              <a:t> </a:t>
            </a:r>
            <a:r>
              <a:rPr lang="nl-NL" dirty="0" smtClean="0">
                <a:sym typeface="Wingdings"/>
              </a:rPr>
              <a:t> </a:t>
            </a:r>
            <a:r>
              <a:rPr lang="nl-NL" dirty="0" smtClean="0">
                <a:hlinkClick r:id="rId7"/>
              </a:rPr>
              <a:t>http</a:t>
            </a:r>
            <a:r>
              <a:rPr lang="nl-NL" dirty="0">
                <a:hlinkClick r:id="rId7"/>
              </a:rPr>
              <a:t>://www.paikkaoppi.fi/</a:t>
            </a:r>
            <a:endParaRPr lang="nl-NL" dirty="0" smtClean="0">
              <a:sym typeface="Wingdings"/>
            </a:endParaRPr>
          </a:p>
          <a:p>
            <a:endParaRPr lang="nl-NL" dirty="0"/>
          </a:p>
          <a:p>
            <a:pPr marL="0" indent="0">
              <a:buNone/>
            </a:pPr>
            <a:r>
              <a:rPr lang="nl-NL" dirty="0" smtClean="0"/>
              <a:t>But </a:t>
            </a:r>
            <a:r>
              <a:rPr lang="nl-NL" dirty="0" err="1" smtClean="0"/>
              <a:t>not</a:t>
            </a:r>
            <a:r>
              <a:rPr lang="nl-NL" dirty="0" smtClean="0"/>
              <a:t> </a:t>
            </a:r>
            <a:r>
              <a:rPr lang="nl-NL" dirty="0" err="1" smtClean="0"/>
              <a:t>structured</a:t>
            </a:r>
            <a:endParaRPr lang="nl-NL" dirty="0"/>
          </a:p>
        </p:txBody>
      </p:sp>
      <p:pic>
        <p:nvPicPr>
          <p:cNvPr id="4" name="Afbeelding 3"/>
          <p:cNvPicPr>
            <a:picLocks noChangeAspect="1"/>
          </p:cNvPicPr>
          <p:nvPr/>
        </p:nvPicPr>
        <p:blipFill rotWithShape="1">
          <a:blip r:embed="rId8">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7" name="Titel 1"/>
          <p:cNvSpPr>
            <a:spLocks noGrp="1"/>
          </p:cNvSpPr>
          <p:nvPr>
            <p:ph type="title"/>
          </p:nvPr>
        </p:nvSpPr>
        <p:spPr>
          <a:xfrm>
            <a:off x="2633686" y="274638"/>
            <a:ext cx="5767364" cy="1143000"/>
          </a:xfrm>
        </p:spPr>
        <p:txBody>
          <a:bodyPr>
            <a:normAutofit/>
          </a:bodyPr>
          <a:lstStyle/>
          <a:p>
            <a:r>
              <a:rPr lang="nl-NL" sz="3600" b="1" dirty="0" err="1" smtClean="0"/>
              <a:t>Already</a:t>
            </a:r>
            <a:r>
              <a:rPr lang="nl-NL" sz="3600" b="1" dirty="0" smtClean="0"/>
              <a:t> </a:t>
            </a:r>
            <a:r>
              <a:rPr lang="nl-NL" sz="3600" b="1" dirty="0" err="1" smtClean="0"/>
              <a:t>many</a:t>
            </a:r>
            <a:r>
              <a:rPr lang="nl-NL" sz="3600" b="1" dirty="0" smtClean="0"/>
              <a:t> </a:t>
            </a:r>
            <a:r>
              <a:rPr lang="nl-NL" sz="3600" b="1" dirty="0" err="1" smtClean="0"/>
              <a:t>ideas</a:t>
            </a:r>
            <a:r>
              <a:rPr lang="nl-NL" sz="3600" b="1" dirty="0" smtClean="0"/>
              <a:t>/</a:t>
            </a:r>
            <a:r>
              <a:rPr lang="nl-NL" sz="3600" b="1" dirty="0" err="1" smtClean="0"/>
              <a:t>materials</a:t>
            </a:r>
            <a:endParaRPr lang="nl-NL" sz="3600" b="1" dirty="0"/>
          </a:p>
        </p:txBody>
      </p:sp>
      <p:pic>
        <p:nvPicPr>
          <p:cNvPr id="2" name="Afbeelding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3640" y="1417638"/>
            <a:ext cx="1962150" cy="1030129"/>
          </a:xfrm>
          <a:prstGeom prst="rect">
            <a:avLst/>
          </a:prstGeom>
        </p:spPr>
      </p:pic>
      <p:pic>
        <p:nvPicPr>
          <p:cNvPr id="5" name="Afbeelding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4189" y="2095500"/>
            <a:ext cx="1251161" cy="1108171"/>
          </a:xfrm>
          <a:prstGeom prst="rect">
            <a:avLst/>
          </a:prstGeom>
        </p:spPr>
      </p:pic>
    </p:spTree>
    <p:extLst>
      <p:ext uri="{BB962C8B-B14F-4D97-AF65-F5344CB8AC3E}">
        <p14:creationId xmlns:p14="http://schemas.microsoft.com/office/powerpoint/2010/main" val="903430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745" y="1099474"/>
            <a:ext cx="1577095" cy="146712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194" y="4358619"/>
            <a:ext cx="1492502" cy="1243752"/>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6046" y="2747086"/>
            <a:ext cx="1731344" cy="1250559"/>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454" y="1966675"/>
            <a:ext cx="2198247" cy="2811380"/>
          </a:xfrm>
          <a:prstGeom prst="rect">
            <a:avLst/>
          </a:prstGeom>
        </p:spPr>
      </p:pic>
      <p:pic>
        <p:nvPicPr>
          <p:cNvPr id="15" name="Afbeelding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854" y="2119075"/>
            <a:ext cx="2198247" cy="2811380"/>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7893" y="5605546"/>
            <a:ext cx="2063750" cy="670719"/>
          </a:xfrm>
          <a:prstGeom prst="rect">
            <a:avLst/>
          </a:prstGeom>
          <a:solidFill>
            <a:schemeClr val="accent1"/>
          </a:solidFill>
        </p:spPr>
      </p:pic>
      <p:pic>
        <p:nvPicPr>
          <p:cNvPr id="16" name="Afbeelding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8543" y="623554"/>
            <a:ext cx="1148872" cy="3273745"/>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543" y="4220842"/>
            <a:ext cx="1943100" cy="1114425"/>
          </a:xfrm>
          <a:prstGeom prst="rect">
            <a:avLst/>
          </a:prstGeom>
        </p:spPr>
      </p:pic>
    </p:spTree>
    <p:extLst>
      <p:ext uri="{BB962C8B-B14F-4D97-AF65-F5344CB8AC3E}">
        <p14:creationId xmlns:p14="http://schemas.microsoft.com/office/powerpoint/2010/main" val="113317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12" name="Titel 1"/>
          <p:cNvSpPr txBox="1">
            <a:spLocks/>
          </p:cNvSpPr>
          <p:nvPr/>
        </p:nvSpPr>
        <p:spPr>
          <a:xfrm>
            <a:off x="2633686" y="274638"/>
            <a:ext cx="576736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err="1" smtClean="0"/>
              <a:t>Aim</a:t>
            </a:r>
            <a:endParaRPr lang="nl-NL" sz="3600" b="1" dirty="0"/>
          </a:p>
        </p:txBody>
      </p:sp>
      <p:pic>
        <p:nvPicPr>
          <p:cNvPr id="13" name="Afbeelding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15211" y="3970372"/>
            <a:ext cx="6188806" cy="2155791"/>
          </a:xfrm>
          <a:prstGeom prst="rect">
            <a:avLst/>
          </a:prstGeom>
        </p:spPr>
      </p:pic>
      <p:sp>
        <p:nvSpPr>
          <p:cNvPr id="18" name="Tijdelijke aanduiding voor inhoud 2"/>
          <p:cNvSpPr txBox="1">
            <a:spLocks/>
          </p:cNvSpPr>
          <p:nvPr/>
        </p:nvSpPr>
        <p:spPr>
          <a:xfrm>
            <a:off x="457200" y="1600200"/>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t>Creating a learning line</a:t>
            </a:r>
          </a:p>
          <a:p>
            <a:pPr marL="0" indent="0">
              <a:buFont typeface="Arial" panose="020B0604020202020204" pitchFamily="34" charset="0"/>
              <a:buNone/>
            </a:pPr>
            <a:r>
              <a:rPr lang="en-GB" i="1" smtClean="0"/>
              <a:t>“educational term that refers to the construction of knowledge and skills throughout the whole curriculum. This learning line reflects an increasing level of complexity, ranging from easy (more basic skills and knowledge) to difficult.”</a:t>
            </a:r>
            <a:endParaRPr lang="nl-NL" i="1" dirty="0"/>
          </a:p>
        </p:txBody>
      </p:sp>
    </p:spTree>
    <p:extLst>
      <p:ext uri="{BB962C8B-B14F-4D97-AF65-F5344CB8AC3E}">
        <p14:creationId xmlns:p14="http://schemas.microsoft.com/office/powerpoint/2010/main" val="104404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12" name="Titel 1"/>
          <p:cNvSpPr txBox="1">
            <a:spLocks/>
          </p:cNvSpPr>
          <p:nvPr/>
        </p:nvSpPr>
        <p:spPr>
          <a:xfrm>
            <a:off x="2633686" y="274638"/>
            <a:ext cx="576736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err="1" smtClean="0"/>
              <a:t>Aim</a:t>
            </a:r>
            <a:endParaRPr lang="nl-NL" sz="3600" b="1" dirty="0"/>
          </a:p>
        </p:txBody>
      </p:sp>
      <p:graphicFrame>
        <p:nvGraphicFramePr>
          <p:cNvPr id="6" name="Group 5"/>
          <p:cNvGraphicFramePr>
            <a:graphicFrameLocks noGrp="1"/>
          </p:cNvGraphicFramePr>
          <p:nvPr>
            <p:extLst>
              <p:ext uri="{D42A27DB-BD31-4B8C-83A1-F6EECF244321}">
                <p14:modId xmlns:p14="http://schemas.microsoft.com/office/powerpoint/2010/main" val="1426296852"/>
              </p:ext>
            </p:extLst>
          </p:nvPr>
        </p:nvGraphicFramePr>
        <p:xfrm>
          <a:off x="348904" y="1632474"/>
          <a:ext cx="8580093" cy="4680793"/>
        </p:xfrm>
        <a:graphic>
          <a:graphicData uri="http://schemas.openxmlformats.org/drawingml/2006/table">
            <a:tbl>
              <a:tblPr/>
              <a:tblGrid>
                <a:gridCol w="1430016"/>
                <a:gridCol w="1430015"/>
                <a:gridCol w="1430016"/>
                <a:gridCol w="1430015"/>
                <a:gridCol w="1430016"/>
                <a:gridCol w="1430015"/>
              </a:tblGrid>
              <a:tr h="1098784">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5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learning</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lines</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a:t>
                      </a:r>
                      <a:endParaRPr kumimoji="0" lang="nl-NL"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26789" marR="26789" marT="26789" marB="26789" horzOverflow="overflow">
                    <a:lnL w="18062" cap="flat" cmpd="sng" algn="ctr">
                      <a:solidFill>
                        <a:srgbClr val="8DA3E8"/>
                      </a:solidFill>
                      <a:prstDash val="solid"/>
                      <a:miter lim="0"/>
                      <a:headEnd type="none" w="med" len="med"/>
                      <a:tailEnd type="none" w="med" len="med"/>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8DA3E8"/>
                    </a:solidFill>
                  </a:tcPr>
                </a:tc>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Fieldwork</a:t>
                      </a:r>
                      <a:endParaRPr kumimoji="0" lang="nl-NL"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26789" marR="26789" marT="26789" marB="26789" horzOverflow="overflow">
                    <a:lnL cap="flat">
                      <a:noFill/>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8DA3E8"/>
                    </a:solidFill>
                  </a:tcPr>
                </a:tc>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a:ln>
                            <a:noFill/>
                          </a:ln>
                          <a:solidFill>
                            <a:srgbClr val="FFFFFF"/>
                          </a:solidFill>
                          <a:effectLst/>
                          <a:latin typeface="Arial" charset="0"/>
                          <a:ea typeface="ＭＳ Ｐゴシック" charset="0"/>
                          <a:cs typeface="Arial" charset="0"/>
                          <a:sym typeface="Arial" charset="0"/>
                        </a:rPr>
                        <a:t>Working with images</a:t>
                      </a:r>
                      <a:endParaRPr kumimoji="0" lang="nl-NL"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26789" marR="26789" marT="26789" marB="26789" horzOverflow="overflow">
                    <a:lnL cap="flat">
                      <a:noFill/>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8DA3E8"/>
                    </a:solidFill>
                  </a:tcPr>
                </a:tc>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Working</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with</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maps</a:t>
                      </a:r>
                      <a:endParaRPr kumimoji="0" lang="nl-NL"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26789" marR="26789" marT="26789" marB="26789" horzOverflow="overflow">
                    <a:lnL cap="flat">
                      <a:noFill/>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8DA3E8"/>
                    </a:solidFill>
                  </a:tcPr>
                </a:tc>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Working</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with</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statistical</a:t>
                      </a:r>
                      <a:r>
                        <a:rPr kumimoji="0" lang="nl-NL" sz="1800" b="0" i="0" u="none" strike="noStrike" cap="none" normalizeH="0" baseline="0" dirty="0">
                          <a:ln>
                            <a:noFill/>
                          </a:ln>
                          <a:solidFill>
                            <a:srgbClr val="FFFFFF"/>
                          </a:solidFill>
                          <a:effectLst/>
                          <a:latin typeface="Arial" charset="0"/>
                          <a:ea typeface="ＭＳ Ｐゴシック" charset="0"/>
                          <a:cs typeface="Arial" charset="0"/>
                          <a:sym typeface="Arial" charset="0"/>
                        </a:rPr>
                        <a:t> </a:t>
                      </a:r>
                      <a:r>
                        <a:rPr kumimoji="0" lang="nl-NL" sz="1800" b="0" i="0" u="none" strike="noStrike" cap="none" normalizeH="0" baseline="0" dirty="0" err="1">
                          <a:ln>
                            <a:noFill/>
                          </a:ln>
                          <a:solidFill>
                            <a:srgbClr val="FFFFFF"/>
                          </a:solidFill>
                          <a:effectLst/>
                          <a:latin typeface="Arial" charset="0"/>
                          <a:ea typeface="ＭＳ Ｐゴシック" charset="0"/>
                          <a:cs typeface="Arial" charset="0"/>
                          <a:sym typeface="Arial" charset="0"/>
                        </a:rPr>
                        <a:t>material</a:t>
                      </a:r>
                      <a:endParaRPr kumimoji="0" lang="nl-NL"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26789" marR="26789" marT="26789" marB="26789" horzOverflow="overflow">
                    <a:lnL cap="flat">
                      <a:noFill/>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8DA3E8"/>
                    </a:solidFill>
                  </a:tcPr>
                </a:tc>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a:ln>
                            <a:noFill/>
                          </a:ln>
                          <a:solidFill>
                            <a:srgbClr val="FFFFFF"/>
                          </a:solidFill>
                          <a:effectLst/>
                          <a:latin typeface="Arial" charset="0"/>
                          <a:ea typeface="ＭＳ Ｐゴシック" charset="0"/>
                          <a:cs typeface="Arial" charset="0"/>
                          <a:sym typeface="Arial" charset="0"/>
                        </a:rPr>
                        <a:t>Creation of knowledg</a:t>
                      </a:r>
                      <a:endParaRPr kumimoji="0" lang="nl-NL"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26789" marR="26789" marT="26789" marB="26789" horzOverflow="overflow">
                    <a:lnL cap="flat">
                      <a:noFill/>
                    </a:lnL>
                    <a:lnR w="18062" cap="flat" cmpd="sng" algn="ctr">
                      <a:solidFill>
                        <a:srgbClr val="8DA3E8"/>
                      </a:solidFill>
                      <a:prstDash val="solid"/>
                      <a:miter lim="0"/>
                      <a:headEnd type="none" w="med" len="med"/>
                      <a:tailEnd type="none" w="med" len="med"/>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8DA3E8"/>
                    </a:solidFill>
                  </a:tcPr>
                </a:tc>
              </a:tr>
              <a:tr h="846610">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a:ln>
                            <a:noFill/>
                          </a:ln>
                          <a:solidFill>
                            <a:srgbClr val="000000"/>
                          </a:solidFill>
                          <a:effectLst/>
                          <a:latin typeface="Arial" charset="0"/>
                          <a:ea typeface="ＭＳ Ｐゴシック" charset="0"/>
                          <a:cs typeface="Arial" charset="0"/>
                          <a:sym typeface="Arial" charset="0"/>
                        </a:rPr>
                        <a:t>Level 1</a:t>
                      </a:r>
                    </a:p>
                  </a:txBody>
                  <a:tcPr marL="26789" marR="26789" marT="26789" marB="26789" horzOverflow="overflow">
                    <a:lnL w="18062" cap="flat" cmpd="sng" algn="ctr">
                      <a:solidFill>
                        <a:srgbClr val="8DA3E8"/>
                      </a:solidFill>
                      <a:prstDash val="solid"/>
                      <a:miter lim="0"/>
                      <a:headEnd type="none" w="med" len="med"/>
                      <a:tailEnd type="none" w="med" len="med"/>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4F6FD"/>
                    </a:solidFill>
                  </a:tcPr>
                </a:tc>
                <a:tc gridSpan="5">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1" i="0" u="none" strike="noStrike" cap="none" normalizeH="0" baseline="0" dirty="0" err="1">
                          <a:ln>
                            <a:noFill/>
                          </a:ln>
                          <a:solidFill>
                            <a:srgbClr val="000000"/>
                          </a:solidFill>
                          <a:effectLst/>
                          <a:latin typeface="Arial" charset="0"/>
                          <a:ea typeface="ＭＳ Ｐゴシック" charset="0"/>
                          <a:cs typeface="Arial" charset="0"/>
                          <a:sym typeface="Arial" charset="0"/>
                        </a:rPr>
                        <a:t>Perception</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 </a:t>
                      </a:r>
                      <a:r>
                        <a:rPr kumimoji="0" lang="nl-NL" sz="1800" b="0" i="0" u="none" strike="noStrike" cap="none" normalizeH="0" baseline="0" dirty="0" err="1">
                          <a:ln>
                            <a:noFill/>
                          </a:ln>
                          <a:solidFill>
                            <a:srgbClr val="000000"/>
                          </a:solidFill>
                          <a:effectLst/>
                          <a:latin typeface="Arial" charset="0"/>
                          <a:ea typeface="ＭＳ Ｐゴシック" charset="0"/>
                          <a:cs typeface="Arial" charset="0"/>
                          <a:sym typeface="Arial" charset="0"/>
                        </a:rPr>
                        <a:t>knowledge</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of </a:t>
                      </a:r>
                      <a:r>
                        <a:rPr kumimoji="0" lang="nl-NL" sz="1800" b="0" i="0" u="none" strike="noStrike" cap="none" normalizeH="0" baseline="0" dirty="0" err="1">
                          <a:ln>
                            <a:noFill/>
                          </a:ln>
                          <a:solidFill>
                            <a:srgbClr val="000000"/>
                          </a:solidFill>
                          <a:effectLst/>
                          <a:latin typeface="Arial" charset="0"/>
                          <a:ea typeface="ＭＳ Ｐゴシック" charset="0"/>
                          <a:cs typeface="Arial" charset="0"/>
                          <a:sym typeface="Arial" charset="0"/>
                        </a:rPr>
                        <a:t>facts</a:t>
                      </a:r>
                      <a:endPar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endParaRPr>
                    </a:p>
                  </a:txBody>
                  <a:tcPr marL="26789" marR="26789" marT="26789" marB="26789" horzOverflow="overflow">
                    <a:lnL cap="flat">
                      <a:noFill/>
                    </a:lnL>
                    <a:lnR w="18062" cap="flat" cmpd="sng" algn="ctr">
                      <a:solidFill>
                        <a:srgbClr val="8DA3E8"/>
                      </a:solidFill>
                      <a:prstDash val="solid"/>
                      <a:miter lim="0"/>
                      <a:headEnd type="none" w="med" len="med"/>
                      <a:tailEnd type="none" w="med" len="med"/>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4F6FD"/>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865014">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a:ln>
                            <a:noFill/>
                          </a:ln>
                          <a:solidFill>
                            <a:srgbClr val="000000"/>
                          </a:solidFill>
                          <a:effectLst/>
                          <a:latin typeface="Arial" charset="0"/>
                          <a:ea typeface="ＭＳ Ｐゴシック" charset="0"/>
                          <a:cs typeface="Arial" charset="0"/>
                          <a:sym typeface="Arial" charset="0"/>
                        </a:rPr>
                        <a:t>Level 2</a:t>
                      </a:r>
                    </a:p>
                  </a:txBody>
                  <a:tcPr marL="26789" marR="26789" marT="26789" marB="26789" horzOverflow="overflow">
                    <a:lnL w="18062" cap="flat" cmpd="sng" algn="ctr">
                      <a:solidFill>
                        <a:srgbClr val="8DA3E8"/>
                      </a:solidFill>
                      <a:prstDash val="solid"/>
                      <a:miter lim="0"/>
                      <a:headEnd type="none" w="med" len="med"/>
                      <a:tailEnd type="none" w="med" len="med"/>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FFFFF"/>
                    </a:solidFill>
                  </a:tcPr>
                </a:tc>
                <a:tc gridSpan="5">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1" i="0" u="none" strike="noStrike" cap="none" normalizeH="0" baseline="0" dirty="0">
                          <a:ln>
                            <a:noFill/>
                          </a:ln>
                          <a:solidFill>
                            <a:srgbClr val="000000"/>
                          </a:solidFill>
                          <a:effectLst/>
                          <a:latin typeface="Arial" charset="0"/>
                          <a:ea typeface="ＭＳ Ｐゴシック" charset="0"/>
                          <a:cs typeface="Arial" charset="0"/>
                          <a:sym typeface="Arial" charset="0"/>
                        </a:rPr>
                        <a:t>Analysis</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 </a:t>
                      </a:r>
                      <a:r>
                        <a:rPr kumimoji="0" lang="nl-NL" sz="1800" b="0" i="0" u="none" strike="noStrike" cap="none" normalizeH="0" baseline="0" dirty="0" err="1">
                          <a:ln>
                            <a:noFill/>
                          </a:ln>
                          <a:solidFill>
                            <a:srgbClr val="000000"/>
                          </a:solidFill>
                          <a:effectLst/>
                          <a:latin typeface="Arial" charset="0"/>
                          <a:ea typeface="ＭＳ Ｐゴシック" charset="0"/>
                          <a:cs typeface="Arial" charset="0"/>
                          <a:sym typeface="Arial" charset="0"/>
                        </a:rPr>
                        <a:t>selection</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of relevant </a:t>
                      </a:r>
                      <a:r>
                        <a:rPr kumimoji="0" lang="nl-NL" sz="1800" b="0" i="0" u="none" strike="noStrike" cap="none" normalizeH="0" baseline="0" dirty="0" err="1">
                          <a:ln>
                            <a:noFill/>
                          </a:ln>
                          <a:solidFill>
                            <a:srgbClr val="000000"/>
                          </a:solidFill>
                          <a:effectLst/>
                          <a:latin typeface="Arial" charset="0"/>
                          <a:ea typeface="ＭＳ Ｐゴシック" charset="0"/>
                          <a:cs typeface="Arial" charset="0"/>
                          <a:sym typeface="Arial" charset="0"/>
                        </a:rPr>
                        <a:t>geographic</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information</a:t>
                      </a:r>
                    </a:p>
                  </a:txBody>
                  <a:tcPr marL="26789" marR="26789" marT="26789" marB="26789" horzOverflow="overflow">
                    <a:lnL cap="flat">
                      <a:noFill/>
                    </a:lnL>
                    <a:lnR w="18062" cap="flat" cmpd="sng" algn="ctr">
                      <a:solidFill>
                        <a:srgbClr val="8DA3E8"/>
                      </a:solidFill>
                      <a:prstDash val="solid"/>
                      <a:miter lim="0"/>
                      <a:headEnd type="none" w="med" len="med"/>
                      <a:tailEnd type="none" w="med" len="med"/>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FFFF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993847">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a:ln>
                            <a:noFill/>
                          </a:ln>
                          <a:solidFill>
                            <a:srgbClr val="000000"/>
                          </a:solidFill>
                          <a:effectLst/>
                          <a:latin typeface="Arial" charset="0"/>
                          <a:ea typeface="ＭＳ Ｐゴシック" charset="0"/>
                          <a:cs typeface="Arial" charset="0"/>
                          <a:sym typeface="Arial" charset="0"/>
                        </a:rPr>
                        <a:t>Level 3</a:t>
                      </a:r>
                    </a:p>
                  </a:txBody>
                  <a:tcPr marL="26789" marR="26789" marT="26789" marB="26789" horzOverflow="overflow">
                    <a:lnL w="18062" cap="flat" cmpd="sng" algn="ctr">
                      <a:solidFill>
                        <a:srgbClr val="8DA3E8"/>
                      </a:solidFill>
                      <a:prstDash val="solid"/>
                      <a:miter lim="0"/>
                      <a:headEnd type="none" w="med" len="med"/>
                      <a:tailEnd type="none" w="med" len="med"/>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4F6FD"/>
                    </a:solidFill>
                  </a:tcPr>
                </a:tc>
                <a:tc gridSpan="5">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1" i="0" u="none" strike="noStrike" cap="none" normalizeH="0" baseline="0">
                          <a:ln>
                            <a:noFill/>
                          </a:ln>
                          <a:solidFill>
                            <a:srgbClr val="000000"/>
                          </a:solidFill>
                          <a:effectLst/>
                          <a:latin typeface="Arial" charset="0"/>
                          <a:ea typeface="ＭＳ Ｐゴシック" charset="0"/>
                          <a:cs typeface="Arial" charset="0"/>
                          <a:sym typeface="Arial" charset="0"/>
                        </a:rPr>
                        <a:t>Structure</a:t>
                      </a:r>
                      <a:r>
                        <a:rPr kumimoji="0" lang="nl-NL" sz="1800" b="0" i="0" u="none" strike="noStrike" cap="none" normalizeH="0" baseline="0">
                          <a:ln>
                            <a:noFill/>
                          </a:ln>
                          <a:solidFill>
                            <a:srgbClr val="000000"/>
                          </a:solidFill>
                          <a:effectLst/>
                          <a:latin typeface="Arial" charset="0"/>
                          <a:ea typeface="ＭＳ Ｐゴシック" charset="0"/>
                          <a:cs typeface="Arial" charset="0"/>
                          <a:sym typeface="Arial" charset="0"/>
                        </a:rPr>
                        <a:t> – look for complex connections and relationships</a:t>
                      </a:r>
                    </a:p>
                  </a:txBody>
                  <a:tcPr marL="26789" marR="26789" marT="26789" marB="26789" horzOverflow="overflow">
                    <a:lnL cap="flat">
                      <a:noFill/>
                    </a:lnL>
                    <a:lnR w="18062" cap="flat" cmpd="sng" algn="ctr">
                      <a:solidFill>
                        <a:srgbClr val="8DA3E8"/>
                      </a:solidFill>
                      <a:prstDash val="solid"/>
                      <a:miter lim="0"/>
                      <a:headEnd type="none" w="med" len="med"/>
                      <a:tailEnd type="none" w="med" len="med"/>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4F6FD"/>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566020">
                <a:tc>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Level 4</a:t>
                      </a:r>
                    </a:p>
                  </a:txBody>
                  <a:tcPr marL="26789" marR="26789" marT="26789" marB="26789" horzOverflow="overflow">
                    <a:lnL w="18062" cap="flat" cmpd="sng" algn="ctr">
                      <a:solidFill>
                        <a:srgbClr val="8DA3E8"/>
                      </a:solidFill>
                      <a:prstDash val="solid"/>
                      <a:miter lim="0"/>
                      <a:headEnd type="none" w="med" len="med"/>
                      <a:tailEnd type="none" w="med" len="med"/>
                    </a:lnL>
                    <a:lnR cap="flat">
                      <a:noFill/>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FFFFF"/>
                    </a:solidFill>
                  </a:tcPr>
                </a:tc>
                <a:tc gridSpan="5">
                  <a:txBody>
                    <a:bodyPr/>
                    <a:lstStyle/>
                    <a:p>
                      <a:pPr marL="0" marR="0" lvl="0" indent="0" algn="l" defTabSz="649288" rtl="0" eaLnBrk="1" fontAlgn="base" latinLnBrk="0" hangingPunct="0">
                        <a:lnSpc>
                          <a:spcPct val="100000"/>
                        </a:lnSpc>
                        <a:spcBef>
                          <a:spcPct val="0"/>
                        </a:spcBef>
                        <a:spcAft>
                          <a:spcPct val="0"/>
                        </a:spcAft>
                        <a:buClrTx/>
                        <a:buSzTx/>
                        <a:buFontTx/>
                        <a:buNone/>
                        <a:tabLst/>
                      </a:pPr>
                      <a:r>
                        <a:rPr kumimoji="0" lang="nl-NL" sz="1800" b="1" i="0" u="none" strike="noStrike" cap="none" normalizeH="0" baseline="0" dirty="0" err="1">
                          <a:ln>
                            <a:noFill/>
                          </a:ln>
                          <a:solidFill>
                            <a:srgbClr val="000000"/>
                          </a:solidFill>
                          <a:effectLst/>
                          <a:latin typeface="Arial" charset="0"/>
                          <a:ea typeface="ＭＳ Ｐゴシック" charset="0"/>
                          <a:cs typeface="Arial" charset="0"/>
                          <a:sym typeface="Arial" charset="0"/>
                        </a:rPr>
                        <a:t>Apply</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 thinking </a:t>
                      </a:r>
                      <a:r>
                        <a:rPr kumimoji="0" lang="nl-NL" sz="1800" b="0" i="0" u="none" strike="noStrike" cap="none" normalizeH="0" baseline="0" dirty="0" err="1">
                          <a:ln>
                            <a:noFill/>
                          </a:ln>
                          <a:solidFill>
                            <a:srgbClr val="000000"/>
                          </a:solidFill>
                          <a:effectLst/>
                          <a:latin typeface="Arial" charset="0"/>
                          <a:ea typeface="ＭＳ Ｐゴシック" charset="0"/>
                          <a:cs typeface="Arial" charset="0"/>
                          <a:sym typeface="Arial" charset="0"/>
                        </a:rPr>
                        <a:t>problem</a:t>
                      </a:r>
                      <a:r>
                        <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rPr>
                        <a:t> </a:t>
                      </a:r>
                      <a:r>
                        <a:rPr kumimoji="0" lang="nl-NL" sz="1800" b="0" i="0" u="none" strike="noStrike" cap="none" normalizeH="0" baseline="0" dirty="0" err="1" smtClean="0">
                          <a:ln>
                            <a:noFill/>
                          </a:ln>
                          <a:solidFill>
                            <a:srgbClr val="000000"/>
                          </a:solidFill>
                          <a:effectLst/>
                          <a:latin typeface="Arial" charset="0"/>
                          <a:ea typeface="ＭＳ Ｐゴシック" charset="0"/>
                          <a:cs typeface="Arial" charset="0"/>
                          <a:sym typeface="Arial" charset="0"/>
                        </a:rPr>
                        <a:t>solving</a:t>
                      </a:r>
                      <a:endParaRPr kumimoji="0" lang="nl-NL" sz="1800" b="0" i="0" u="none" strike="noStrike" cap="none" normalizeH="0" baseline="0" dirty="0" smtClean="0">
                        <a:ln>
                          <a:noFill/>
                        </a:ln>
                        <a:solidFill>
                          <a:srgbClr val="000000"/>
                        </a:solidFill>
                        <a:effectLst/>
                        <a:latin typeface="Arial" charset="0"/>
                        <a:ea typeface="ＭＳ Ｐゴシック" charset="0"/>
                        <a:cs typeface="Arial" charset="0"/>
                        <a:sym typeface="Arial" charset="0"/>
                      </a:endParaRPr>
                    </a:p>
                    <a:p>
                      <a:pPr marL="0" marR="0" lvl="0" indent="0" algn="l" defTabSz="649288" rtl="0" eaLnBrk="1"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rgbClr val="000000"/>
                        </a:solidFill>
                        <a:effectLst/>
                        <a:latin typeface="Arial" charset="0"/>
                        <a:ea typeface="ＭＳ Ｐゴシック" charset="0"/>
                        <a:cs typeface="Arial" charset="0"/>
                        <a:sym typeface="Arial" charset="0"/>
                      </a:endParaRPr>
                    </a:p>
                    <a:p>
                      <a:pPr marL="0" marR="0" lvl="0" indent="0" algn="l" defTabSz="649288" rtl="0" eaLnBrk="1"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rgbClr val="000000"/>
                        </a:solidFill>
                        <a:effectLst/>
                        <a:latin typeface="Arial" charset="0"/>
                        <a:ea typeface="ＭＳ Ｐゴシック" charset="0"/>
                        <a:cs typeface="Arial" charset="0"/>
                        <a:sym typeface="Arial" charset="0"/>
                      </a:endParaRPr>
                    </a:p>
                  </a:txBody>
                  <a:tcPr marL="26789" marR="26789" marT="26789" marB="26789" horzOverflow="overflow">
                    <a:lnL cap="flat">
                      <a:noFill/>
                    </a:lnL>
                    <a:lnR w="18062" cap="flat" cmpd="sng" algn="ctr">
                      <a:solidFill>
                        <a:srgbClr val="8DA3E8"/>
                      </a:solidFill>
                      <a:prstDash val="solid"/>
                      <a:miter lim="0"/>
                      <a:headEnd type="none" w="med" len="med"/>
                      <a:tailEnd type="none" w="med" len="med"/>
                    </a:lnR>
                    <a:lnT w="18062" cap="flat" cmpd="sng" algn="ctr">
                      <a:solidFill>
                        <a:srgbClr val="8DA3E8"/>
                      </a:solidFill>
                      <a:prstDash val="solid"/>
                      <a:miter lim="0"/>
                      <a:headEnd type="none" w="med" len="med"/>
                      <a:tailEnd type="none" w="med" len="med"/>
                    </a:lnT>
                    <a:lnB w="18062" cap="flat" cmpd="sng" algn="ctr">
                      <a:solidFill>
                        <a:srgbClr val="8DA3E8"/>
                      </a:solidFill>
                      <a:prstDash val="solid"/>
                      <a:miter lim="0"/>
                      <a:headEnd type="none" w="med" len="med"/>
                      <a:tailEnd type="none" w="med" len="med"/>
                    </a:lnB>
                    <a:lnTlToBr>
                      <a:noFill/>
                    </a:lnTlToBr>
                    <a:lnBlToTr>
                      <a:noFill/>
                    </a:lnBlToTr>
                    <a:solidFill>
                      <a:srgbClr val="FFFFF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bl>
          </a:graphicData>
        </a:graphic>
      </p:graphicFrame>
    </p:spTree>
    <p:extLst>
      <p:ext uri="{BB962C8B-B14F-4D97-AF65-F5344CB8AC3E}">
        <p14:creationId xmlns:p14="http://schemas.microsoft.com/office/powerpoint/2010/main" val="1618636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12" name="Titel 1"/>
          <p:cNvSpPr txBox="1">
            <a:spLocks/>
          </p:cNvSpPr>
          <p:nvPr/>
        </p:nvSpPr>
        <p:spPr>
          <a:xfrm>
            <a:off x="2633686" y="274638"/>
            <a:ext cx="576736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smtClean="0"/>
              <a:t>Different steps</a:t>
            </a:r>
            <a:endParaRPr lang="nl-NL" sz="3600" b="1" dirty="0"/>
          </a:p>
        </p:txBody>
      </p:sp>
      <p:sp>
        <p:nvSpPr>
          <p:cNvPr id="3" name="Tijdelijke aanduiding voor inhoud 2"/>
          <p:cNvSpPr>
            <a:spLocks noGrp="1"/>
          </p:cNvSpPr>
          <p:nvPr>
            <p:ph idx="1"/>
          </p:nvPr>
        </p:nvSpPr>
        <p:spPr/>
        <p:txBody>
          <a:bodyPr>
            <a:normAutofit fontScale="92500" lnSpcReduction="10000"/>
          </a:bodyPr>
          <a:lstStyle/>
          <a:p>
            <a:pPr marL="514350" indent="-514350">
              <a:buFont typeface="+mj-lt"/>
              <a:buAutoNum type="arabicPeriod"/>
            </a:pPr>
            <a:r>
              <a:rPr lang="nl-NL" i="1" dirty="0" err="1"/>
              <a:t>S</a:t>
            </a:r>
            <a:r>
              <a:rPr lang="nl-NL" i="1" dirty="0" err="1" smtClean="0"/>
              <a:t>ummarize</a:t>
            </a:r>
            <a:r>
              <a:rPr lang="nl-NL" i="1" dirty="0" smtClean="0"/>
              <a:t> </a:t>
            </a:r>
            <a:r>
              <a:rPr lang="nl-NL" i="1" dirty="0" err="1"/>
              <a:t>the</a:t>
            </a:r>
            <a:r>
              <a:rPr lang="nl-NL" i="1" dirty="0"/>
              <a:t> most important </a:t>
            </a:r>
            <a:r>
              <a:rPr lang="nl-NL" i="1" dirty="0" err="1"/>
              <a:t>literature</a:t>
            </a:r>
            <a:r>
              <a:rPr lang="nl-NL" i="1" dirty="0"/>
              <a:t> on </a:t>
            </a:r>
            <a:r>
              <a:rPr lang="nl-NL" i="1" dirty="0" err="1"/>
              <a:t>learning</a:t>
            </a:r>
            <a:r>
              <a:rPr lang="nl-NL" i="1" dirty="0"/>
              <a:t> </a:t>
            </a:r>
            <a:r>
              <a:rPr lang="nl-NL" i="1" dirty="0" err="1"/>
              <a:t>lines</a:t>
            </a:r>
            <a:r>
              <a:rPr lang="nl-NL" i="1" dirty="0"/>
              <a:t> </a:t>
            </a:r>
            <a:r>
              <a:rPr lang="nl-NL" i="1" dirty="0" err="1"/>
              <a:t>and</a:t>
            </a:r>
            <a:r>
              <a:rPr lang="nl-NL" i="1" dirty="0"/>
              <a:t> </a:t>
            </a:r>
            <a:r>
              <a:rPr lang="nl-NL" i="1" dirty="0" err="1"/>
              <a:t>spatial</a:t>
            </a:r>
            <a:r>
              <a:rPr lang="nl-NL" i="1" dirty="0"/>
              <a:t> thinking  </a:t>
            </a:r>
            <a:r>
              <a:rPr lang="nl-NL" i="1" dirty="0" smtClean="0"/>
              <a:t>- </a:t>
            </a:r>
            <a:r>
              <a:rPr lang="nl-NL" i="1" dirty="0" err="1" smtClean="0"/>
              <a:t>thus</a:t>
            </a:r>
            <a:r>
              <a:rPr lang="nl-NL" i="1" dirty="0" smtClean="0"/>
              <a:t> </a:t>
            </a:r>
            <a:r>
              <a:rPr lang="nl-NL" i="1" dirty="0" err="1"/>
              <a:t>being</a:t>
            </a:r>
            <a:r>
              <a:rPr lang="nl-NL" i="1" dirty="0"/>
              <a:t> </a:t>
            </a:r>
            <a:r>
              <a:rPr lang="nl-NL" i="1" dirty="0" err="1"/>
              <a:t>the</a:t>
            </a:r>
            <a:r>
              <a:rPr lang="nl-NL" i="1" dirty="0"/>
              <a:t> basis </a:t>
            </a:r>
            <a:r>
              <a:rPr lang="nl-NL" i="1" dirty="0" err="1"/>
              <a:t>for</a:t>
            </a:r>
            <a:r>
              <a:rPr lang="nl-NL" i="1" dirty="0"/>
              <a:t> </a:t>
            </a:r>
            <a:r>
              <a:rPr lang="nl-NL" i="1" dirty="0" err="1"/>
              <a:t>the</a:t>
            </a:r>
            <a:r>
              <a:rPr lang="nl-NL" i="1" dirty="0"/>
              <a:t> next steps</a:t>
            </a:r>
            <a:r>
              <a:rPr lang="nl-NL" i="1" dirty="0" smtClean="0"/>
              <a:t>.</a:t>
            </a:r>
            <a:endParaRPr lang="nl-NL" i="1" dirty="0"/>
          </a:p>
          <a:p>
            <a:pPr marL="514350" indent="-514350">
              <a:buFont typeface="+mj-lt"/>
              <a:buAutoNum type="arabicPeriod"/>
            </a:pPr>
            <a:r>
              <a:rPr lang="nl-NL" i="1" dirty="0"/>
              <a:t>S</a:t>
            </a:r>
            <a:r>
              <a:rPr lang="nl-NL" i="1" dirty="0" smtClean="0"/>
              <a:t>can </a:t>
            </a:r>
            <a:r>
              <a:rPr lang="nl-NL" i="1" dirty="0" err="1"/>
              <a:t>the</a:t>
            </a:r>
            <a:r>
              <a:rPr lang="nl-NL" i="1" dirty="0"/>
              <a:t> curricula </a:t>
            </a:r>
            <a:r>
              <a:rPr lang="nl-NL" i="1" dirty="0" err="1" smtClean="0"/>
              <a:t>to</a:t>
            </a:r>
            <a:r>
              <a:rPr lang="nl-NL" i="1" dirty="0" smtClean="0"/>
              <a:t> </a:t>
            </a:r>
            <a:r>
              <a:rPr lang="nl-NL" i="1" dirty="0" err="1"/>
              <a:t>identify</a:t>
            </a:r>
            <a:r>
              <a:rPr lang="nl-NL" i="1" dirty="0"/>
              <a:t> </a:t>
            </a:r>
            <a:r>
              <a:rPr lang="nl-NL" i="1" dirty="0" err="1"/>
              <a:t>opportunities</a:t>
            </a:r>
            <a:r>
              <a:rPr lang="nl-NL" i="1" dirty="0"/>
              <a:t> </a:t>
            </a:r>
            <a:r>
              <a:rPr lang="nl-NL" i="1" dirty="0" err="1"/>
              <a:t>to</a:t>
            </a:r>
            <a:r>
              <a:rPr lang="nl-NL" i="1" dirty="0"/>
              <a:t> introduce </a:t>
            </a:r>
            <a:r>
              <a:rPr lang="nl-NL" i="1" dirty="0" err="1" smtClean="0"/>
              <a:t>GIScience</a:t>
            </a:r>
            <a:r>
              <a:rPr lang="nl-NL" i="1" dirty="0" smtClean="0"/>
              <a:t> </a:t>
            </a:r>
            <a:r>
              <a:rPr lang="nl-NL" i="1" dirty="0" smtClean="0">
                <a:sym typeface="Wingdings"/>
              </a:rPr>
              <a:t> </a:t>
            </a:r>
            <a:r>
              <a:rPr lang="nl-NL" i="1" dirty="0" err="1" smtClean="0"/>
              <a:t>will</a:t>
            </a:r>
            <a:r>
              <a:rPr lang="nl-NL" i="1" dirty="0" smtClean="0"/>
              <a:t> </a:t>
            </a:r>
            <a:r>
              <a:rPr lang="nl-NL" i="1" dirty="0" err="1"/>
              <a:t>be</a:t>
            </a:r>
            <a:r>
              <a:rPr lang="nl-NL" i="1" dirty="0"/>
              <a:t> </a:t>
            </a:r>
            <a:r>
              <a:rPr lang="nl-NL" i="1" dirty="0" err="1"/>
              <a:t>used</a:t>
            </a:r>
            <a:r>
              <a:rPr lang="nl-NL" i="1" dirty="0"/>
              <a:t> </a:t>
            </a:r>
            <a:r>
              <a:rPr lang="nl-NL" i="1" dirty="0" err="1"/>
              <a:t>to</a:t>
            </a:r>
            <a:r>
              <a:rPr lang="nl-NL" i="1" dirty="0"/>
              <a:t> </a:t>
            </a:r>
            <a:r>
              <a:rPr lang="nl-NL" i="1" dirty="0" err="1"/>
              <a:t>develop</a:t>
            </a:r>
            <a:r>
              <a:rPr lang="nl-NL" i="1" dirty="0"/>
              <a:t> </a:t>
            </a:r>
            <a:r>
              <a:rPr lang="nl-NL" i="1" dirty="0" err="1"/>
              <a:t>all</a:t>
            </a:r>
            <a:r>
              <a:rPr lang="nl-NL" i="1" dirty="0"/>
              <a:t> </a:t>
            </a:r>
            <a:r>
              <a:rPr lang="nl-NL" i="1" dirty="0" err="1" smtClean="0"/>
              <a:t>materials</a:t>
            </a:r>
            <a:endParaRPr lang="nl-NL" i="1" dirty="0"/>
          </a:p>
          <a:p>
            <a:pPr marL="514350" indent="-514350">
              <a:buFont typeface="+mj-lt"/>
              <a:buAutoNum type="arabicPeriod"/>
            </a:pPr>
            <a:r>
              <a:rPr lang="nl-NL" dirty="0"/>
              <a:t>T</a:t>
            </a:r>
            <a:r>
              <a:rPr lang="nl-NL" dirty="0" smtClean="0"/>
              <a:t>est </a:t>
            </a:r>
            <a:r>
              <a:rPr lang="nl-NL" dirty="0" err="1" smtClean="0"/>
              <a:t>to</a:t>
            </a:r>
            <a:r>
              <a:rPr lang="nl-NL" dirty="0" smtClean="0"/>
              <a:t> </a:t>
            </a:r>
            <a:r>
              <a:rPr lang="nl-NL" dirty="0"/>
              <a:t>analyse </a:t>
            </a:r>
            <a:r>
              <a:rPr lang="nl-NL" dirty="0" err="1"/>
              <a:t>the</a:t>
            </a:r>
            <a:r>
              <a:rPr lang="nl-NL" dirty="0"/>
              <a:t> impact of </a:t>
            </a:r>
            <a:r>
              <a:rPr lang="nl-NL" dirty="0" err="1"/>
              <a:t>the</a:t>
            </a:r>
            <a:r>
              <a:rPr lang="nl-NL" dirty="0"/>
              <a:t> </a:t>
            </a:r>
            <a:r>
              <a:rPr lang="nl-NL" dirty="0" err="1"/>
              <a:t>learning</a:t>
            </a:r>
            <a:r>
              <a:rPr lang="nl-NL" dirty="0"/>
              <a:t> </a:t>
            </a:r>
            <a:r>
              <a:rPr lang="nl-NL" dirty="0" err="1"/>
              <a:t>lines</a:t>
            </a:r>
            <a:r>
              <a:rPr lang="nl-NL" dirty="0"/>
              <a:t> on </a:t>
            </a:r>
            <a:r>
              <a:rPr lang="nl-NL" dirty="0" err="1"/>
              <a:t>spatial</a:t>
            </a:r>
            <a:r>
              <a:rPr lang="nl-NL" dirty="0"/>
              <a:t> </a:t>
            </a:r>
            <a:r>
              <a:rPr lang="nl-NL" dirty="0" smtClean="0"/>
              <a:t>thinking </a:t>
            </a:r>
          </a:p>
          <a:p>
            <a:pPr marL="971550" lvl="1" indent="-514350">
              <a:buFont typeface="+mj-lt"/>
              <a:buAutoNum type="arabicPeriod"/>
            </a:pPr>
            <a:r>
              <a:rPr lang="nl-NL" dirty="0" smtClean="0"/>
              <a:t>at </a:t>
            </a:r>
            <a:r>
              <a:rPr lang="nl-NL" dirty="0" err="1"/>
              <a:t>the</a:t>
            </a:r>
            <a:r>
              <a:rPr lang="nl-NL" dirty="0"/>
              <a:t> start of </a:t>
            </a:r>
            <a:r>
              <a:rPr lang="nl-NL" dirty="0" err="1"/>
              <a:t>the</a:t>
            </a:r>
            <a:r>
              <a:rPr lang="nl-NL" dirty="0"/>
              <a:t> project </a:t>
            </a:r>
            <a:r>
              <a:rPr lang="nl-NL" dirty="0" err="1"/>
              <a:t>to</a:t>
            </a:r>
            <a:r>
              <a:rPr lang="nl-NL" dirty="0"/>
              <a:t> </a:t>
            </a:r>
            <a:r>
              <a:rPr lang="nl-NL" dirty="0" err="1"/>
              <a:t>establish</a:t>
            </a:r>
            <a:r>
              <a:rPr lang="nl-NL" dirty="0"/>
              <a:t> </a:t>
            </a:r>
            <a:r>
              <a:rPr lang="nl-NL" dirty="0" err="1"/>
              <a:t>the</a:t>
            </a:r>
            <a:r>
              <a:rPr lang="nl-NL" dirty="0"/>
              <a:t> zero level, baseline </a:t>
            </a:r>
            <a:r>
              <a:rPr lang="nl-NL" dirty="0" err="1"/>
              <a:t>value</a:t>
            </a:r>
            <a:r>
              <a:rPr lang="nl-NL" dirty="0"/>
              <a:t> of </a:t>
            </a:r>
            <a:r>
              <a:rPr lang="nl-NL" dirty="0" err="1"/>
              <a:t>their</a:t>
            </a:r>
            <a:r>
              <a:rPr lang="nl-NL" dirty="0"/>
              <a:t> </a:t>
            </a:r>
            <a:r>
              <a:rPr lang="nl-NL" dirty="0" err="1"/>
              <a:t>spatial</a:t>
            </a:r>
            <a:r>
              <a:rPr lang="nl-NL" dirty="0"/>
              <a:t> thinking </a:t>
            </a:r>
            <a:r>
              <a:rPr lang="nl-NL" dirty="0" err="1"/>
              <a:t>capability</a:t>
            </a:r>
            <a:r>
              <a:rPr lang="nl-NL" dirty="0"/>
              <a:t>.  </a:t>
            </a:r>
            <a:endParaRPr lang="nl-NL" dirty="0" smtClean="0"/>
          </a:p>
          <a:p>
            <a:pPr marL="971550" lvl="1" indent="-514350">
              <a:buFont typeface="+mj-lt"/>
              <a:buAutoNum type="arabicPeriod"/>
            </a:pPr>
            <a:r>
              <a:rPr lang="nl-NL" dirty="0" smtClean="0"/>
              <a:t>At </a:t>
            </a:r>
            <a:r>
              <a:rPr lang="nl-NL" dirty="0" err="1"/>
              <a:t>the</a:t>
            </a:r>
            <a:r>
              <a:rPr lang="nl-NL" dirty="0"/>
              <a:t> end of </a:t>
            </a:r>
            <a:r>
              <a:rPr lang="nl-NL" dirty="0" err="1"/>
              <a:t>each</a:t>
            </a:r>
            <a:r>
              <a:rPr lang="nl-NL" dirty="0"/>
              <a:t> </a:t>
            </a:r>
            <a:r>
              <a:rPr lang="nl-NL" dirty="0" err="1"/>
              <a:t>year</a:t>
            </a:r>
            <a:r>
              <a:rPr lang="nl-NL" dirty="0"/>
              <a:t> </a:t>
            </a:r>
            <a:r>
              <a:rPr lang="nl-NL" dirty="0" err="1"/>
              <a:t>the</a:t>
            </a:r>
            <a:r>
              <a:rPr lang="nl-NL" dirty="0"/>
              <a:t> test </a:t>
            </a:r>
            <a:r>
              <a:rPr lang="nl-NL" dirty="0" err="1" smtClean="0"/>
              <a:t>will</a:t>
            </a:r>
            <a:r>
              <a:rPr lang="nl-NL" dirty="0" smtClean="0"/>
              <a:t> </a:t>
            </a:r>
            <a:r>
              <a:rPr lang="nl-NL" dirty="0" err="1"/>
              <a:t>be</a:t>
            </a:r>
            <a:r>
              <a:rPr lang="nl-NL" dirty="0"/>
              <a:t> </a:t>
            </a:r>
            <a:r>
              <a:rPr lang="nl-NL" dirty="0" err="1"/>
              <a:t>done</a:t>
            </a:r>
            <a:r>
              <a:rPr lang="nl-NL" dirty="0"/>
              <a:t> </a:t>
            </a:r>
            <a:r>
              <a:rPr lang="nl-NL" dirty="0" err="1"/>
              <a:t>again</a:t>
            </a:r>
            <a:r>
              <a:rPr lang="nl-NL" dirty="0"/>
              <a:t>, </a:t>
            </a:r>
            <a:r>
              <a:rPr lang="nl-NL" dirty="0" err="1"/>
              <a:t>thus</a:t>
            </a:r>
            <a:r>
              <a:rPr lang="nl-NL" dirty="0"/>
              <a:t> </a:t>
            </a:r>
            <a:r>
              <a:rPr lang="nl-NL" dirty="0" err="1"/>
              <a:t>offering</a:t>
            </a:r>
            <a:r>
              <a:rPr lang="nl-NL" dirty="0"/>
              <a:t> </a:t>
            </a:r>
            <a:r>
              <a:rPr lang="nl-NL" dirty="0" err="1"/>
              <a:t>the</a:t>
            </a:r>
            <a:r>
              <a:rPr lang="nl-NL" dirty="0"/>
              <a:t> opportunity </a:t>
            </a:r>
            <a:r>
              <a:rPr lang="nl-NL" dirty="0" err="1"/>
              <a:t>to</a:t>
            </a:r>
            <a:r>
              <a:rPr lang="nl-NL" dirty="0"/>
              <a:t> </a:t>
            </a:r>
            <a:r>
              <a:rPr lang="nl-NL" dirty="0" err="1"/>
              <a:t>measure</a:t>
            </a:r>
            <a:r>
              <a:rPr lang="nl-NL" dirty="0"/>
              <a:t> </a:t>
            </a:r>
            <a:r>
              <a:rPr lang="nl-NL" dirty="0" err="1"/>
              <a:t>the</a:t>
            </a:r>
            <a:r>
              <a:rPr lang="nl-NL" dirty="0"/>
              <a:t> impact of </a:t>
            </a:r>
            <a:r>
              <a:rPr lang="nl-NL" dirty="0" err="1"/>
              <a:t>the</a:t>
            </a:r>
            <a:r>
              <a:rPr lang="nl-NL" dirty="0"/>
              <a:t> </a:t>
            </a:r>
            <a:r>
              <a:rPr lang="nl-NL" dirty="0" err="1"/>
              <a:t>developing</a:t>
            </a:r>
            <a:r>
              <a:rPr lang="nl-NL" dirty="0"/>
              <a:t> </a:t>
            </a:r>
            <a:r>
              <a:rPr lang="nl-NL" dirty="0" err="1"/>
              <a:t>learning</a:t>
            </a:r>
            <a:r>
              <a:rPr lang="nl-NL" dirty="0"/>
              <a:t> line </a:t>
            </a:r>
            <a:r>
              <a:rPr lang="nl-NL" dirty="0" err="1"/>
              <a:t>and</a:t>
            </a:r>
            <a:r>
              <a:rPr lang="nl-NL" dirty="0"/>
              <a:t> </a:t>
            </a:r>
            <a:r>
              <a:rPr lang="nl-NL" dirty="0" err="1"/>
              <a:t>to</a:t>
            </a:r>
            <a:r>
              <a:rPr lang="nl-NL" dirty="0"/>
              <a:t> </a:t>
            </a:r>
            <a:r>
              <a:rPr lang="nl-NL" dirty="0" err="1"/>
              <a:t>adjust</a:t>
            </a:r>
            <a:r>
              <a:rPr lang="nl-NL" dirty="0"/>
              <a:t> </a:t>
            </a:r>
            <a:r>
              <a:rPr lang="nl-NL" dirty="0" err="1"/>
              <a:t>if</a:t>
            </a:r>
            <a:r>
              <a:rPr lang="nl-NL" dirty="0"/>
              <a:t> </a:t>
            </a:r>
            <a:r>
              <a:rPr lang="nl-NL" dirty="0" err="1"/>
              <a:t>needed</a:t>
            </a:r>
            <a:r>
              <a:rPr lang="nl-NL" dirty="0"/>
              <a:t>.</a:t>
            </a:r>
          </a:p>
        </p:txBody>
      </p:sp>
    </p:spTree>
    <p:extLst>
      <p:ext uri="{BB962C8B-B14F-4D97-AF65-F5344CB8AC3E}">
        <p14:creationId xmlns:p14="http://schemas.microsoft.com/office/powerpoint/2010/main" val="58787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12" name="Titel 1"/>
          <p:cNvSpPr txBox="1">
            <a:spLocks/>
          </p:cNvSpPr>
          <p:nvPr/>
        </p:nvSpPr>
        <p:spPr>
          <a:xfrm>
            <a:off x="2633686" y="274638"/>
            <a:ext cx="576736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smtClean="0"/>
              <a:t>Different steps</a:t>
            </a:r>
            <a:endParaRPr lang="nl-NL" sz="3600" b="1" dirty="0"/>
          </a:p>
        </p:txBody>
      </p:sp>
      <p:sp>
        <p:nvSpPr>
          <p:cNvPr id="3" name="Tijdelijke aanduiding voor inhoud 2"/>
          <p:cNvSpPr>
            <a:spLocks noGrp="1"/>
          </p:cNvSpPr>
          <p:nvPr>
            <p:ph idx="1"/>
          </p:nvPr>
        </p:nvSpPr>
        <p:spPr/>
        <p:txBody>
          <a:bodyPr>
            <a:normAutofit fontScale="92500" lnSpcReduction="10000"/>
          </a:bodyPr>
          <a:lstStyle/>
          <a:p>
            <a:pPr marL="514350" indent="-514350">
              <a:buFont typeface="+mj-lt"/>
              <a:buAutoNum type="arabicPeriod" startAt="4"/>
            </a:pPr>
            <a:r>
              <a:rPr lang="nl-NL" dirty="0" err="1" smtClean="0"/>
              <a:t>create</a:t>
            </a:r>
            <a:r>
              <a:rPr lang="nl-NL" dirty="0" smtClean="0"/>
              <a:t> </a:t>
            </a:r>
            <a:r>
              <a:rPr lang="nl-NL" dirty="0" err="1"/>
              <a:t>the</a:t>
            </a:r>
            <a:r>
              <a:rPr lang="nl-NL" dirty="0"/>
              <a:t> first </a:t>
            </a:r>
            <a:r>
              <a:rPr lang="nl-NL" dirty="0" err="1"/>
              <a:t>drafts</a:t>
            </a:r>
            <a:r>
              <a:rPr lang="nl-NL" dirty="0"/>
              <a:t> of </a:t>
            </a:r>
            <a:r>
              <a:rPr lang="nl-NL" dirty="0" err="1"/>
              <a:t>learning</a:t>
            </a:r>
            <a:r>
              <a:rPr lang="nl-NL" dirty="0"/>
              <a:t> </a:t>
            </a:r>
            <a:r>
              <a:rPr lang="nl-NL" dirty="0" smtClean="0"/>
              <a:t>line, </a:t>
            </a:r>
            <a:r>
              <a:rPr lang="nl-NL" dirty="0"/>
              <a:t>translating </a:t>
            </a:r>
            <a:r>
              <a:rPr lang="nl-NL" dirty="0" err="1"/>
              <a:t>them</a:t>
            </a:r>
            <a:r>
              <a:rPr lang="nl-NL" dirty="0"/>
              <a:t> </a:t>
            </a:r>
            <a:r>
              <a:rPr lang="nl-NL" dirty="0" err="1"/>
              <a:t>into</a:t>
            </a:r>
            <a:r>
              <a:rPr lang="nl-NL" dirty="0"/>
              <a:t> real </a:t>
            </a:r>
            <a:r>
              <a:rPr lang="nl-NL" dirty="0" err="1"/>
              <a:t>learning</a:t>
            </a:r>
            <a:r>
              <a:rPr lang="nl-NL" dirty="0"/>
              <a:t> </a:t>
            </a:r>
            <a:r>
              <a:rPr lang="nl-NL" dirty="0" err="1"/>
              <a:t>objectives</a:t>
            </a:r>
            <a:r>
              <a:rPr lang="nl-NL" dirty="0"/>
              <a:t> </a:t>
            </a:r>
            <a:r>
              <a:rPr lang="nl-NL" dirty="0" err="1"/>
              <a:t>for</a:t>
            </a:r>
            <a:r>
              <a:rPr lang="nl-NL" dirty="0"/>
              <a:t> </a:t>
            </a:r>
            <a:r>
              <a:rPr lang="nl-NL" dirty="0" err="1"/>
              <a:t>selected</a:t>
            </a:r>
            <a:r>
              <a:rPr lang="nl-NL" dirty="0"/>
              <a:t> </a:t>
            </a:r>
            <a:r>
              <a:rPr lang="nl-NL" dirty="0" err="1"/>
              <a:t>years</a:t>
            </a:r>
            <a:r>
              <a:rPr lang="nl-NL" dirty="0"/>
              <a:t> (K7 </a:t>
            </a:r>
            <a:r>
              <a:rPr lang="nl-NL" dirty="0" err="1"/>
              <a:t>and</a:t>
            </a:r>
            <a:r>
              <a:rPr lang="nl-NL" dirty="0"/>
              <a:t> K10) - </a:t>
            </a:r>
            <a:r>
              <a:rPr lang="nl-NL" dirty="0" err="1"/>
              <a:t>taking</a:t>
            </a:r>
            <a:r>
              <a:rPr lang="nl-NL" dirty="0"/>
              <a:t> </a:t>
            </a:r>
            <a:r>
              <a:rPr lang="nl-NL" dirty="0" err="1"/>
              <a:t>into</a:t>
            </a:r>
            <a:r>
              <a:rPr lang="nl-NL" dirty="0"/>
              <a:t> account </a:t>
            </a:r>
            <a:r>
              <a:rPr lang="nl-NL" dirty="0" err="1"/>
              <a:t>the</a:t>
            </a:r>
            <a:r>
              <a:rPr lang="nl-NL" dirty="0"/>
              <a:t> subjects of </a:t>
            </a:r>
            <a:r>
              <a:rPr lang="nl-NL" dirty="0" err="1"/>
              <a:t>the</a:t>
            </a:r>
            <a:r>
              <a:rPr lang="nl-NL" dirty="0"/>
              <a:t> </a:t>
            </a:r>
            <a:r>
              <a:rPr lang="nl-NL" dirty="0" err="1"/>
              <a:t>curricual</a:t>
            </a:r>
            <a:r>
              <a:rPr lang="nl-NL" dirty="0"/>
              <a:t> in </a:t>
            </a:r>
            <a:r>
              <a:rPr lang="nl-NL" dirty="0" err="1"/>
              <a:t>their</a:t>
            </a:r>
            <a:r>
              <a:rPr lang="nl-NL" dirty="0"/>
              <a:t> country </a:t>
            </a:r>
            <a:endParaRPr lang="nl-NL" dirty="0" smtClean="0"/>
          </a:p>
          <a:p>
            <a:pPr marL="914400" lvl="1" indent="-457200">
              <a:buFont typeface="+mj-lt"/>
              <a:buAutoNum type="arabicPeriod" startAt="4"/>
            </a:pPr>
            <a:r>
              <a:rPr lang="nl-NL" dirty="0" err="1" smtClean="0"/>
              <a:t>each</a:t>
            </a:r>
            <a:r>
              <a:rPr lang="nl-NL" dirty="0" smtClean="0"/>
              <a:t> </a:t>
            </a:r>
            <a:r>
              <a:rPr lang="nl-NL" dirty="0" err="1"/>
              <a:t>year</a:t>
            </a:r>
            <a:r>
              <a:rPr lang="nl-NL" dirty="0"/>
              <a:t> a part of </a:t>
            </a:r>
            <a:r>
              <a:rPr lang="nl-NL" dirty="0" err="1"/>
              <a:t>the</a:t>
            </a:r>
            <a:r>
              <a:rPr lang="nl-NL" dirty="0"/>
              <a:t> </a:t>
            </a:r>
            <a:r>
              <a:rPr lang="nl-NL" dirty="0" err="1"/>
              <a:t>total</a:t>
            </a:r>
            <a:r>
              <a:rPr lang="nl-NL" dirty="0"/>
              <a:t> </a:t>
            </a:r>
            <a:r>
              <a:rPr lang="nl-NL" dirty="0" err="1"/>
              <a:t>learning</a:t>
            </a:r>
            <a:r>
              <a:rPr lang="nl-NL" dirty="0"/>
              <a:t> line </a:t>
            </a:r>
            <a:r>
              <a:rPr lang="nl-NL" dirty="0" err="1"/>
              <a:t>will</a:t>
            </a:r>
            <a:r>
              <a:rPr lang="nl-NL" dirty="0"/>
              <a:t> </a:t>
            </a:r>
            <a:r>
              <a:rPr lang="nl-NL" dirty="0" err="1"/>
              <a:t>be</a:t>
            </a:r>
            <a:r>
              <a:rPr lang="nl-NL" dirty="0"/>
              <a:t> </a:t>
            </a:r>
            <a:r>
              <a:rPr lang="nl-NL" dirty="0" err="1" smtClean="0"/>
              <a:t>elaborated</a:t>
            </a:r>
            <a:r>
              <a:rPr lang="nl-NL" dirty="0" smtClean="0"/>
              <a:t>.</a:t>
            </a:r>
          </a:p>
          <a:p>
            <a:pPr marL="914400" lvl="1" indent="-457200">
              <a:buFont typeface="+mj-lt"/>
              <a:buAutoNum type="arabicPeriod" startAt="4"/>
            </a:pPr>
            <a:r>
              <a:rPr lang="nl-NL" dirty="0" err="1" smtClean="0"/>
              <a:t>Include</a:t>
            </a:r>
            <a:r>
              <a:rPr lang="nl-NL" dirty="0" smtClean="0"/>
              <a:t> </a:t>
            </a:r>
            <a:r>
              <a:rPr lang="nl-NL" dirty="0" err="1" smtClean="0"/>
              <a:t>necessary</a:t>
            </a:r>
            <a:r>
              <a:rPr lang="nl-NL" dirty="0" smtClean="0"/>
              <a:t> </a:t>
            </a:r>
            <a:r>
              <a:rPr lang="nl-NL" dirty="0"/>
              <a:t>classroom </a:t>
            </a:r>
            <a:r>
              <a:rPr lang="nl-NL" dirty="0" err="1"/>
              <a:t>materials</a:t>
            </a:r>
            <a:r>
              <a:rPr lang="nl-NL" dirty="0"/>
              <a:t>, </a:t>
            </a:r>
          </a:p>
          <a:p>
            <a:pPr marL="514350" indent="-514350">
              <a:buFont typeface="+mj-lt"/>
              <a:buAutoNum type="arabicPeriod" startAt="4"/>
            </a:pPr>
            <a:r>
              <a:rPr lang="nl-NL" dirty="0" smtClean="0"/>
              <a:t>In </a:t>
            </a:r>
            <a:r>
              <a:rPr lang="nl-NL" dirty="0" err="1"/>
              <a:t>the</a:t>
            </a:r>
            <a:r>
              <a:rPr lang="nl-NL" dirty="0"/>
              <a:t> first </a:t>
            </a:r>
            <a:r>
              <a:rPr lang="nl-NL" dirty="0" err="1"/>
              <a:t>year</a:t>
            </a:r>
            <a:r>
              <a:rPr lang="nl-NL" dirty="0"/>
              <a:t> of </a:t>
            </a:r>
            <a:r>
              <a:rPr lang="nl-NL" dirty="0" err="1"/>
              <a:t>the</a:t>
            </a:r>
            <a:r>
              <a:rPr lang="nl-NL" dirty="0"/>
              <a:t> project, </a:t>
            </a:r>
            <a:r>
              <a:rPr lang="nl-NL" dirty="0" err="1"/>
              <a:t>pupils</a:t>
            </a:r>
            <a:r>
              <a:rPr lang="nl-NL" dirty="0"/>
              <a:t> of different </a:t>
            </a:r>
            <a:r>
              <a:rPr lang="nl-NL" dirty="0" err="1"/>
              <a:t>ages</a:t>
            </a:r>
            <a:r>
              <a:rPr lang="nl-NL" dirty="0"/>
              <a:t> (K7 </a:t>
            </a:r>
            <a:r>
              <a:rPr lang="nl-NL" dirty="0" err="1"/>
              <a:t>and</a:t>
            </a:r>
            <a:r>
              <a:rPr lang="nl-NL" dirty="0"/>
              <a:t> K10) of </a:t>
            </a:r>
            <a:r>
              <a:rPr lang="nl-NL" dirty="0" err="1"/>
              <a:t>the</a:t>
            </a:r>
            <a:r>
              <a:rPr lang="nl-NL" dirty="0"/>
              <a:t> partner schools </a:t>
            </a:r>
            <a:r>
              <a:rPr lang="nl-NL" dirty="0" err="1"/>
              <a:t>will</a:t>
            </a:r>
            <a:r>
              <a:rPr lang="nl-NL" dirty="0"/>
              <a:t> test </a:t>
            </a:r>
            <a:r>
              <a:rPr lang="nl-NL" dirty="0" err="1"/>
              <a:t>the</a:t>
            </a:r>
            <a:r>
              <a:rPr lang="nl-NL" dirty="0"/>
              <a:t> </a:t>
            </a:r>
            <a:r>
              <a:rPr lang="nl-NL" dirty="0" err="1"/>
              <a:t>materials</a:t>
            </a:r>
            <a:r>
              <a:rPr lang="nl-NL" dirty="0"/>
              <a:t> </a:t>
            </a:r>
            <a:r>
              <a:rPr lang="nl-NL" dirty="0" err="1"/>
              <a:t>and</a:t>
            </a:r>
            <a:r>
              <a:rPr lang="nl-NL" dirty="0"/>
              <a:t> </a:t>
            </a:r>
            <a:r>
              <a:rPr lang="nl-NL" dirty="0" err="1"/>
              <a:t>give</a:t>
            </a:r>
            <a:r>
              <a:rPr lang="nl-NL" dirty="0"/>
              <a:t> </a:t>
            </a:r>
            <a:r>
              <a:rPr lang="nl-NL" dirty="0" err="1"/>
              <a:t>their</a:t>
            </a:r>
            <a:r>
              <a:rPr lang="nl-NL" dirty="0"/>
              <a:t> feedback </a:t>
            </a:r>
            <a:r>
              <a:rPr lang="nl-NL" dirty="0" err="1"/>
              <a:t>and</a:t>
            </a:r>
            <a:r>
              <a:rPr lang="nl-NL" dirty="0"/>
              <a:t> </a:t>
            </a:r>
            <a:r>
              <a:rPr lang="nl-NL" dirty="0" err="1"/>
              <a:t>if</a:t>
            </a:r>
            <a:r>
              <a:rPr lang="nl-NL" dirty="0"/>
              <a:t> </a:t>
            </a:r>
            <a:r>
              <a:rPr lang="nl-NL" dirty="0" err="1"/>
              <a:t>appropriate</a:t>
            </a:r>
            <a:r>
              <a:rPr lang="nl-NL" dirty="0"/>
              <a:t> </a:t>
            </a:r>
            <a:r>
              <a:rPr lang="nl-NL" dirty="0" err="1"/>
              <a:t>their</a:t>
            </a:r>
            <a:r>
              <a:rPr lang="nl-NL" dirty="0"/>
              <a:t> </a:t>
            </a:r>
            <a:r>
              <a:rPr lang="nl-NL" dirty="0" err="1"/>
              <a:t>amendements</a:t>
            </a:r>
            <a:r>
              <a:rPr lang="nl-NL" dirty="0"/>
              <a:t>. </a:t>
            </a:r>
          </a:p>
          <a:p>
            <a:pPr marL="514350" indent="-514350">
              <a:buFont typeface="+mj-lt"/>
              <a:buAutoNum type="arabicPeriod" startAt="4"/>
            </a:pPr>
            <a:r>
              <a:rPr lang="nl-NL" dirty="0" smtClean="0"/>
              <a:t>The </a:t>
            </a:r>
            <a:r>
              <a:rPr lang="nl-NL" dirty="0" err="1"/>
              <a:t>teachers</a:t>
            </a:r>
            <a:r>
              <a:rPr lang="nl-NL" dirty="0"/>
              <a:t> </a:t>
            </a:r>
            <a:r>
              <a:rPr lang="nl-NL" dirty="0" err="1"/>
              <a:t>and</a:t>
            </a:r>
            <a:r>
              <a:rPr lang="nl-NL" dirty="0"/>
              <a:t> </a:t>
            </a:r>
            <a:r>
              <a:rPr lang="nl-NL" dirty="0" err="1"/>
              <a:t>researchers</a:t>
            </a:r>
            <a:r>
              <a:rPr lang="nl-NL" dirty="0"/>
              <a:t> </a:t>
            </a:r>
            <a:r>
              <a:rPr lang="nl-NL" dirty="0" err="1"/>
              <a:t>will</a:t>
            </a:r>
            <a:r>
              <a:rPr lang="nl-NL" dirty="0"/>
              <a:t> </a:t>
            </a:r>
            <a:r>
              <a:rPr lang="nl-NL" dirty="0" err="1"/>
              <a:t>rewrite</a:t>
            </a:r>
            <a:r>
              <a:rPr lang="nl-NL" dirty="0"/>
              <a:t> </a:t>
            </a:r>
            <a:r>
              <a:rPr lang="nl-NL" dirty="0" err="1"/>
              <a:t>the</a:t>
            </a:r>
            <a:r>
              <a:rPr lang="nl-NL" dirty="0"/>
              <a:t> </a:t>
            </a:r>
            <a:r>
              <a:rPr lang="nl-NL" dirty="0" err="1"/>
              <a:t>learning</a:t>
            </a:r>
            <a:r>
              <a:rPr lang="nl-NL" dirty="0"/>
              <a:t> </a:t>
            </a:r>
            <a:r>
              <a:rPr lang="nl-NL" dirty="0" err="1"/>
              <a:t>outcomes</a:t>
            </a:r>
            <a:r>
              <a:rPr lang="nl-NL" dirty="0"/>
              <a:t> </a:t>
            </a:r>
            <a:r>
              <a:rPr lang="nl-NL" dirty="0" err="1"/>
              <a:t>into</a:t>
            </a:r>
            <a:r>
              <a:rPr lang="nl-NL" dirty="0"/>
              <a:t> a </a:t>
            </a:r>
            <a:r>
              <a:rPr lang="nl-NL" dirty="0" err="1"/>
              <a:t>final</a:t>
            </a:r>
            <a:r>
              <a:rPr lang="nl-NL" dirty="0"/>
              <a:t> </a:t>
            </a:r>
            <a:r>
              <a:rPr lang="nl-NL" dirty="0" err="1"/>
              <a:t>version</a:t>
            </a:r>
            <a:r>
              <a:rPr lang="nl-NL" dirty="0"/>
              <a:t> .</a:t>
            </a:r>
          </a:p>
        </p:txBody>
      </p:sp>
    </p:spTree>
    <p:extLst>
      <p:ext uri="{BB962C8B-B14F-4D97-AF65-F5344CB8AC3E}">
        <p14:creationId xmlns:p14="http://schemas.microsoft.com/office/powerpoint/2010/main" val="488312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12" name="Titel 1"/>
          <p:cNvSpPr txBox="1">
            <a:spLocks/>
          </p:cNvSpPr>
          <p:nvPr/>
        </p:nvSpPr>
        <p:spPr>
          <a:xfrm>
            <a:off x="2633686" y="274638"/>
            <a:ext cx="576736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smtClean="0"/>
              <a:t>Different steps</a:t>
            </a:r>
            <a:endParaRPr lang="nl-NL" sz="3600" b="1" dirty="0"/>
          </a:p>
        </p:txBody>
      </p:sp>
      <p:sp>
        <p:nvSpPr>
          <p:cNvPr id="3" name="Tijdelijke aanduiding voor inhoud 2"/>
          <p:cNvSpPr>
            <a:spLocks noGrp="1"/>
          </p:cNvSpPr>
          <p:nvPr>
            <p:ph idx="1"/>
          </p:nvPr>
        </p:nvSpPr>
        <p:spPr/>
        <p:txBody>
          <a:bodyPr>
            <a:normAutofit fontScale="85000" lnSpcReduction="20000"/>
          </a:bodyPr>
          <a:lstStyle/>
          <a:p>
            <a:pPr marL="514350" indent="-514350">
              <a:lnSpc>
                <a:spcPct val="120000"/>
              </a:lnSpc>
              <a:buFont typeface="+mj-lt"/>
              <a:buAutoNum type="arabicPeriod" startAt="7"/>
            </a:pPr>
            <a:r>
              <a:rPr lang="nl-NL" dirty="0" smtClean="0"/>
              <a:t>In </a:t>
            </a:r>
            <a:r>
              <a:rPr lang="nl-NL" dirty="0" err="1"/>
              <a:t>the</a:t>
            </a:r>
            <a:r>
              <a:rPr lang="nl-NL" dirty="0"/>
              <a:t> second </a:t>
            </a:r>
            <a:r>
              <a:rPr lang="nl-NL" dirty="0" err="1"/>
              <a:t>and</a:t>
            </a:r>
            <a:r>
              <a:rPr lang="nl-NL" dirty="0"/>
              <a:t> </a:t>
            </a:r>
            <a:r>
              <a:rPr lang="nl-NL" dirty="0" err="1"/>
              <a:t>third</a:t>
            </a:r>
            <a:r>
              <a:rPr lang="nl-NL" dirty="0"/>
              <a:t> </a:t>
            </a:r>
            <a:r>
              <a:rPr lang="nl-NL" dirty="0" err="1"/>
              <a:t>year</a:t>
            </a:r>
            <a:r>
              <a:rPr lang="nl-NL" dirty="0"/>
              <a:t> of </a:t>
            </a:r>
            <a:r>
              <a:rPr lang="nl-NL" dirty="0" err="1"/>
              <a:t>the</a:t>
            </a:r>
            <a:r>
              <a:rPr lang="nl-NL" dirty="0"/>
              <a:t> project </a:t>
            </a:r>
            <a:r>
              <a:rPr lang="nl-NL" dirty="0" err="1"/>
              <a:t>the</a:t>
            </a:r>
            <a:r>
              <a:rPr lang="nl-NL" dirty="0"/>
              <a:t> </a:t>
            </a:r>
            <a:r>
              <a:rPr lang="nl-NL" dirty="0" err="1"/>
              <a:t>same</a:t>
            </a:r>
            <a:r>
              <a:rPr lang="nl-NL" dirty="0"/>
              <a:t> </a:t>
            </a:r>
            <a:r>
              <a:rPr lang="nl-NL" dirty="0" err="1"/>
              <a:t>activities</a:t>
            </a:r>
            <a:r>
              <a:rPr lang="nl-NL" dirty="0"/>
              <a:t> </a:t>
            </a:r>
            <a:r>
              <a:rPr lang="nl-NL" dirty="0" err="1"/>
              <a:t>will</a:t>
            </a:r>
            <a:r>
              <a:rPr lang="nl-NL" dirty="0"/>
              <a:t> </a:t>
            </a:r>
            <a:r>
              <a:rPr lang="nl-NL" dirty="0" err="1"/>
              <a:t>be</a:t>
            </a:r>
            <a:r>
              <a:rPr lang="nl-NL" dirty="0"/>
              <a:t> </a:t>
            </a:r>
            <a:r>
              <a:rPr lang="nl-NL" dirty="0" err="1"/>
              <a:t>done</a:t>
            </a:r>
            <a:r>
              <a:rPr lang="nl-NL" dirty="0"/>
              <a:t> </a:t>
            </a:r>
            <a:r>
              <a:rPr lang="nl-NL" dirty="0" err="1"/>
              <a:t>for</a:t>
            </a:r>
            <a:r>
              <a:rPr lang="nl-NL" dirty="0"/>
              <a:t> </a:t>
            </a:r>
            <a:r>
              <a:rPr lang="nl-NL" dirty="0" err="1"/>
              <a:t>year</a:t>
            </a:r>
            <a:r>
              <a:rPr lang="nl-NL" dirty="0"/>
              <a:t> </a:t>
            </a:r>
            <a:r>
              <a:rPr lang="nl-NL" dirty="0" err="1"/>
              <a:t>groups</a:t>
            </a:r>
            <a:r>
              <a:rPr lang="nl-NL" dirty="0"/>
              <a:t> K8-K11 </a:t>
            </a:r>
            <a:r>
              <a:rPr lang="nl-NL" dirty="0" err="1"/>
              <a:t>and</a:t>
            </a:r>
            <a:r>
              <a:rPr lang="nl-NL" dirty="0"/>
              <a:t> </a:t>
            </a:r>
            <a:r>
              <a:rPr lang="nl-NL" dirty="0" smtClean="0"/>
              <a:t>K9-K12.- </a:t>
            </a:r>
            <a:r>
              <a:rPr lang="nl-NL" dirty="0" err="1" smtClean="0"/>
              <a:t>same</a:t>
            </a:r>
            <a:r>
              <a:rPr lang="nl-NL" dirty="0" smtClean="0"/>
              <a:t> </a:t>
            </a:r>
            <a:r>
              <a:rPr lang="nl-NL" dirty="0" err="1"/>
              <a:t>group</a:t>
            </a:r>
            <a:r>
              <a:rPr lang="nl-NL" dirty="0"/>
              <a:t> of </a:t>
            </a:r>
            <a:r>
              <a:rPr lang="nl-NL" dirty="0" err="1"/>
              <a:t>pupils</a:t>
            </a:r>
            <a:r>
              <a:rPr lang="nl-NL" dirty="0"/>
              <a:t> </a:t>
            </a:r>
            <a:r>
              <a:rPr lang="nl-NL" dirty="0" err="1"/>
              <a:t>will</a:t>
            </a:r>
            <a:r>
              <a:rPr lang="nl-NL" dirty="0"/>
              <a:t> </a:t>
            </a:r>
            <a:r>
              <a:rPr lang="nl-NL" dirty="0" err="1"/>
              <a:t>be</a:t>
            </a:r>
            <a:r>
              <a:rPr lang="nl-NL" dirty="0"/>
              <a:t> </a:t>
            </a:r>
            <a:r>
              <a:rPr lang="nl-NL" dirty="0" err="1"/>
              <a:t>testing</a:t>
            </a:r>
            <a:r>
              <a:rPr lang="nl-NL" dirty="0"/>
              <a:t> </a:t>
            </a:r>
            <a:r>
              <a:rPr lang="nl-NL" dirty="0" err="1"/>
              <a:t>the</a:t>
            </a:r>
            <a:r>
              <a:rPr lang="nl-NL" dirty="0"/>
              <a:t> </a:t>
            </a:r>
            <a:r>
              <a:rPr lang="nl-NL" dirty="0" err="1"/>
              <a:t>materials</a:t>
            </a:r>
            <a:r>
              <a:rPr lang="nl-NL" dirty="0"/>
              <a:t> </a:t>
            </a:r>
            <a:r>
              <a:rPr lang="nl-NL" dirty="0" err="1"/>
              <a:t>for</a:t>
            </a:r>
            <a:r>
              <a:rPr lang="nl-NL" dirty="0"/>
              <a:t> </a:t>
            </a:r>
            <a:r>
              <a:rPr lang="nl-NL" dirty="0" err="1"/>
              <a:t>three</a:t>
            </a:r>
            <a:r>
              <a:rPr lang="nl-NL" dirty="0"/>
              <a:t> </a:t>
            </a:r>
            <a:r>
              <a:rPr lang="nl-NL" dirty="0" err="1"/>
              <a:t>years</a:t>
            </a:r>
            <a:r>
              <a:rPr lang="nl-NL" dirty="0"/>
              <a:t> in a </a:t>
            </a:r>
            <a:r>
              <a:rPr lang="nl-NL" dirty="0" err="1" smtClean="0"/>
              <a:t>row</a:t>
            </a:r>
            <a:endParaRPr lang="nl-NL" dirty="0" smtClean="0"/>
          </a:p>
          <a:p>
            <a:pPr marL="514350" indent="-514350">
              <a:lnSpc>
                <a:spcPct val="120000"/>
              </a:lnSpc>
              <a:buFont typeface="+mj-lt"/>
              <a:buAutoNum type="arabicPeriod" startAt="7"/>
            </a:pPr>
            <a:r>
              <a:rPr lang="nl-NL" dirty="0" smtClean="0"/>
              <a:t>The </a:t>
            </a:r>
            <a:r>
              <a:rPr lang="nl-NL" dirty="0" err="1"/>
              <a:t>final</a:t>
            </a:r>
            <a:r>
              <a:rPr lang="nl-NL" dirty="0"/>
              <a:t> </a:t>
            </a:r>
            <a:r>
              <a:rPr lang="nl-NL" dirty="0" err="1"/>
              <a:t>learning</a:t>
            </a:r>
            <a:r>
              <a:rPr lang="nl-NL" dirty="0"/>
              <a:t> </a:t>
            </a:r>
            <a:r>
              <a:rPr lang="nl-NL" dirty="0" err="1"/>
              <a:t>lines</a:t>
            </a:r>
            <a:r>
              <a:rPr lang="nl-NL" dirty="0"/>
              <a:t> </a:t>
            </a:r>
            <a:r>
              <a:rPr lang="nl-NL" dirty="0" err="1"/>
              <a:t>will</a:t>
            </a:r>
            <a:r>
              <a:rPr lang="nl-NL" dirty="0"/>
              <a:t> </a:t>
            </a:r>
            <a:r>
              <a:rPr lang="nl-NL" dirty="0" err="1"/>
              <a:t>be</a:t>
            </a:r>
            <a:r>
              <a:rPr lang="nl-NL" dirty="0"/>
              <a:t> </a:t>
            </a:r>
            <a:r>
              <a:rPr lang="nl-NL" dirty="0" err="1" smtClean="0"/>
              <a:t>published</a:t>
            </a:r>
            <a:r>
              <a:rPr lang="nl-NL" dirty="0" smtClean="0"/>
              <a:t>. </a:t>
            </a:r>
            <a:r>
              <a:rPr lang="nl-NL" dirty="0" smtClean="0"/>
              <a:t/>
            </a:r>
            <a:br>
              <a:rPr lang="nl-NL" dirty="0" smtClean="0"/>
            </a:br>
            <a:r>
              <a:rPr lang="nl-NL" dirty="0" err="1" smtClean="0"/>
              <a:t>along</a:t>
            </a:r>
            <a:r>
              <a:rPr lang="nl-NL" dirty="0" smtClean="0"/>
              <a:t> </a:t>
            </a:r>
            <a:r>
              <a:rPr lang="nl-NL" dirty="0" err="1"/>
              <a:t>with</a:t>
            </a:r>
            <a:r>
              <a:rPr lang="nl-NL" dirty="0"/>
              <a:t> </a:t>
            </a:r>
            <a:r>
              <a:rPr lang="nl-NL" dirty="0" err="1"/>
              <a:t>the</a:t>
            </a:r>
            <a:r>
              <a:rPr lang="nl-NL" dirty="0"/>
              <a:t> </a:t>
            </a:r>
            <a:r>
              <a:rPr lang="nl-NL" dirty="0" err="1"/>
              <a:t>essential</a:t>
            </a:r>
            <a:r>
              <a:rPr lang="nl-NL" dirty="0"/>
              <a:t> classroom </a:t>
            </a:r>
            <a:r>
              <a:rPr lang="nl-NL" dirty="0" err="1"/>
              <a:t>materials</a:t>
            </a:r>
            <a:r>
              <a:rPr lang="nl-NL" dirty="0"/>
              <a:t>, </a:t>
            </a:r>
            <a:r>
              <a:rPr lang="nl-NL" dirty="0" err="1"/>
              <a:t>thus</a:t>
            </a:r>
            <a:r>
              <a:rPr lang="nl-NL" dirty="0"/>
              <a:t> </a:t>
            </a:r>
            <a:r>
              <a:rPr lang="nl-NL" dirty="0" err="1"/>
              <a:t>facilitating</a:t>
            </a:r>
            <a:r>
              <a:rPr lang="nl-NL" dirty="0"/>
              <a:t> </a:t>
            </a:r>
            <a:r>
              <a:rPr lang="nl-NL" dirty="0" err="1"/>
              <a:t>the</a:t>
            </a:r>
            <a:r>
              <a:rPr lang="nl-NL" dirty="0"/>
              <a:t> </a:t>
            </a:r>
            <a:r>
              <a:rPr lang="nl-NL" dirty="0" err="1"/>
              <a:t>introduction</a:t>
            </a:r>
            <a:r>
              <a:rPr lang="nl-NL" dirty="0"/>
              <a:t> </a:t>
            </a:r>
            <a:r>
              <a:rPr lang="nl-NL" dirty="0" err="1"/>
              <a:t>and</a:t>
            </a:r>
            <a:r>
              <a:rPr lang="nl-NL" dirty="0"/>
              <a:t> </a:t>
            </a:r>
            <a:r>
              <a:rPr lang="nl-NL" dirty="0" err="1" smtClean="0"/>
              <a:t>implementation</a:t>
            </a:r>
            <a:r>
              <a:rPr lang="nl-NL" dirty="0" smtClean="0"/>
              <a:t>.</a:t>
            </a:r>
            <a:endParaRPr lang="nl-NL" dirty="0"/>
          </a:p>
          <a:p>
            <a:pPr marL="514350" indent="-514350">
              <a:lnSpc>
                <a:spcPct val="120000"/>
              </a:lnSpc>
              <a:buFont typeface="+mj-lt"/>
              <a:buAutoNum type="arabicPeriod" startAt="7"/>
            </a:pPr>
            <a:r>
              <a:rPr lang="nl-NL" dirty="0" smtClean="0"/>
              <a:t>A </a:t>
            </a:r>
            <a:r>
              <a:rPr lang="nl-NL" dirty="0" err="1"/>
              <a:t>publication</a:t>
            </a:r>
            <a:r>
              <a:rPr lang="nl-NL" dirty="0"/>
              <a:t> </a:t>
            </a:r>
            <a:r>
              <a:rPr lang="nl-NL" dirty="0" err="1"/>
              <a:t>with</a:t>
            </a:r>
            <a:r>
              <a:rPr lang="nl-NL" dirty="0"/>
              <a:t> </a:t>
            </a:r>
            <a:r>
              <a:rPr lang="nl-NL" dirty="0" err="1"/>
              <a:t>amendments</a:t>
            </a:r>
            <a:r>
              <a:rPr lang="nl-NL" dirty="0"/>
              <a:t> </a:t>
            </a:r>
            <a:r>
              <a:rPr lang="nl-NL" dirty="0" err="1"/>
              <a:t>for</a:t>
            </a:r>
            <a:r>
              <a:rPr lang="nl-NL" dirty="0"/>
              <a:t> </a:t>
            </a:r>
            <a:r>
              <a:rPr lang="nl-NL" dirty="0" err="1"/>
              <a:t>inclusion</a:t>
            </a:r>
            <a:r>
              <a:rPr lang="nl-NL" dirty="0"/>
              <a:t> </a:t>
            </a:r>
            <a:r>
              <a:rPr lang="nl-NL" dirty="0" err="1"/>
              <a:t>into</a:t>
            </a:r>
            <a:r>
              <a:rPr lang="nl-NL" dirty="0"/>
              <a:t> </a:t>
            </a:r>
            <a:r>
              <a:rPr lang="nl-NL" dirty="0" err="1"/>
              <a:t>the</a:t>
            </a:r>
            <a:r>
              <a:rPr lang="nl-NL" dirty="0"/>
              <a:t> </a:t>
            </a:r>
            <a:r>
              <a:rPr lang="nl-NL" dirty="0" err="1"/>
              <a:t>national</a:t>
            </a:r>
            <a:r>
              <a:rPr lang="nl-NL" dirty="0"/>
              <a:t> curricula </a:t>
            </a:r>
            <a:r>
              <a:rPr lang="nl-NL" dirty="0" err="1" smtClean="0"/>
              <a:t>will</a:t>
            </a:r>
            <a:r>
              <a:rPr lang="nl-NL" dirty="0" smtClean="0"/>
              <a:t> </a:t>
            </a:r>
            <a:r>
              <a:rPr lang="nl-NL" dirty="0" err="1"/>
              <a:t>be</a:t>
            </a:r>
            <a:r>
              <a:rPr lang="nl-NL" dirty="0"/>
              <a:t> </a:t>
            </a:r>
            <a:r>
              <a:rPr lang="nl-NL" dirty="0" err="1"/>
              <a:t>produced</a:t>
            </a:r>
            <a:r>
              <a:rPr lang="nl-NL" dirty="0"/>
              <a:t> </a:t>
            </a:r>
            <a:r>
              <a:rPr lang="nl-NL" dirty="0" err="1"/>
              <a:t>and</a:t>
            </a:r>
            <a:r>
              <a:rPr lang="nl-NL" dirty="0"/>
              <a:t> </a:t>
            </a:r>
            <a:r>
              <a:rPr lang="nl-NL" dirty="0" err="1"/>
              <a:t>disseminated</a:t>
            </a:r>
            <a:r>
              <a:rPr lang="nl-NL" dirty="0"/>
              <a:t> </a:t>
            </a:r>
            <a:r>
              <a:rPr lang="nl-NL" dirty="0" err="1"/>
              <a:t>among</a:t>
            </a:r>
            <a:r>
              <a:rPr lang="nl-NL" dirty="0"/>
              <a:t> </a:t>
            </a:r>
            <a:r>
              <a:rPr lang="nl-NL" dirty="0" err="1"/>
              <a:t>the</a:t>
            </a:r>
            <a:r>
              <a:rPr lang="nl-NL" dirty="0"/>
              <a:t> different </a:t>
            </a:r>
            <a:r>
              <a:rPr lang="nl-NL" dirty="0" err="1"/>
              <a:t>national</a:t>
            </a:r>
            <a:r>
              <a:rPr lang="nl-NL" dirty="0"/>
              <a:t> </a:t>
            </a:r>
            <a:r>
              <a:rPr lang="nl-NL" dirty="0" err="1"/>
              <a:t>ministries</a:t>
            </a:r>
            <a:r>
              <a:rPr lang="nl-NL" dirty="0"/>
              <a:t> of </a:t>
            </a:r>
            <a:r>
              <a:rPr lang="nl-NL" dirty="0" err="1"/>
              <a:t>education</a:t>
            </a:r>
            <a:r>
              <a:rPr lang="nl-NL" dirty="0"/>
              <a:t>..</a:t>
            </a:r>
          </a:p>
        </p:txBody>
      </p:sp>
    </p:spTree>
    <p:extLst>
      <p:ext uri="{BB962C8B-B14F-4D97-AF65-F5344CB8AC3E}">
        <p14:creationId xmlns:p14="http://schemas.microsoft.com/office/powerpoint/2010/main" val="148550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pic>
        <p:nvPicPr>
          <p:cNvPr id="3" name="Afbeelding 2" descr="yathink.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34330" y="274638"/>
            <a:ext cx="2821941" cy="3086498"/>
          </a:xfrm>
          <a:prstGeom prst="rect">
            <a:avLst/>
          </a:prstGeom>
        </p:spPr>
      </p:pic>
      <p:sp>
        <p:nvSpPr>
          <p:cNvPr id="2" name="Titel 1"/>
          <p:cNvSpPr>
            <a:spLocks noGrp="1"/>
          </p:cNvSpPr>
          <p:nvPr>
            <p:ph type="title"/>
          </p:nvPr>
        </p:nvSpPr>
        <p:spPr>
          <a:xfrm>
            <a:off x="2457450" y="274638"/>
            <a:ext cx="4543621" cy="1143000"/>
          </a:xfrm>
        </p:spPr>
        <p:txBody>
          <a:bodyPr>
            <a:normAutofit/>
          </a:bodyPr>
          <a:lstStyle/>
          <a:p>
            <a:r>
              <a:rPr lang="nl-NL" sz="3600" b="1" dirty="0" smtClean="0"/>
              <a:t>GI </a:t>
            </a:r>
            <a:r>
              <a:rPr lang="nl-NL" sz="3600" b="1" dirty="0" err="1" smtClean="0"/>
              <a:t>Science</a:t>
            </a:r>
            <a:r>
              <a:rPr lang="nl-NL" sz="3600" b="1" dirty="0" smtClean="0"/>
              <a:t> </a:t>
            </a:r>
            <a:r>
              <a:rPr lang="nl-NL" sz="3600" b="1" dirty="0" smtClean="0">
                <a:sym typeface="Wingdings"/>
              </a:rPr>
              <a:t> </a:t>
            </a:r>
            <a:r>
              <a:rPr lang="nl-NL" sz="3600" b="1" dirty="0" err="1" smtClean="0">
                <a:sym typeface="Wingdings"/>
              </a:rPr>
              <a:t>spatial</a:t>
            </a:r>
            <a:r>
              <a:rPr lang="nl-NL" sz="3600" b="1" dirty="0" smtClean="0">
                <a:sym typeface="Wingdings"/>
              </a:rPr>
              <a:t> thinking</a:t>
            </a:r>
            <a:endParaRPr lang="nl-NL" sz="3600" b="1" dirty="0"/>
          </a:p>
        </p:txBody>
      </p:sp>
      <p:pic>
        <p:nvPicPr>
          <p:cNvPr id="7" name="Afbeelding 6"/>
          <p:cNvPicPr/>
          <p:nvPr/>
        </p:nvPicPr>
        <p:blipFill>
          <a:blip r:embed="rId5">
            <a:extLst>
              <a:ext uri="{28A0092B-C50C-407E-A947-70E740481C1C}">
                <a14:useLocalDpi xmlns:a14="http://schemas.microsoft.com/office/drawing/2010/main" val="0"/>
              </a:ext>
            </a:extLst>
          </a:blip>
          <a:stretch>
            <a:fillRect/>
          </a:stretch>
        </p:blipFill>
        <p:spPr>
          <a:xfrm>
            <a:off x="164892" y="3361135"/>
            <a:ext cx="8791379" cy="2594821"/>
          </a:xfrm>
          <a:prstGeom prst="rect">
            <a:avLst/>
          </a:prstGeom>
        </p:spPr>
      </p:pic>
    </p:spTree>
    <p:extLst>
      <p:ext uri="{BB962C8B-B14F-4D97-AF65-F5344CB8AC3E}">
        <p14:creationId xmlns:p14="http://schemas.microsoft.com/office/powerpoint/2010/main" val="187818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p:txBody>
          <a:bodyPr anchor="t">
            <a:normAutofit fontScale="90000"/>
          </a:bodyPr>
          <a:lstStyle/>
          <a:p>
            <a:r>
              <a:rPr lang="nl-NL" sz="2400" dirty="0" smtClean="0"/>
              <a:t>Timeframe: </a:t>
            </a:r>
            <a:br>
              <a:rPr lang="nl-NL" sz="2400" dirty="0" smtClean="0"/>
            </a:br>
            <a:r>
              <a:rPr lang="nl-NL" sz="2400" dirty="0"/>
              <a:t/>
            </a:r>
            <a:br>
              <a:rPr lang="nl-NL" sz="2400" dirty="0"/>
            </a:br>
            <a:r>
              <a:rPr lang="nl-NL" sz="2400" dirty="0" smtClean="0"/>
              <a:t>September 2015 – August 2018</a:t>
            </a:r>
            <a:br>
              <a:rPr lang="nl-NL" sz="2400" dirty="0" smtClean="0"/>
            </a:br>
            <a:r>
              <a:rPr lang="nl-NL" sz="2400" dirty="0"/>
              <a:t/>
            </a:r>
            <a:br>
              <a:rPr lang="nl-NL" sz="2400" dirty="0"/>
            </a:br>
            <a:r>
              <a:rPr lang="nl-NL" sz="2400" dirty="0" smtClean="0"/>
              <a:t>more info : </a:t>
            </a:r>
            <a:r>
              <a:rPr lang="nl-NL" sz="2400" dirty="0" smtClean="0">
                <a:hlinkClick r:id="rId3"/>
              </a:rPr>
              <a:t>www.gi-learner.eu</a:t>
            </a:r>
            <a:r>
              <a:rPr lang="nl-NL" sz="2400" dirty="0" smtClean="0"/>
              <a:t> (</a:t>
            </a:r>
            <a:r>
              <a:rPr lang="nl-NL" sz="2400" dirty="0" err="1" smtClean="0"/>
              <a:t>soon</a:t>
            </a:r>
            <a:r>
              <a:rPr lang="nl-NL" sz="2400" dirty="0" smtClean="0"/>
              <a:t>)</a:t>
            </a:r>
            <a:br>
              <a:rPr lang="nl-NL" sz="2400" dirty="0" smtClean="0"/>
            </a:br>
            <a:r>
              <a:rPr lang="nl-NL" sz="2400" dirty="0"/>
              <a:t/>
            </a:r>
            <a:br>
              <a:rPr lang="nl-NL" sz="2400" dirty="0"/>
            </a:br>
            <a:r>
              <a:rPr lang="nl-NL" sz="2400" dirty="0" err="1" smtClean="0"/>
              <a:t>join</a:t>
            </a:r>
            <a:r>
              <a:rPr lang="nl-NL" sz="2400" dirty="0" smtClean="0"/>
              <a:t> </a:t>
            </a:r>
            <a:r>
              <a:rPr lang="nl-NL" sz="2400" dirty="0" err="1" smtClean="0"/>
              <a:t>us</a:t>
            </a:r>
            <a:r>
              <a:rPr lang="nl-NL" sz="2400" dirty="0" smtClean="0"/>
              <a:t> at </a:t>
            </a:r>
            <a:r>
              <a:rPr lang="nl-NL" sz="2400" dirty="0" err="1" smtClean="0"/>
              <a:t>the</a:t>
            </a:r>
            <a:r>
              <a:rPr lang="nl-NL" sz="2400" dirty="0" smtClean="0"/>
              <a:t> next EUROGEO conference: September 2016</a:t>
            </a:r>
            <a:r>
              <a:rPr lang="nl-NL" sz="2400" dirty="0" smtClean="0"/>
              <a:t/>
            </a:r>
            <a:br>
              <a:rPr lang="nl-NL" sz="2400" dirty="0" smtClean="0"/>
            </a:br>
            <a:r>
              <a:rPr lang="nl-NL" sz="2400" dirty="0"/>
              <a:t/>
            </a:r>
            <a:br>
              <a:rPr lang="nl-NL" sz="2400" dirty="0"/>
            </a:br>
            <a:r>
              <a:rPr lang="nl-NL" sz="2400" dirty="0" err="1" smtClean="0"/>
              <a:t>luc.zwartjes@ugent.be</a:t>
            </a:r>
            <a:endParaRPr lang="nl-NL" sz="2400" dirty="0"/>
          </a:p>
        </p:txBody>
      </p:sp>
    </p:spTree>
    <p:extLst>
      <p:ext uri="{BB962C8B-B14F-4D97-AF65-F5344CB8AC3E}">
        <p14:creationId xmlns:p14="http://schemas.microsoft.com/office/powerpoint/2010/main" val="700293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1491187"/>
            <a:ext cx="6629400" cy="4703717"/>
          </a:xfrm>
          <a:prstGeom prst="rect">
            <a:avLst/>
          </a:prstGeom>
        </p:spPr>
      </p:pic>
      <p:sp>
        <p:nvSpPr>
          <p:cNvPr id="6" name="Tekstvak 5"/>
          <p:cNvSpPr txBox="1"/>
          <p:nvPr/>
        </p:nvSpPr>
        <p:spPr>
          <a:xfrm>
            <a:off x="2876550" y="678919"/>
            <a:ext cx="4400550" cy="369332"/>
          </a:xfrm>
          <a:prstGeom prst="rect">
            <a:avLst/>
          </a:prstGeom>
          <a:noFill/>
        </p:spPr>
        <p:txBody>
          <a:bodyPr wrap="square" rtlCol="0">
            <a:spAutoFit/>
          </a:bodyPr>
          <a:lstStyle/>
          <a:p>
            <a:r>
              <a:rPr lang="nl-NL" dirty="0" smtClean="0">
                <a:hlinkClick r:id="rId4"/>
              </a:rPr>
              <a:t>www.eurogeography.eu/</a:t>
            </a:r>
            <a:r>
              <a:rPr lang="nl-NL" dirty="0" smtClean="0"/>
              <a:t> </a:t>
            </a:r>
            <a:endParaRPr lang="nl-NL" dirty="0"/>
          </a:p>
        </p:txBody>
      </p:sp>
    </p:spTree>
    <p:extLst>
      <p:ext uri="{BB962C8B-B14F-4D97-AF65-F5344CB8AC3E}">
        <p14:creationId xmlns:p14="http://schemas.microsoft.com/office/powerpoint/2010/main" val="64381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6" name="Tekstvak 5"/>
          <p:cNvSpPr txBox="1"/>
          <p:nvPr/>
        </p:nvSpPr>
        <p:spPr>
          <a:xfrm>
            <a:off x="2876550" y="494253"/>
            <a:ext cx="4400550" cy="369332"/>
          </a:xfrm>
          <a:prstGeom prst="rect">
            <a:avLst/>
          </a:prstGeom>
          <a:noFill/>
        </p:spPr>
        <p:txBody>
          <a:bodyPr wrap="square" rtlCol="0">
            <a:spAutoFit/>
          </a:bodyPr>
          <a:lstStyle/>
          <a:p>
            <a:r>
              <a:rPr lang="nl-NL" dirty="0" smtClean="0">
                <a:hlinkClick r:id="rId4"/>
              </a:rPr>
              <a:t>www.eurogeography.eu/</a:t>
            </a:r>
            <a:r>
              <a:rPr lang="nl-NL" dirty="0" smtClean="0"/>
              <a:t> </a:t>
            </a:r>
            <a:endParaRPr lang="nl-NL" dirty="0"/>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300" y="1493905"/>
            <a:ext cx="6756400" cy="4913745"/>
          </a:xfrm>
          <a:prstGeom prst="rect">
            <a:avLst/>
          </a:prstGeom>
        </p:spPr>
      </p:pic>
    </p:spTree>
    <p:extLst>
      <p:ext uri="{BB962C8B-B14F-4D97-AF65-F5344CB8AC3E}">
        <p14:creationId xmlns:p14="http://schemas.microsoft.com/office/powerpoint/2010/main" val="77364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6" name="Tekstvak 5"/>
          <p:cNvSpPr txBox="1"/>
          <p:nvPr/>
        </p:nvSpPr>
        <p:spPr>
          <a:xfrm>
            <a:off x="2876550" y="494253"/>
            <a:ext cx="4400550" cy="369332"/>
          </a:xfrm>
          <a:prstGeom prst="rect">
            <a:avLst/>
          </a:prstGeom>
          <a:noFill/>
        </p:spPr>
        <p:txBody>
          <a:bodyPr wrap="square" rtlCol="0">
            <a:spAutoFit/>
          </a:bodyPr>
          <a:lstStyle/>
          <a:p>
            <a:r>
              <a:rPr lang="nl-NL" dirty="0" smtClean="0">
                <a:hlinkClick r:id="rId4"/>
              </a:rPr>
              <a:t>www.eurogeography.eu/</a:t>
            </a:r>
            <a:r>
              <a:rPr lang="nl-NL" dirty="0" smtClean="0"/>
              <a:t> </a:t>
            </a:r>
            <a:endParaRPr lang="nl-NL" dirty="0"/>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00" y="0"/>
            <a:ext cx="7331782" cy="6858000"/>
          </a:xfrm>
          <a:prstGeom prst="rect">
            <a:avLst/>
          </a:prstGeom>
        </p:spPr>
      </p:pic>
      <p:sp>
        <p:nvSpPr>
          <p:cNvPr id="5" name="Rechthoek 4"/>
          <p:cNvSpPr/>
          <p:nvPr/>
        </p:nvSpPr>
        <p:spPr>
          <a:xfrm>
            <a:off x="2633685" y="100198"/>
            <a:ext cx="3703193" cy="461665"/>
          </a:xfrm>
          <a:prstGeom prst="rect">
            <a:avLst/>
          </a:prstGeom>
        </p:spPr>
        <p:txBody>
          <a:bodyPr wrap="none">
            <a:spAutoFit/>
          </a:bodyPr>
          <a:lstStyle/>
          <a:p>
            <a:r>
              <a:rPr lang="nl-NL" sz="2400" b="1" dirty="0"/>
              <a:t>http://</a:t>
            </a:r>
            <a:r>
              <a:rPr lang="nl-NL" sz="2400" b="1" dirty="0" err="1"/>
              <a:t>tinyurl.com</a:t>
            </a:r>
            <a:r>
              <a:rPr lang="nl-NL" sz="2400" b="1" dirty="0"/>
              <a:t>/zjh2fmo</a:t>
            </a:r>
          </a:p>
        </p:txBody>
      </p:sp>
    </p:spTree>
    <p:extLst>
      <p:ext uri="{BB962C8B-B14F-4D97-AF65-F5344CB8AC3E}">
        <p14:creationId xmlns:p14="http://schemas.microsoft.com/office/powerpoint/2010/main" val="19207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a:xfrm>
            <a:off x="623888" y="2414589"/>
            <a:ext cx="8081962" cy="3052761"/>
          </a:xfrm>
        </p:spPr>
        <p:txBody>
          <a:bodyPr anchor="t">
            <a:normAutofit fontScale="90000"/>
          </a:bodyPr>
          <a:lstStyle/>
          <a:p>
            <a:r>
              <a:rPr lang="nl-NL" sz="2400" dirty="0" smtClean="0"/>
              <a:t>Timeframe: </a:t>
            </a:r>
            <a:br>
              <a:rPr lang="nl-NL" sz="2400" dirty="0" smtClean="0"/>
            </a:br>
            <a:r>
              <a:rPr lang="nl-NL" sz="2400" dirty="0"/>
              <a:t/>
            </a:r>
            <a:br>
              <a:rPr lang="nl-NL" sz="2400" dirty="0"/>
            </a:br>
            <a:r>
              <a:rPr lang="nl-NL" sz="2400" dirty="0" smtClean="0"/>
              <a:t>September 2015 – August 2018</a:t>
            </a:r>
            <a:br>
              <a:rPr lang="nl-NL" sz="2400" dirty="0" smtClean="0"/>
            </a:br>
            <a:r>
              <a:rPr lang="nl-NL" sz="2400" dirty="0"/>
              <a:t/>
            </a:r>
            <a:br>
              <a:rPr lang="nl-NL" sz="2400" dirty="0"/>
            </a:br>
            <a:r>
              <a:rPr lang="nl-NL" sz="2400" dirty="0" smtClean="0"/>
              <a:t>more info : </a:t>
            </a:r>
            <a:r>
              <a:rPr lang="nl-NL" sz="2400" dirty="0" smtClean="0">
                <a:hlinkClick r:id="rId4"/>
              </a:rPr>
              <a:t>www.gi-learner.eu</a:t>
            </a:r>
            <a:r>
              <a:rPr lang="nl-NL" sz="2400" dirty="0" smtClean="0"/>
              <a:t> (</a:t>
            </a:r>
            <a:r>
              <a:rPr lang="nl-NL" sz="2400" dirty="0" err="1" smtClean="0"/>
              <a:t>soon</a:t>
            </a:r>
            <a:r>
              <a:rPr lang="nl-NL" sz="2400" dirty="0" smtClean="0"/>
              <a:t>)</a:t>
            </a:r>
            <a:br>
              <a:rPr lang="nl-NL" sz="2400" dirty="0" smtClean="0"/>
            </a:br>
            <a:r>
              <a:rPr lang="nl-NL" sz="2400" dirty="0"/>
              <a:t/>
            </a:r>
            <a:br>
              <a:rPr lang="nl-NL" sz="2400" dirty="0"/>
            </a:br>
            <a:r>
              <a:rPr lang="nl-NL" sz="2400" dirty="0" err="1" smtClean="0"/>
              <a:t>join</a:t>
            </a:r>
            <a:r>
              <a:rPr lang="nl-NL" sz="2400" dirty="0" smtClean="0"/>
              <a:t> </a:t>
            </a:r>
            <a:r>
              <a:rPr lang="nl-NL" sz="2400" dirty="0" err="1" smtClean="0"/>
              <a:t>us</a:t>
            </a:r>
            <a:r>
              <a:rPr lang="nl-NL" sz="2400" dirty="0" smtClean="0"/>
              <a:t> at </a:t>
            </a:r>
            <a:r>
              <a:rPr lang="nl-NL" sz="2400" dirty="0" err="1" smtClean="0"/>
              <a:t>the</a:t>
            </a:r>
            <a:r>
              <a:rPr lang="nl-NL" sz="2400" dirty="0" smtClean="0"/>
              <a:t> next EUROGEO conference: </a:t>
            </a:r>
            <a:r>
              <a:rPr lang="nl-NL" sz="2400" dirty="0"/>
              <a:t>September 2016</a:t>
            </a:r>
            <a:br>
              <a:rPr lang="nl-NL" sz="2400" dirty="0"/>
            </a:br>
            <a:r>
              <a:rPr lang="nl-NL" sz="2400" dirty="0">
                <a:hlinkClick r:id="rId5"/>
              </a:rPr>
              <a:t>http://www.eurogeography.eu/conference-2016-malaga</a:t>
            </a:r>
            <a:r>
              <a:rPr lang="nl-NL" sz="2400" dirty="0" smtClean="0">
                <a:hlinkClick r:id="rId5"/>
              </a:rPr>
              <a:t>/</a:t>
            </a:r>
            <a:r>
              <a:rPr lang="nl-NL" sz="2400" dirty="0" smtClean="0"/>
              <a:t> </a:t>
            </a:r>
            <a:r>
              <a:rPr lang="nl-NL" sz="2400" dirty="0" smtClean="0"/>
              <a:t/>
            </a:r>
            <a:br>
              <a:rPr lang="nl-NL" sz="2400" dirty="0" smtClean="0"/>
            </a:br>
            <a:r>
              <a:rPr lang="nl-NL" sz="2400" dirty="0"/>
              <a:t/>
            </a:r>
            <a:br>
              <a:rPr lang="nl-NL" sz="2400" dirty="0"/>
            </a:br>
            <a:r>
              <a:rPr lang="nl-NL" sz="2400" dirty="0" err="1" smtClean="0"/>
              <a:t>luc.zwartjes@ugent.be</a:t>
            </a:r>
            <a:endParaRPr lang="nl-NL" sz="2400" dirty="0"/>
          </a:p>
        </p:txBody>
      </p:sp>
      <p:pic>
        <p:nvPicPr>
          <p:cNvPr id="4" name="Tijdelijke aanduiding voor inhoud 9" descr="atan1879l.jpg"/>
          <p:cNvPicPr>
            <a:picLocks noChangeAspect="1"/>
          </p:cNvPicPr>
          <p:nvPr/>
        </p:nvPicPr>
        <p:blipFill rotWithShape="1">
          <a:blip r:embed="rId6">
            <a:extLst>
              <a:ext uri="{28A0092B-C50C-407E-A947-70E740481C1C}">
                <a14:useLocalDpi xmlns:a14="http://schemas.microsoft.com/office/drawing/2010/main" val="0"/>
              </a:ext>
            </a:extLst>
          </a:blip>
          <a:srcRect l="-1049" r="-1566" b="8955"/>
          <a:stretch/>
        </p:blipFill>
        <p:spPr>
          <a:xfrm>
            <a:off x="5081813" y="100378"/>
            <a:ext cx="3805152" cy="3995371"/>
          </a:xfrm>
          <a:prstGeom prst="rect">
            <a:avLst/>
          </a:prstGeom>
        </p:spPr>
      </p:pic>
    </p:spTree>
    <p:extLst>
      <p:ext uri="{BB962C8B-B14F-4D97-AF65-F5344CB8AC3E}">
        <p14:creationId xmlns:p14="http://schemas.microsoft.com/office/powerpoint/2010/main" val="161309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90900" y="70583"/>
            <a:ext cx="5124450" cy="1325563"/>
          </a:xfrm>
        </p:spPr>
        <p:txBody>
          <a:bodyPr>
            <a:normAutofit/>
          </a:bodyPr>
          <a:lstStyle/>
          <a:p>
            <a:r>
              <a:rPr lang="nl-NL" sz="3600" b="1" dirty="0" smtClean="0"/>
              <a:t>A </a:t>
            </a:r>
            <a:r>
              <a:rPr lang="nl-NL" sz="3600" b="1" dirty="0" err="1" smtClean="0"/>
              <a:t>spatially</a:t>
            </a:r>
            <a:r>
              <a:rPr lang="nl-NL" sz="3600" b="1" dirty="0" smtClean="0"/>
              <a:t> </a:t>
            </a:r>
            <a:r>
              <a:rPr lang="nl-NL" sz="3600" b="1" dirty="0" err="1" smtClean="0"/>
              <a:t>literate</a:t>
            </a:r>
            <a:r>
              <a:rPr lang="nl-NL" sz="3600" b="1" dirty="0" smtClean="0"/>
              <a:t> student</a:t>
            </a:r>
            <a:endParaRPr lang="nl-NL" sz="3600" b="1" dirty="0"/>
          </a:p>
        </p:txBody>
      </p:sp>
      <p:sp>
        <p:nvSpPr>
          <p:cNvPr id="4" name="Tijdelijke aanduiding voor inhoud 3"/>
          <p:cNvSpPr>
            <a:spLocks noGrp="1"/>
          </p:cNvSpPr>
          <p:nvPr>
            <p:ph idx="1"/>
          </p:nvPr>
        </p:nvSpPr>
        <p:spPr/>
        <p:txBody>
          <a:bodyPr>
            <a:normAutofit fontScale="92500" lnSpcReduction="20000"/>
          </a:bodyPr>
          <a:lstStyle/>
          <a:p>
            <a:pPr marL="0" indent="0">
              <a:buNone/>
            </a:pPr>
            <a:r>
              <a:rPr lang="nl-NL" dirty="0" smtClean="0"/>
              <a:t>has </a:t>
            </a:r>
            <a:r>
              <a:rPr lang="nl-NL" dirty="0" err="1"/>
              <a:t>following</a:t>
            </a:r>
            <a:r>
              <a:rPr lang="nl-NL" dirty="0"/>
              <a:t> </a:t>
            </a:r>
            <a:r>
              <a:rPr lang="nl-NL" dirty="0" err="1" smtClean="0"/>
              <a:t>characteristics</a:t>
            </a:r>
            <a:endParaRPr lang="nl-NL" dirty="0" smtClean="0"/>
          </a:p>
          <a:p>
            <a:pPr marL="0" indent="0">
              <a:buNone/>
            </a:pPr>
            <a:endParaRPr lang="nl-NL" dirty="0"/>
          </a:p>
          <a:p>
            <a:r>
              <a:rPr lang="nl-NL" dirty="0" err="1" smtClean="0"/>
              <a:t>Habbit</a:t>
            </a:r>
            <a:r>
              <a:rPr lang="nl-NL" dirty="0" smtClean="0"/>
              <a:t> of mind of thinking </a:t>
            </a:r>
            <a:r>
              <a:rPr lang="nl-NL" dirty="0" err="1" smtClean="0"/>
              <a:t>spatially</a:t>
            </a:r>
            <a:r>
              <a:rPr lang="nl-NL" dirty="0" smtClean="0"/>
              <a:t> – </a:t>
            </a:r>
            <a:r>
              <a:rPr lang="nl-NL" dirty="0" err="1" smtClean="0"/>
              <a:t>knows</a:t>
            </a:r>
            <a:r>
              <a:rPr lang="nl-NL" dirty="0" smtClean="0"/>
              <a:t> </a:t>
            </a:r>
            <a:r>
              <a:rPr lang="nl-NL" dirty="0" err="1" smtClean="0"/>
              <a:t>where</a:t>
            </a:r>
            <a:r>
              <a:rPr lang="nl-NL" dirty="0" smtClean="0"/>
              <a:t>, </a:t>
            </a:r>
            <a:r>
              <a:rPr lang="nl-NL" dirty="0" err="1" smtClean="0"/>
              <a:t>when</a:t>
            </a:r>
            <a:r>
              <a:rPr lang="nl-NL" dirty="0" smtClean="0"/>
              <a:t>, </a:t>
            </a:r>
            <a:r>
              <a:rPr lang="nl-NL" dirty="0" err="1" smtClean="0"/>
              <a:t>how</a:t>
            </a:r>
            <a:r>
              <a:rPr lang="nl-NL" dirty="0" smtClean="0"/>
              <a:t> </a:t>
            </a:r>
            <a:r>
              <a:rPr lang="nl-NL" dirty="0" err="1" smtClean="0"/>
              <a:t>and</a:t>
            </a:r>
            <a:r>
              <a:rPr lang="nl-NL" dirty="0" smtClean="0"/>
              <a:t> </a:t>
            </a:r>
            <a:r>
              <a:rPr lang="nl-NL" dirty="0" err="1" smtClean="0"/>
              <a:t>why</a:t>
            </a:r>
            <a:r>
              <a:rPr lang="nl-NL" dirty="0" smtClean="0"/>
              <a:t> </a:t>
            </a:r>
            <a:r>
              <a:rPr lang="nl-NL" dirty="0" err="1" smtClean="0"/>
              <a:t>to</a:t>
            </a:r>
            <a:r>
              <a:rPr lang="nl-NL" dirty="0" smtClean="0"/>
              <a:t> </a:t>
            </a:r>
            <a:r>
              <a:rPr lang="nl-NL" dirty="0" err="1" smtClean="0"/>
              <a:t>think</a:t>
            </a:r>
            <a:r>
              <a:rPr lang="nl-NL" dirty="0" smtClean="0"/>
              <a:t> </a:t>
            </a:r>
            <a:r>
              <a:rPr lang="nl-NL" dirty="0" err="1" smtClean="0"/>
              <a:t>spatially</a:t>
            </a:r>
            <a:r>
              <a:rPr lang="nl-NL" dirty="0" smtClean="0"/>
              <a:t/>
            </a:r>
            <a:br>
              <a:rPr lang="nl-NL" dirty="0" smtClean="0"/>
            </a:br>
            <a:endParaRPr lang="nl-NL" dirty="0" smtClean="0"/>
          </a:p>
          <a:p>
            <a:r>
              <a:rPr lang="nl-NL" dirty="0" err="1" smtClean="0"/>
              <a:t>Practice</a:t>
            </a:r>
            <a:r>
              <a:rPr lang="nl-NL" dirty="0" smtClean="0"/>
              <a:t> </a:t>
            </a:r>
            <a:r>
              <a:rPr lang="nl-NL" dirty="0" err="1" smtClean="0"/>
              <a:t>spatial</a:t>
            </a:r>
            <a:r>
              <a:rPr lang="nl-NL" dirty="0" smtClean="0"/>
              <a:t> thinking in </a:t>
            </a:r>
            <a:r>
              <a:rPr lang="nl-NL" dirty="0" err="1" smtClean="0"/>
              <a:t>an</a:t>
            </a:r>
            <a:r>
              <a:rPr lang="nl-NL" dirty="0" smtClean="0"/>
              <a:t> </a:t>
            </a:r>
            <a:r>
              <a:rPr lang="nl-NL" dirty="0" err="1" smtClean="0"/>
              <a:t>informal</a:t>
            </a:r>
            <a:r>
              <a:rPr lang="nl-NL" dirty="0" smtClean="0"/>
              <a:t> way </a:t>
            </a:r>
            <a:br>
              <a:rPr lang="nl-NL" dirty="0" smtClean="0"/>
            </a:br>
            <a:r>
              <a:rPr lang="nl-NL" dirty="0" smtClean="0"/>
              <a:t>– </a:t>
            </a:r>
            <a:r>
              <a:rPr lang="nl-NL" dirty="0" err="1" smtClean="0"/>
              <a:t>deep</a:t>
            </a:r>
            <a:r>
              <a:rPr lang="nl-NL" dirty="0" smtClean="0"/>
              <a:t> </a:t>
            </a:r>
            <a:r>
              <a:rPr lang="nl-NL" dirty="0" err="1" smtClean="0"/>
              <a:t>and</a:t>
            </a:r>
            <a:r>
              <a:rPr lang="nl-NL" dirty="0" smtClean="0"/>
              <a:t> </a:t>
            </a:r>
            <a:r>
              <a:rPr lang="nl-NL" dirty="0" err="1" smtClean="0"/>
              <a:t>broad</a:t>
            </a:r>
            <a:r>
              <a:rPr lang="nl-NL" dirty="0" smtClean="0"/>
              <a:t> </a:t>
            </a:r>
            <a:r>
              <a:rPr lang="nl-NL" dirty="0" err="1" smtClean="0"/>
              <a:t>knowledge</a:t>
            </a:r>
            <a:r>
              <a:rPr lang="nl-NL" dirty="0" smtClean="0"/>
              <a:t> of </a:t>
            </a:r>
            <a:r>
              <a:rPr lang="nl-NL" dirty="0" err="1" smtClean="0"/>
              <a:t>spatial</a:t>
            </a:r>
            <a:r>
              <a:rPr lang="nl-NL" dirty="0" smtClean="0"/>
              <a:t/>
            </a:r>
            <a:br>
              <a:rPr lang="nl-NL" dirty="0" smtClean="0"/>
            </a:br>
            <a:r>
              <a:rPr lang="nl-NL" dirty="0" smtClean="0"/>
              <a:t> </a:t>
            </a:r>
            <a:r>
              <a:rPr lang="nl-NL" dirty="0" err="1" smtClean="0"/>
              <a:t>concepts</a:t>
            </a:r>
            <a:r>
              <a:rPr lang="nl-NL" dirty="0" smtClean="0"/>
              <a:t> </a:t>
            </a:r>
            <a:r>
              <a:rPr lang="nl-NL" dirty="0" err="1" smtClean="0"/>
              <a:t>and</a:t>
            </a:r>
            <a:r>
              <a:rPr lang="nl-NL" dirty="0" smtClean="0"/>
              <a:t> </a:t>
            </a:r>
            <a:r>
              <a:rPr lang="nl-NL" dirty="0" err="1" smtClean="0"/>
              <a:t>representation</a:t>
            </a:r>
            <a:r>
              <a:rPr lang="nl-NL" dirty="0" smtClean="0"/>
              <a:t>…</a:t>
            </a:r>
            <a:br>
              <a:rPr lang="nl-NL" dirty="0" smtClean="0"/>
            </a:br>
            <a:endParaRPr lang="nl-NL" dirty="0" smtClean="0"/>
          </a:p>
          <a:p>
            <a:r>
              <a:rPr lang="nl-NL" dirty="0" err="1" smtClean="0"/>
              <a:t>Adopt</a:t>
            </a:r>
            <a:r>
              <a:rPr lang="nl-NL" dirty="0" smtClean="0"/>
              <a:t> </a:t>
            </a:r>
            <a:r>
              <a:rPr lang="nl-NL" dirty="0" err="1" smtClean="0"/>
              <a:t>critical</a:t>
            </a:r>
            <a:r>
              <a:rPr lang="nl-NL" dirty="0" smtClean="0"/>
              <a:t> stance </a:t>
            </a:r>
            <a:r>
              <a:rPr lang="nl-NL" dirty="0" err="1" smtClean="0"/>
              <a:t>to</a:t>
            </a:r>
            <a:r>
              <a:rPr lang="nl-NL" dirty="0" smtClean="0"/>
              <a:t> </a:t>
            </a:r>
            <a:r>
              <a:rPr lang="nl-NL" dirty="0" err="1" smtClean="0"/>
              <a:t>spatial</a:t>
            </a:r>
            <a:r>
              <a:rPr lang="nl-NL" dirty="0" smtClean="0"/>
              <a:t> thinking – </a:t>
            </a:r>
            <a:br>
              <a:rPr lang="nl-NL" dirty="0" smtClean="0"/>
            </a:br>
            <a:r>
              <a:rPr lang="nl-NL" dirty="0" err="1" smtClean="0"/>
              <a:t>evaluate</a:t>
            </a:r>
            <a:r>
              <a:rPr lang="nl-NL" dirty="0" smtClean="0"/>
              <a:t> </a:t>
            </a:r>
            <a:r>
              <a:rPr lang="nl-NL" dirty="0" err="1" smtClean="0"/>
              <a:t>quality</a:t>
            </a:r>
            <a:r>
              <a:rPr lang="nl-NL" dirty="0" smtClean="0"/>
              <a:t> of </a:t>
            </a:r>
            <a:r>
              <a:rPr lang="nl-NL" dirty="0" err="1" smtClean="0"/>
              <a:t>spatial</a:t>
            </a:r>
            <a:r>
              <a:rPr lang="nl-NL" dirty="0" smtClean="0"/>
              <a:t> data, </a:t>
            </a:r>
            <a:br>
              <a:rPr lang="nl-NL" dirty="0" smtClean="0"/>
            </a:br>
            <a:r>
              <a:rPr lang="nl-NL" dirty="0" err="1" smtClean="0"/>
              <a:t>use</a:t>
            </a:r>
            <a:r>
              <a:rPr lang="nl-NL" dirty="0" smtClean="0"/>
              <a:t> </a:t>
            </a:r>
            <a:r>
              <a:rPr lang="nl-NL" dirty="0" err="1" smtClean="0"/>
              <a:t>spatial</a:t>
            </a:r>
            <a:r>
              <a:rPr lang="nl-NL" dirty="0" smtClean="0"/>
              <a:t> data </a:t>
            </a:r>
            <a:r>
              <a:rPr lang="nl-NL" dirty="0" err="1" smtClean="0"/>
              <a:t>to</a:t>
            </a:r>
            <a:r>
              <a:rPr lang="nl-NL" dirty="0" smtClean="0"/>
              <a:t> construct …</a:t>
            </a:r>
            <a:endParaRPr lang="nl-NL" dirty="0"/>
          </a:p>
        </p:txBody>
      </p:sp>
      <p:pic>
        <p:nvPicPr>
          <p:cNvPr id="5" name="Afbeelding 4"/>
          <p:cNvPicPr>
            <a:picLocks noChangeAspect="1"/>
          </p:cNvPicPr>
          <p:nvPr/>
        </p:nvPicPr>
        <p:blipFill>
          <a:blip r:embed="rId2"/>
          <a:stretch>
            <a:fillRect/>
          </a:stretch>
        </p:blipFill>
        <p:spPr>
          <a:xfrm>
            <a:off x="5784731" y="1221431"/>
            <a:ext cx="3095476" cy="1125628"/>
          </a:xfrm>
          <a:prstGeom prst="rect">
            <a:avLst/>
          </a:prstGeom>
        </p:spPr>
      </p:pic>
      <p:pic>
        <p:nvPicPr>
          <p:cNvPr id="6" name="Afbeelding 5"/>
          <p:cNvPicPr>
            <a:picLocks noChangeAspect="1"/>
          </p:cNvPicPr>
          <p:nvPr/>
        </p:nvPicPr>
        <p:blipFill>
          <a:blip r:embed="rId3"/>
          <a:stretch>
            <a:fillRect/>
          </a:stretch>
        </p:blipFill>
        <p:spPr>
          <a:xfrm>
            <a:off x="7050413" y="3541708"/>
            <a:ext cx="1829794" cy="2584455"/>
          </a:xfrm>
          <a:prstGeom prst="rect">
            <a:avLst/>
          </a:prstGeom>
        </p:spPr>
      </p:pic>
      <p:sp>
        <p:nvSpPr>
          <p:cNvPr id="7" name="Rechthoek 6"/>
          <p:cNvSpPr/>
          <p:nvPr/>
        </p:nvSpPr>
        <p:spPr>
          <a:xfrm>
            <a:off x="4207522" y="6116748"/>
            <a:ext cx="5685782" cy="369332"/>
          </a:xfrm>
          <a:prstGeom prst="rect">
            <a:avLst/>
          </a:prstGeom>
        </p:spPr>
        <p:txBody>
          <a:bodyPr wrap="square">
            <a:spAutoFit/>
          </a:bodyPr>
          <a:lstStyle/>
          <a:p>
            <a:r>
              <a:rPr lang="nl-NL" dirty="0">
                <a:solidFill>
                  <a:schemeClr val="tx2"/>
                </a:solidFill>
                <a:hlinkClick r:id="rId4"/>
              </a:rPr>
              <a:t>http://www.nap.edu/catalog.php?record_id=</a:t>
            </a:r>
            <a:r>
              <a:rPr lang="nl-NL" dirty="0" smtClean="0">
                <a:solidFill>
                  <a:schemeClr val="tx2"/>
                </a:solidFill>
                <a:hlinkClick r:id="rId4"/>
              </a:rPr>
              <a:t>11019</a:t>
            </a:r>
            <a:r>
              <a:rPr lang="nl-NL" dirty="0" smtClean="0">
                <a:solidFill>
                  <a:schemeClr val="tx2"/>
                </a:solidFill>
              </a:rPr>
              <a:t> </a:t>
            </a:r>
            <a:endParaRPr lang="nl-NL" dirty="0">
              <a:solidFill>
                <a:schemeClr val="tx2"/>
              </a:solidFill>
            </a:endParaRPr>
          </a:p>
        </p:txBody>
      </p:sp>
      <p:pic>
        <p:nvPicPr>
          <p:cNvPr id="8" name="Afbeelding 7"/>
          <p:cNvPicPr>
            <a:picLocks noChangeAspect="1"/>
          </p:cNvPicPr>
          <p:nvPr/>
        </p:nvPicPr>
        <p:blipFill rotWithShape="1">
          <a:blip r:embed="rId5">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Tree>
    <p:extLst>
      <p:ext uri="{BB962C8B-B14F-4D97-AF65-F5344CB8AC3E}">
        <p14:creationId xmlns:p14="http://schemas.microsoft.com/office/powerpoint/2010/main" val="108461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a:xfrm>
            <a:off x="2781300" y="32274"/>
            <a:ext cx="6019800" cy="1325563"/>
          </a:xfrm>
        </p:spPr>
        <p:txBody>
          <a:bodyPr>
            <a:normAutofit/>
          </a:bodyPr>
          <a:lstStyle/>
          <a:p>
            <a:r>
              <a:rPr lang="nl-NL" sz="3600" b="1" dirty="0" err="1" smtClean="0"/>
              <a:t>Spatial</a:t>
            </a:r>
            <a:r>
              <a:rPr lang="nl-NL" sz="3600" b="1" dirty="0" smtClean="0"/>
              <a:t> thinking is even more </a:t>
            </a:r>
            <a:r>
              <a:rPr lang="is-IS" sz="3600" b="1" dirty="0" smtClean="0"/>
              <a:t>…</a:t>
            </a:r>
            <a:br>
              <a:rPr lang="is-IS" sz="3600" b="1" dirty="0" smtClean="0"/>
            </a:br>
            <a:r>
              <a:rPr lang="is-IS" sz="3600" b="1" dirty="0" smtClean="0"/>
              <a:t>geospatial thinking</a:t>
            </a:r>
            <a:endParaRPr lang="nl-NL" sz="3600" b="1" dirty="0"/>
          </a:p>
        </p:txBody>
      </p:sp>
      <p:sp>
        <p:nvSpPr>
          <p:cNvPr id="4" name="Tijdelijke aanduiding voor inhoud 3"/>
          <p:cNvSpPr>
            <a:spLocks noGrp="1"/>
          </p:cNvSpPr>
          <p:nvPr>
            <p:ph idx="1"/>
          </p:nvPr>
        </p:nvSpPr>
        <p:spPr/>
        <p:txBody>
          <a:bodyPr>
            <a:normAutofit/>
          </a:bodyPr>
          <a:lstStyle/>
          <a:p>
            <a:r>
              <a:rPr lang="nl-BE" dirty="0" smtClean="0"/>
              <a:t>Spatial thinking </a:t>
            </a:r>
            <a:r>
              <a:rPr lang="nl-NL" dirty="0" err="1"/>
              <a:t>traditionally</a:t>
            </a:r>
            <a:r>
              <a:rPr lang="nl-NL" dirty="0"/>
              <a:t> </a:t>
            </a:r>
            <a:r>
              <a:rPr lang="nl-NL" dirty="0" err="1" smtClean="0"/>
              <a:t>linked</a:t>
            </a:r>
            <a:r>
              <a:rPr lang="nl-NL" dirty="0" smtClean="0"/>
              <a:t> </a:t>
            </a:r>
            <a:r>
              <a:rPr lang="nl-NL" dirty="0" err="1"/>
              <a:t>to</a:t>
            </a:r>
            <a:r>
              <a:rPr lang="nl-NL" dirty="0"/>
              <a:t> </a:t>
            </a:r>
            <a:r>
              <a:rPr lang="nl-NL" dirty="0" err="1"/>
              <a:t>spatial</a:t>
            </a:r>
            <a:r>
              <a:rPr lang="nl-NL" dirty="0"/>
              <a:t> </a:t>
            </a:r>
            <a:r>
              <a:rPr lang="nl-NL" dirty="0" err="1"/>
              <a:t>visualization</a:t>
            </a:r>
            <a:r>
              <a:rPr lang="nl-NL" dirty="0"/>
              <a:t> </a:t>
            </a:r>
            <a:r>
              <a:rPr lang="nl-NL" dirty="0" err="1"/>
              <a:t>and</a:t>
            </a:r>
            <a:r>
              <a:rPr lang="nl-NL" dirty="0"/>
              <a:t> </a:t>
            </a:r>
            <a:r>
              <a:rPr lang="nl-NL" dirty="0" err="1" smtClean="0"/>
              <a:t>orientation</a:t>
            </a:r>
            <a:r>
              <a:rPr lang="nl-NL" dirty="0" smtClean="0"/>
              <a:t>, </a:t>
            </a:r>
            <a:r>
              <a:rPr lang="nl-NL" dirty="0" err="1" smtClean="0"/>
              <a:t>to</a:t>
            </a:r>
            <a:r>
              <a:rPr lang="nl-NL" dirty="0" smtClean="0"/>
              <a:t> </a:t>
            </a:r>
            <a:r>
              <a:rPr lang="nl-NL" dirty="0" err="1"/>
              <a:t>spatial</a:t>
            </a:r>
            <a:r>
              <a:rPr lang="nl-NL" dirty="0"/>
              <a:t> </a:t>
            </a:r>
            <a:r>
              <a:rPr lang="nl-NL" dirty="0" err="1"/>
              <a:t>perception</a:t>
            </a:r>
            <a:r>
              <a:rPr lang="nl-NL" dirty="0"/>
              <a:t> </a:t>
            </a:r>
            <a:r>
              <a:rPr lang="nl-NL" dirty="0" err="1"/>
              <a:t>and</a:t>
            </a:r>
            <a:r>
              <a:rPr lang="nl-NL" dirty="0"/>
              <a:t> </a:t>
            </a:r>
            <a:r>
              <a:rPr lang="nl-NL" dirty="0" err="1"/>
              <a:t>mental</a:t>
            </a:r>
            <a:r>
              <a:rPr lang="nl-NL" dirty="0"/>
              <a:t> </a:t>
            </a:r>
            <a:r>
              <a:rPr lang="nl-NL" dirty="0" err="1"/>
              <a:t>rotation</a:t>
            </a:r>
            <a:r>
              <a:rPr lang="nl-NL" dirty="0"/>
              <a:t> as </a:t>
            </a:r>
            <a:r>
              <a:rPr lang="nl-NL" dirty="0" err="1"/>
              <a:t>integration</a:t>
            </a:r>
            <a:r>
              <a:rPr lang="nl-NL" dirty="0"/>
              <a:t> in </a:t>
            </a:r>
            <a:r>
              <a:rPr lang="nl-NL" dirty="0" err="1"/>
              <a:t>spatial</a:t>
            </a:r>
            <a:r>
              <a:rPr lang="nl-NL" dirty="0"/>
              <a:t> </a:t>
            </a:r>
            <a:r>
              <a:rPr lang="nl-NL" dirty="0" err="1"/>
              <a:t>visualization</a:t>
            </a:r>
            <a:r>
              <a:rPr lang="nl-NL" dirty="0"/>
              <a:t> </a:t>
            </a:r>
            <a:endParaRPr lang="nl-NL"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35" y="3392734"/>
            <a:ext cx="7792759" cy="3252017"/>
          </a:xfrm>
          <a:prstGeom prst="rect">
            <a:avLst/>
          </a:prstGeom>
        </p:spPr>
      </p:pic>
    </p:spTree>
    <p:extLst>
      <p:ext uri="{BB962C8B-B14F-4D97-AF65-F5344CB8AC3E}">
        <p14:creationId xmlns:p14="http://schemas.microsoft.com/office/powerpoint/2010/main" val="105811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a:xfrm>
            <a:off x="2781300" y="32274"/>
            <a:ext cx="6019800" cy="1325563"/>
          </a:xfrm>
        </p:spPr>
        <p:txBody>
          <a:bodyPr>
            <a:normAutofit/>
          </a:bodyPr>
          <a:lstStyle/>
          <a:p>
            <a:r>
              <a:rPr lang="nl-NL" sz="3600" b="1" dirty="0" err="1" smtClean="0"/>
              <a:t>Spatial</a:t>
            </a:r>
            <a:r>
              <a:rPr lang="nl-NL" sz="3600" b="1" dirty="0" smtClean="0"/>
              <a:t> thinking is even more </a:t>
            </a:r>
            <a:r>
              <a:rPr lang="is-IS" sz="3600" b="1" dirty="0" smtClean="0"/>
              <a:t>…</a:t>
            </a:r>
            <a:br>
              <a:rPr lang="is-IS" sz="3600" b="1" dirty="0" smtClean="0"/>
            </a:br>
            <a:r>
              <a:rPr lang="is-IS" sz="3600" b="1" dirty="0" smtClean="0"/>
              <a:t>geospatial thinking</a:t>
            </a:r>
            <a:endParaRPr lang="nl-NL" sz="3600" b="1" dirty="0"/>
          </a:p>
        </p:txBody>
      </p:sp>
      <p:sp>
        <p:nvSpPr>
          <p:cNvPr id="4" name="Tijdelijke aanduiding voor inhoud 3"/>
          <p:cNvSpPr>
            <a:spLocks noGrp="1"/>
          </p:cNvSpPr>
          <p:nvPr>
            <p:ph idx="1"/>
          </p:nvPr>
        </p:nvSpPr>
        <p:spPr/>
        <p:txBody>
          <a:bodyPr>
            <a:normAutofit/>
          </a:bodyPr>
          <a:lstStyle/>
          <a:p>
            <a:r>
              <a:rPr lang="nl-BE" dirty="0" smtClean="0"/>
              <a:t>Spatial thinking </a:t>
            </a:r>
            <a:r>
              <a:rPr lang="nl-NL" dirty="0" err="1"/>
              <a:t>traditionally</a:t>
            </a:r>
            <a:r>
              <a:rPr lang="nl-NL" dirty="0"/>
              <a:t> </a:t>
            </a:r>
            <a:r>
              <a:rPr lang="nl-NL" dirty="0" err="1" smtClean="0"/>
              <a:t>linked</a:t>
            </a:r>
            <a:r>
              <a:rPr lang="nl-NL" dirty="0" smtClean="0"/>
              <a:t> </a:t>
            </a:r>
            <a:r>
              <a:rPr lang="nl-NL" dirty="0" err="1"/>
              <a:t>to</a:t>
            </a:r>
            <a:r>
              <a:rPr lang="nl-NL" dirty="0"/>
              <a:t> </a:t>
            </a:r>
            <a:r>
              <a:rPr lang="nl-NL" dirty="0" err="1"/>
              <a:t>spatial</a:t>
            </a:r>
            <a:r>
              <a:rPr lang="nl-NL" dirty="0"/>
              <a:t> </a:t>
            </a:r>
            <a:r>
              <a:rPr lang="nl-NL" dirty="0" err="1"/>
              <a:t>visualization</a:t>
            </a:r>
            <a:r>
              <a:rPr lang="nl-NL" dirty="0"/>
              <a:t> </a:t>
            </a:r>
            <a:r>
              <a:rPr lang="nl-NL" dirty="0" err="1"/>
              <a:t>and</a:t>
            </a:r>
            <a:r>
              <a:rPr lang="nl-NL" dirty="0"/>
              <a:t> </a:t>
            </a:r>
            <a:r>
              <a:rPr lang="nl-NL" dirty="0" err="1" smtClean="0"/>
              <a:t>orientation</a:t>
            </a:r>
            <a:r>
              <a:rPr lang="nl-NL" dirty="0" smtClean="0"/>
              <a:t>, </a:t>
            </a:r>
            <a:r>
              <a:rPr lang="nl-NL" dirty="0" err="1" smtClean="0"/>
              <a:t>to</a:t>
            </a:r>
            <a:r>
              <a:rPr lang="nl-NL" dirty="0" smtClean="0"/>
              <a:t> </a:t>
            </a:r>
            <a:r>
              <a:rPr lang="nl-NL" dirty="0" err="1"/>
              <a:t>spatial</a:t>
            </a:r>
            <a:r>
              <a:rPr lang="nl-NL" dirty="0"/>
              <a:t> </a:t>
            </a:r>
            <a:r>
              <a:rPr lang="nl-NL" dirty="0" err="1"/>
              <a:t>perception</a:t>
            </a:r>
            <a:r>
              <a:rPr lang="nl-NL" dirty="0"/>
              <a:t> </a:t>
            </a:r>
            <a:r>
              <a:rPr lang="nl-NL" dirty="0" err="1"/>
              <a:t>and</a:t>
            </a:r>
            <a:r>
              <a:rPr lang="nl-NL" dirty="0"/>
              <a:t> </a:t>
            </a:r>
            <a:r>
              <a:rPr lang="nl-NL" dirty="0" err="1"/>
              <a:t>mental</a:t>
            </a:r>
            <a:r>
              <a:rPr lang="nl-NL" dirty="0"/>
              <a:t> </a:t>
            </a:r>
            <a:r>
              <a:rPr lang="nl-NL" dirty="0" err="1"/>
              <a:t>rotation</a:t>
            </a:r>
            <a:r>
              <a:rPr lang="nl-NL" dirty="0"/>
              <a:t> as </a:t>
            </a:r>
            <a:r>
              <a:rPr lang="nl-NL" dirty="0" err="1"/>
              <a:t>integration</a:t>
            </a:r>
            <a:r>
              <a:rPr lang="nl-NL" dirty="0"/>
              <a:t> in </a:t>
            </a:r>
            <a:r>
              <a:rPr lang="nl-NL" dirty="0" err="1"/>
              <a:t>spatial</a:t>
            </a:r>
            <a:r>
              <a:rPr lang="nl-NL" dirty="0"/>
              <a:t> </a:t>
            </a:r>
            <a:r>
              <a:rPr lang="nl-NL" dirty="0" err="1"/>
              <a:t>visualization</a:t>
            </a:r>
            <a:r>
              <a:rPr lang="nl-NL" dirty="0"/>
              <a:t> </a:t>
            </a:r>
            <a:endParaRPr lang="nl-NL" dirty="0" smtClean="0"/>
          </a:p>
          <a:p>
            <a:r>
              <a:rPr lang="nl-NL" dirty="0" err="1" smtClean="0"/>
              <a:t>Geospatial</a:t>
            </a:r>
            <a:r>
              <a:rPr lang="nl-NL" dirty="0"/>
              <a:t>:</a:t>
            </a:r>
            <a:r>
              <a:rPr lang="nl-NL" dirty="0" smtClean="0"/>
              <a:t> </a:t>
            </a:r>
            <a:r>
              <a:rPr lang="nl-NL" dirty="0" err="1"/>
              <a:t>not</a:t>
            </a:r>
            <a:r>
              <a:rPr lang="nl-NL" dirty="0"/>
              <a:t> </a:t>
            </a:r>
            <a:r>
              <a:rPr lang="nl-NL" dirty="0" err="1" smtClean="0"/>
              <a:t>only</a:t>
            </a:r>
            <a:r>
              <a:rPr lang="nl-NL" dirty="0" smtClean="0"/>
              <a:t> </a:t>
            </a:r>
            <a:r>
              <a:rPr lang="nl-NL" dirty="0" err="1" smtClean="0"/>
              <a:t>to</a:t>
            </a:r>
            <a:r>
              <a:rPr lang="nl-NL" dirty="0" smtClean="0"/>
              <a:t> do </a:t>
            </a:r>
            <a:r>
              <a:rPr lang="nl-NL" dirty="0" err="1" smtClean="0"/>
              <a:t>with</a:t>
            </a:r>
            <a:r>
              <a:rPr lang="nl-NL" dirty="0" smtClean="0"/>
              <a:t> </a:t>
            </a:r>
            <a:r>
              <a:rPr lang="nl-NL" dirty="0" err="1" smtClean="0"/>
              <a:t>visualization</a:t>
            </a:r>
            <a:r>
              <a:rPr lang="nl-NL" dirty="0" smtClean="0"/>
              <a:t> </a:t>
            </a:r>
            <a:r>
              <a:rPr lang="nl-NL" dirty="0" err="1"/>
              <a:t>and</a:t>
            </a:r>
            <a:r>
              <a:rPr lang="nl-NL" dirty="0"/>
              <a:t> </a:t>
            </a:r>
            <a:r>
              <a:rPr lang="nl-NL" dirty="0" err="1"/>
              <a:t>relationships</a:t>
            </a:r>
            <a:r>
              <a:rPr lang="nl-NL" dirty="0"/>
              <a:t>, </a:t>
            </a:r>
            <a:r>
              <a:rPr lang="nl-NL" dirty="0" err="1"/>
              <a:t>it</a:t>
            </a:r>
            <a:r>
              <a:rPr lang="nl-NL" dirty="0"/>
              <a:t> </a:t>
            </a:r>
            <a:r>
              <a:rPr lang="nl-NL" dirty="0" smtClean="0"/>
              <a:t>means </a:t>
            </a:r>
            <a:r>
              <a:rPr lang="nl-NL" dirty="0" err="1"/>
              <a:t>to</a:t>
            </a:r>
            <a:r>
              <a:rPr lang="nl-NL" dirty="0"/>
              <a:t> </a:t>
            </a:r>
            <a:r>
              <a:rPr lang="nl-NL" dirty="0" err="1"/>
              <a:t>manipulate</a:t>
            </a:r>
            <a:r>
              <a:rPr lang="nl-NL" dirty="0"/>
              <a:t> (e.g. </a:t>
            </a:r>
            <a:r>
              <a:rPr lang="nl-NL" dirty="0" err="1"/>
              <a:t>using</a:t>
            </a:r>
            <a:r>
              <a:rPr lang="nl-NL" dirty="0"/>
              <a:t> </a:t>
            </a:r>
            <a:r>
              <a:rPr lang="nl-NL" dirty="0" err="1"/>
              <a:t>simulations</a:t>
            </a:r>
            <a:r>
              <a:rPr lang="nl-NL" dirty="0"/>
              <a:t>), </a:t>
            </a:r>
            <a:r>
              <a:rPr lang="nl-NL" dirty="0" err="1"/>
              <a:t>interpret</a:t>
            </a:r>
            <a:r>
              <a:rPr lang="nl-NL" dirty="0"/>
              <a:t> </a:t>
            </a:r>
            <a:r>
              <a:rPr lang="nl-NL" dirty="0" err="1"/>
              <a:t>and</a:t>
            </a:r>
            <a:r>
              <a:rPr lang="nl-NL" dirty="0"/>
              <a:t> </a:t>
            </a:r>
            <a:r>
              <a:rPr lang="nl-NL" dirty="0" err="1"/>
              <a:t>explain</a:t>
            </a:r>
            <a:r>
              <a:rPr lang="nl-NL" dirty="0"/>
              <a:t> information at different </a:t>
            </a:r>
            <a:r>
              <a:rPr lang="nl-NL" dirty="0" err="1"/>
              <a:t>geographic</a:t>
            </a:r>
            <a:r>
              <a:rPr lang="nl-NL" dirty="0"/>
              <a:t> </a:t>
            </a:r>
            <a:r>
              <a:rPr lang="nl-NL" dirty="0" err="1"/>
              <a:t>scales</a:t>
            </a:r>
            <a:r>
              <a:rPr lang="nl-NL" dirty="0"/>
              <a:t> </a:t>
            </a:r>
            <a:r>
              <a:rPr lang="nl-NL" dirty="0" err="1"/>
              <a:t>connected</a:t>
            </a:r>
            <a:r>
              <a:rPr lang="nl-NL" dirty="0"/>
              <a:t> </a:t>
            </a:r>
            <a:r>
              <a:rPr lang="nl-NL" dirty="0" err="1"/>
              <a:t>to</a:t>
            </a:r>
            <a:r>
              <a:rPr lang="nl-NL" dirty="0"/>
              <a:t> Earth. </a:t>
            </a:r>
          </a:p>
          <a:p>
            <a:endParaRPr lang="nl-NL" dirty="0"/>
          </a:p>
        </p:txBody>
      </p:sp>
    </p:spTree>
    <p:extLst>
      <p:ext uri="{BB962C8B-B14F-4D97-AF65-F5344CB8AC3E}">
        <p14:creationId xmlns:p14="http://schemas.microsoft.com/office/powerpoint/2010/main" val="209352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a:xfrm>
            <a:off x="2781300" y="32274"/>
            <a:ext cx="6019800" cy="1325563"/>
          </a:xfrm>
        </p:spPr>
        <p:txBody>
          <a:bodyPr>
            <a:normAutofit/>
          </a:bodyPr>
          <a:lstStyle/>
          <a:p>
            <a:r>
              <a:rPr lang="nl-NL" sz="3600" b="1" dirty="0" err="1" smtClean="0"/>
              <a:t>Spatial</a:t>
            </a:r>
            <a:r>
              <a:rPr lang="nl-NL" sz="3600" b="1" dirty="0" smtClean="0"/>
              <a:t> thinking is even more </a:t>
            </a:r>
            <a:r>
              <a:rPr lang="is-IS" sz="3600" b="1" dirty="0" smtClean="0"/>
              <a:t>…</a:t>
            </a:r>
            <a:br>
              <a:rPr lang="is-IS" sz="3600" b="1" dirty="0" smtClean="0"/>
            </a:br>
            <a:r>
              <a:rPr lang="is-IS" sz="3600" b="1" dirty="0" smtClean="0"/>
              <a:t>geospatial thinking</a:t>
            </a:r>
            <a:endParaRPr lang="nl-NL" sz="3600" b="1" dirty="0"/>
          </a:p>
        </p:txBody>
      </p:sp>
      <p:sp>
        <p:nvSpPr>
          <p:cNvPr id="4" name="Tijdelijke aanduiding voor inhoud 3"/>
          <p:cNvSpPr>
            <a:spLocks noGrp="1"/>
          </p:cNvSpPr>
          <p:nvPr>
            <p:ph idx="1"/>
          </p:nvPr>
        </p:nvSpPr>
        <p:spPr/>
        <p:txBody>
          <a:bodyPr>
            <a:normAutofit fontScale="92500" lnSpcReduction="10000"/>
          </a:bodyPr>
          <a:lstStyle/>
          <a:p>
            <a:r>
              <a:rPr lang="en-GB" dirty="0"/>
              <a:t>T</a:t>
            </a:r>
            <a:r>
              <a:rPr lang="en-GB" dirty="0" smtClean="0"/>
              <a:t>he </a:t>
            </a:r>
            <a:r>
              <a:rPr lang="en-GB" dirty="0"/>
              <a:t>ability to study the characteristics and the interconnected processes of nature and human impact in time and at appropriate scale</a:t>
            </a:r>
            <a:r>
              <a:rPr lang="nl-NL" dirty="0"/>
              <a:t> </a:t>
            </a:r>
            <a:r>
              <a:rPr lang="nl-NL" dirty="0" smtClean="0"/>
              <a:t>(</a:t>
            </a:r>
            <a:r>
              <a:rPr lang="nl-NL" dirty="0" err="1" smtClean="0"/>
              <a:t>Kerski</a:t>
            </a:r>
            <a:r>
              <a:rPr lang="nl-NL" dirty="0" smtClean="0"/>
              <a:t> 2008)</a:t>
            </a:r>
          </a:p>
          <a:p>
            <a:r>
              <a:rPr lang="en-GB" dirty="0"/>
              <a:t>not a single ability but comprised of a collection of different </a:t>
            </a:r>
            <a:r>
              <a:rPr lang="en-GB" dirty="0" smtClean="0"/>
              <a:t>skills</a:t>
            </a:r>
            <a:r>
              <a:rPr lang="en-GB" dirty="0"/>
              <a:t> </a:t>
            </a:r>
            <a:r>
              <a:rPr lang="en-GB" dirty="0" smtClean="0"/>
              <a:t>(</a:t>
            </a:r>
            <a:r>
              <a:rPr lang="en-GB" dirty="0" err="1" smtClean="0"/>
              <a:t>Bednarz</a:t>
            </a:r>
            <a:r>
              <a:rPr lang="en-GB" dirty="0" smtClean="0"/>
              <a:t> &amp; Lee, 2011)</a:t>
            </a:r>
          </a:p>
          <a:p>
            <a:r>
              <a:rPr lang="en-GB" dirty="0"/>
              <a:t>Geographic skills provide necessary tools and techniques to think spatially. They enable to observe patterns, associations, and spatial order</a:t>
            </a:r>
            <a:r>
              <a:rPr lang="nl-NL" dirty="0"/>
              <a:t> </a:t>
            </a:r>
            <a:r>
              <a:rPr lang="nl-NL" dirty="0" smtClean="0"/>
              <a:t>(National </a:t>
            </a:r>
            <a:r>
              <a:rPr lang="nl-NL" dirty="0" err="1" smtClean="0"/>
              <a:t>geography</a:t>
            </a:r>
            <a:r>
              <a:rPr lang="nl-NL" dirty="0" smtClean="0"/>
              <a:t> standard, 2012)</a:t>
            </a:r>
          </a:p>
          <a:p>
            <a:r>
              <a:rPr lang="nl-NL" dirty="0"/>
              <a:t>A </a:t>
            </a:r>
            <a:r>
              <a:rPr lang="nl-NL" dirty="0" err="1"/>
              <a:t>solid</a:t>
            </a:r>
            <a:r>
              <a:rPr lang="nl-NL" dirty="0"/>
              <a:t> foundation in </a:t>
            </a:r>
            <a:r>
              <a:rPr lang="nl-NL" dirty="0" err="1"/>
              <a:t>spatial</a:t>
            </a:r>
            <a:r>
              <a:rPr lang="nl-NL" dirty="0"/>
              <a:t> </a:t>
            </a:r>
            <a:r>
              <a:rPr lang="nl-NL" dirty="0" err="1"/>
              <a:t>literacy</a:t>
            </a:r>
            <a:r>
              <a:rPr lang="nl-NL" dirty="0"/>
              <a:t> </a:t>
            </a:r>
            <a:r>
              <a:rPr lang="nl-NL" dirty="0" err="1"/>
              <a:t>will</a:t>
            </a:r>
            <a:r>
              <a:rPr lang="nl-NL" dirty="0"/>
              <a:t> </a:t>
            </a:r>
            <a:r>
              <a:rPr lang="nl-NL" dirty="0" err="1"/>
              <a:t>provide</a:t>
            </a:r>
            <a:r>
              <a:rPr lang="nl-NL" dirty="0"/>
              <a:t> </a:t>
            </a:r>
            <a:r>
              <a:rPr lang="nl-NL" dirty="0" err="1"/>
              <a:t>students</a:t>
            </a:r>
            <a:r>
              <a:rPr lang="nl-NL" dirty="0"/>
              <a:t> </a:t>
            </a:r>
            <a:r>
              <a:rPr lang="nl-NL" dirty="0" err="1"/>
              <a:t>with</a:t>
            </a:r>
            <a:r>
              <a:rPr lang="nl-NL" dirty="0"/>
              <a:t> </a:t>
            </a:r>
            <a:r>
              <a:rPr lang="nl-NL" dirty="0" err="1"/>
              <a:t>the</a:t>
            </a:r>
            <a:r>
              <a:rPr lang="nl-NL" dirty="0"/>
              <a:t> </a:t>
            </a:r>
            <a:r>
              <a:rPr lang="nl-NL" dirty="0" err="1"/>
              <a:t>crucial</a:t>
            </a:r>
            <a:r>
              <a:rPr lang="nl-NL" dirty="0"/>
              <a:t> </a:t>
            </a:r>
            <a:r>
              <a:rPr lang="nl-NL" dirty="0" err="1"/>
              <a:t>scientific</a:t>
            </a:r>
            <a:r>
              <a:rPr lang="nl-NL" dirty="0"/>
              <a:t> </a:t>
            </a:r>
            <a:r>
              <a:rPr lang="nl-NL" dirty="0" err="1"/>
              <a:t>and</a:t>
            </a:r>
            <a:r>
              <a:rPr lang="nl-NL" dirty="0"/>
              <a:t> </a:t>
            </a:r>
            <a:r>
              <a:rPr lang="nl-NL" dirty="0" err="1"/>
              <a:t>social</a:t>
            </a:r>
            <a:r>
              <a:rPr lang="nl-NL" dirty="0"/>
              <a:t> </a:t>
            </a:r>
            <a:r>
              <a:rPr lang="nl-NL" dirty="0" err="1"/>
              <a:t>questions</a:t>
            </a:r>
            <a:r>
              <a:rPr lang="nl-NL" dirty="0"/>
              <a:t> of </a:t>
            </a:r>
            <a:r>
              <a:rPr lang="nl-NL" dirty="0" err="1"/>
              <a:t>the</a:t>
            </a:r>
            <a:r>
              <a:rPr lang="nl-NL" dirty="0"/>
              <a:t> 21st </a:t>
            </a:r>
            <a:r>
              <a:rPr lang="nl-NL" dirty="0" err="1"/>
              <a:t>century</a:t>
            </a:r>
            <a:r>
              <a:rPr lang="nl-NL" dirty="0"/>
              <a:t> (</a:t>
            </a:r>
            <a:r>
              <a:rPr lang="nl-NL" dirty="0" err="1"/>
              <a:t>Tsou</a:t>
            </a:r>
            <a:r>
              <a:rPr lang="nl-NL" dirty="0"/>
              <a:t> </a:t>
            </a:r>
            <a:r>
              <a:rPr lang="nl-NL" dirty="0" err="1"/>
              <a:t>and</a:t>
            </a:r>
            <a:r>
              <a:rPr lang="nl-NL" dirty="0"/>
              <a:t> </a:t>
            </a:r>
            <a:r>
              <a:rPr lang="nl-NL" dirty="0" err="1"/>
              <a:t>Yanow</a:t>
            </a:r>
            <a:r>
              <a:rPr lang="nl-NL" dirty="0"/>
              <a:t>, 2010). </a:t>
            </a:r>
          </a:p>
        </p:txBody>
      </p:sp>
    </p:spTree>
    <p:extLst>
      <p:ext uri="{BB962C8B-B14F-4D97-AF65-F5344CB8AC3E}">
        <p14:creationId xmlns:p14="http://schemas.microsoft.com/office/powerpoint/2010/main" val="122353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4" name="Tijdelijke aanduiding voor inhoud 3"/>
          <p:cNvSpPr>
            <a:spLocks noGrp="1"/>
          </p:cNvSpPr>
          <p:nvPr>
            <p:ph idx="1"/>
          </p:nvPr>
        </p:nvSpPr>
        <p:spPr/>
        <p:txBody>
          <a:bodyPr>
            <a:normAutofit/>
          </a:bodyPr>
          <a:lstStyle/>
          <a:p>
            <a:r>
              <a:rPr lang="nl-NL" dirty="0" err="1"/>
              <a:t>There</a:t>
            </a:r>
            <a:r>
              <a:rPr lang="nl-NL" dirty="0"/>
              <a:t> is </a:t>
            </a:r>
            <a:r>
              <a:rPr lang="nl-NL" dirty="0" err="1"/>
              <a:t>an</a:t>
            </a:r>
            <a:r>
              <a:rPr lang="nl-NL" dirty="0"/>
              <a:t> </a:t>
            </a:r>
            <a:r>
              <a:rPr lang="nl-NL" dirty="0" err="1"/>
              <a:t>epistemological</a:t>
            </a:r>
            <a:r>
              <a:rPr lang="nl-NL" dirty="0"/>
              <a:t> change in </a:t>
            </a:r>
            <a:r>
              <a:rPr lang="nl-NL" dirty="0" err="1"/>
              <a:t>Geographical</a:t>
            </a:r>
            <a:r>
              <a:rPr lang="nl-NL" dirty="0"/>
              <a:t> </a:t>
            </a:r>
            <a:r>
              <a:rPr lang="nl-NL" dirty="0" smtClean="0"/>
              <a:t>discipline </a:t>
            </a:r>
            <a:r>
              <a:rPr lang="nl-NL" dirty="0" err="1" smtClean="0"/>
              <a:t>into</a:t>
            </a:r>
            <a:r>
              <a:rPr lang="nl-NL" dirty="0" smtClean="0"/>
              <a:t> </a:t>
            </a:r>
            <a:r>
              <a:rPr lang="nl-NL" dirty="0"/>
              <a:t>a new </a:t>
            </a:r>
            <a:r>
              <a:rPr lang="nl-NL" dirty="0" err="1"/>
              <a:t>scientific</a:t>
            </a:r>
            <a:r>
              <a:rPr lang="nl-NL" dirty="0"/>
              <a:t> </a:t>
            </a:r>
            <a:r>
              <a:rPr lang="nl-NL" dirty="0" smtClean="0"/>
              <a:t>praxis: </a:t>
            </a:r>
            <a:br>
              <a:rPr lang="nl-NL" dirty="0" smtClean="0"/>
            </a:br>
            <a:r>
              <a:rPr lang="nl-NL" dirty="0" smtClean="0"/>
              <a:t>a </a:t>
            </a:r>
            <a:r>
              <a:rPr lang="nl-NL" b="1" dirty="0" err="1">
                <a:solidFill>
                  <a:srgbClr val="FF0000"/>
                </a:solidFill>
              </a:rPr>
              <a:t>geotechnological</a:t>
            </a:r>
            <a:r>
              <a:rPr lang="nl-NL" b="1" dirty="0">
                <a:solidFill>
                  <a:srgbClr val="FF0000"/>
                </a:solidFill>
              </a:rPr>
              <a:t> </a:t>
            </a:r>
            <a:r>
              <a:rPr lang="nl-NL" b="1" dirty="0" err="1">
                <a:solidFill>
                  <a:srgbClr val="FF0000"/>
                </a:solidFill>
              </a:rPr>
              <a:t>paradigm</a:t>
            </a:r>
            <a:r>
              <a:rPr lang="nl-NL" b="1" dirty="0">
                <a:solidFill>
                  <a:srgbClr val="FF0000"/>
                </a:solidFill>
              </a:rPr>
              <a:t> </a:t>
            </a:r>
            <a:r>
              <a:rPr lang="nl-NL" dirty="0" err="1"/>
              <a:t>defined</a:t>
            </a:r>
            <a:r>
              <a:rPr lang="nl-NL" dirty="0"/>
              <a:t> as a new way of </a:t>
            </a:r>
            <a:r>
              <a:rPr lang="nl-NL" dirty="0" err="1"/>
              <a:t>doing</a:t>
            </a:r>
            <a:r>
              <a:rPr lang="nl-NL" dirty="0"/>
              <a:t> </a:t>
            </a:r>
            <a:r>
              <a:rPr lang="nl-NL" dirty="0" err="1"/>
              <a:t>science</a:t>
            </a:r>
            <a:r>
              <a:rPr lang="nl-NL" dirty="0"/>
              <a:t> </a:t>
            </a:r>
            <a:r>
              <a:rPr lang="nl-NL" dirty="0" err="1"/>
              <a:t>possible</a:t>
            </a:r>
            <a:r>
              <a:rPr lang="nl-NL" dirty="0"/>
              <a:t> </a:t>
            </a:r>
            <a:r>
              <a:rPr lang="nl-NL" dirty="0" err="1"/>
              <a:t>not</a:t>
            </a:r>
            <a:r>
              <a:rPr lang="nl-NL" dirty="0"/>
              <a:t> </a:t>
            </a:r>
            <a:r>
              <a:rPr lang="nl-NL" dirty="0" err="1"/>
              <a:t>only</a:t>
            </a:r>
            <a:r>
              <a:rPr lang="nl-NL" dirty="0"/>
              <a:t> </a:t>
            </a:r>
            <a:r>
              <a:rPr lang="nl-NL" dirty="0" err="1"/>
              <a:t>derived</a:t>
            </a:r>
            <a:r>
              <a:rPr lang="nl-NL" dirty="0"/>
              <a:t> </a:t>
            </a:r>
            <a:r>
              <a:rPr lang="nl-NL" dirty="0" err="1"/>
              <a:t>from</a:t>
            </a:r>
            <a:r>
              <a:rPr lang="nl-NL" dirty="0"/>
              <a:t> </a:t>
            </a:r>
            <a:r>
              <a:rPr lang="nl-NL" dirty="0" err="1"/>
              <a:t>the</a:t>
            </a:r>
            <a:r>
              <a:rPr lang="nl-NL" dirty="0"/>
              <a:t> </a:t>
            </a:r>
            <a:r>
              <a:rPr lang="nl-NL" dirty="0" err="1"/>
              <a:t>technological</a:t>
            </a:r>
            <a:r>
              <a:rPr lang="nl-NL" dirty="0"/>
              <a:t> advance, but </a:t>
            </a:r>
            <a:r>
              <a:rPr lang="nl-NL" dirty="0" err="1"/>
              <a:t>also</a:t>
            </a:r>
            <a:r>
              <a:rPr lang="nl-NL" dirty="0"/>
              <a:t> </a:t>
            </a:r>
            <a:r>
              <a:rPr lang="nl-NL" dirty="0" err="1"/>
              <a:t>because</a:t>
            </a:r>
            <a:r>
              <a:rPr lang="nl-NL" dirty="0"/>
              <a:t> of </a:t>
            </a:r>
            <a:r>
              <a:rPr lang="nl-NL" dirty="0" err="1"/>
              <a:t>the</a:t>
            </a:r>
            <a:r>
              <a:rPr lang="nl-NL" dirty="0"/>
              <a:t> </a:t>
            </a:r>
            <a:r>
              <a:rPr lang="nl-NL" dirty="0" err="1"/>
              <a:t>huge</a:t>
            </a:r>
            <a:r>
              <a:rPr lang="nl-NL" dirty="0"/>
              <a:t> </a:t>
            </a:r>
            <a:r>
              <a:rPr lang="nl-NL" dirty="0" err="1"/>
              <a:t>increased</a:t>
            </a:r>
            <a:r>
              <a:rPr lang="nl-NL" dirty="0"/>
              <a:t> in </a:t>
            </a:r>
            <a:r>
              <a:rPr lang="nl-NL" dirty="0" err="1"/>
              <a:t>spatial</a:t>
            </a:r>
            <a:r>
              <a:rPr lang="nl-NL" dirty="0"/>
              <a:t> data (big data, </a:t>
            </a:r>
            <a:r>
              <a:rPr lang="nl-NL" dirty="0" err="1"/>
              <a:t>mining</a:t>
            </a:r>
            <a:r>
              <a:rPr lang="nl-NL" dirty="0"/>
              <a:t> data </a:t>
            </a:r>
            <a:r>
              <a:rPr lang="nl-NL" dirty="0" err="1"/>
              <a:t>and</a:t>
            </a:r>
            <a:r>
              <a:rPr lang="nl-NL" dirty="0"/>
              <a:t> </a:t>
            </a:r>
            <a:r>
              <a:rPr lang="nl-NL" dirty="0" err="1"/>
              <a:t>crowdsourcing</a:t>
            </a:r>
            <a:r>
              <a:rPr lang="nl-NL" dirty="0"/>
              <a:t> data, </a:t>
            </a:r>
            <a:r>
              <a:rPr lang="nl-NL" dirty="0" err="1"/>
              <a:t>among</a:t>
            </a:r>
            <a:r>
              <a:rPr lang="nl-NL" dirty="0"/>
              <a:t> </a:t>
            </a:r>
            <a:r>
              <a:rPr lang="nl-NL" dirty="0" err="1"/>
              <a:t>others</a:t>
            </a:r>
            <a:r>
              <a:rPr lang="nl-NL" dirty="0"/>
              <a:t>) </a:t>
            </a:r>
            <a:r>
              <a:rPr lang="nl-NL" dirty="0" err="1"/>
              <a:t>available</a:t>
            </a:r>
            <a:r>
              <a:rPr lang="nl-NL" dirty="0"/>
              <a:t>  </a:t>
            </a:r>
            <a:r>
              <a:rPr lang="nl-NL" dirty="0" err="1"/>
              <a:t>to</a:t>
            </a:r>
            <a:r>
              <a:rPr lang="nl-NL" dirty="0"/>
              <a:t> </a:t>
            </a:r>
            <a:r>
              <a:rPr lang="nl-NL" dirty="0" err="1"/>
              <a:t>citizens</a:t>
            </a:r>
            <a:r>
              <a:rPr lang="nl-NL" dirty="0"/>
              <a:t> </a:t>
            </a:r>
            <a:r>
              <a:rPr lang="nl-NL" dirty="0" err="1"/>
              <a:t>whose</a:t>
            </a:r>
            <a:r>
              <a:rPr lang="nl-NL" dirty="0"/>
              <a:t> </a:t>
            </a:r>
            <a:r>
              <a:rPr lang="nl-NL" dirty="0" err="1"/>
              <a:t>knowledge</a:t>
            </a:r>
            <a:r>
              <a:rPr lang="nl-NL" dirty="0"/>
              <a:t> on </a:t>
            </a:r>
            <a:r>
              <a:rPr lang="nl-NL" dirty="0" err="1"/>
              <a:t>quality</a:t>
            </a:r>
            <a:r>
              <a:rPr lang="nl-NL" dirty="0"/>
              <a:t> data </a:t>
            </a:r>
            <a:r>
              <a:rPr lang="nl-NL" dirty="0" err="1"/>
              <a:t>now</a:t>
            </a:r>
            <a:r>
              <a:rPr lang="nl-NL" dirty="0"/>
              <a:t> </a:t>
            </a:r>
            <a:r>
              <a:rPr lang="nl-NL" dirty="0" err="1"/>
              <a:t>appears</a:t>
            </a:r>
            <a:r>
              <a:rPr lang="nl-NL" dirty="0"/>
              <a:t> as </a:t>
            </a:r>
            <a:r>
              <a:rPr lang="nl-NL" dirty="0" err="1"/>
              <a:t>essential</a:t>
            </a:r>
            <a:r>
              <a:rPr lang="nl-NL" dirty="0"/>
              <a:t> (</a:t>
            </a:r>
            <a:r>
              <a:rPr lang="nl-NL" dirty="0" err="1"/>
              <a:t>Kerski</a:t>
            </a:r>
            <a:r>
              <a:rPr lang="nl-NL" dirty="0"/>
              <a:t>, 2015). </a:t>
            </a:r>
          </a:p>
        </p:txBody>
      </p:sp>
      <p:sp>
        <p:nvSpPr>
          <p:cNvPr id="6" name="Titel 1"/>
          <p:cNvSpPr txBox="1">
            <a:spLocks/>
          </p:cNvSpPr>
          <p:nvPr/>
        </p:nvSpPr>
        <p:spPr>
          <a:xfrm>
            <a:off x="2838450" y="32274"/>
            <a:ext cx="5676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smtClean="0"/>
              <a:t>Linking geospatial thinking to  the use of GIS</a:t>
            </a:r>
            <a:endParaRPr lang="nl-NL" sz="3600" b="1" dirty="0"/>
          </a:p>
        </p:txBody>
      </p:sp>
    </p:spTree>
    <p:extLst>
      <p:ext uri="{BB962C8B-B14F-4D97-AF65-F5344CB8AC3E}">
        <p14:creationId xmlns:p14="http://schemas.microsoft.com/office/powerpoint/2010/main" val="168750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4" name="Tijdelijke aanduiding voor inhoud 3"/>
          <p:cNvSpPr>
            <a:spLocks noGrp="1"/>
          </p:cNvSpPr>
          <p:nvPr>
            <p:ph idx="1"/>
          </p:nvPr>
        </p:nvSpPr>
        <p:spPr/>
        <p:txBody>
          <a:bodyPr>
            <a:normAutofit/>
          </a:bodyPr>
          <a:lstStyle/>
          <a:p>
            <a:r>
              <a:rPr lang="nl-NL" b="1" dirty="0" err="1" smtClean="0">
                <a:solidFill>
                  <a:srgbClr val="FF0000"/>
                </a:solidFill>
              </a:rPr>
              <a:t>geotechnological</a:t>
            </a:r>
            <a:r>
              <a:rPr lang="nl-NL" b="1" dirty="0" smtClean="0">
                <a:solidFill>
                  <a:srgbClr val="FF0000"/>
                </a:solidFill>
              </a:rPr>
              <a:t> </a:t>
            </a:r>
            <a:r>
              <a:rPr lang="nl-NL" b="1" dirty="0" err="1">
                <a:solidFill>
                  <a:srgbClr val="FF0000"/>
                </a:solidFill>
              </a:rPr>
              <a:t>paradigm</a:t>
            </a:r>
            <a:r>
              <a:rPr lang="nl-NL" b="1" dirty="0">
                <a:solidFill>
                  <a:srgbClr val="FF0000"/>
                </a:solidFill>
              </a:rPr>
              <a:t> </a:t>
            </a:r>
            <a:r>
              <a:rPr lang="nl-NL" dirty="0"/>
              <a:t/>
            </a:r>
            <a:br>
              <a:rPr lang="nl-NL" dirty="0"/>
            </a:br>
            <a:r>
              <a:rPr lang="nl-NL" dirty="0"/>
              <a:t/>
            </a:r>
            <a:br>
              <a:rPr lang="nl-NL" dirty="0"/>
            </a:br>
            <a:r>
              <a:rPr lang="nl-NL" dirty="0" smtClean="0"/>
              <a:t>a </a:t>
            </a:r>
            <a:r>
              <a:rPr lang="nl-NL" dirty="0"/>
              <a:t>proper </a:t>
            </a:r>
            <a:r>
              <a:rPr lang="nl-NL" dirty="0" err="1"/>
              <a:t>use</a:t>
            </a:r>
            <a:r>
              <a:rPr lang="nl-NL" dirty="0"/>
              <a:t> of </a:t>
            </a:r>
            <a:r>
              <a:rPr lang="nl-NL" dirty="0" err="1"/>
              <a:t>technologies</a:t>
            </a:r>
            <a:r>
              <a:rPr lang="nl-NL" dirty="0"/>
              <a:t>, </a:t>
            </a:r>
            <a:r>
              <a:rPr lang="nl-NL" dirty="0" err="1"/>
              <a:t>which</a:t>
            </a:r>
            <a:r>
              <a:rPr lang="nl-NL" dirty="0"/>
              <a:t> in </a:t>
            </a:r>
            <a:r>
              <a:rPr lang="nl-NL" dirty="0" err="1"/>
              <a:t>Geography</a:t>
            </a:r>
            <a:r>
              <a:rPr lang="nl-NL" dirty="0"/>
              <a:t> </a:t>
            </a:r>
            <a:r>
              <a:rPr lang="nl-NL" dirty="0" err="1"/>
              <a:t>can</a:t>
            </a:r>
            <a:r>
              <a:rPr lang="nl-NL" dirty="0"/>
              <a:t> </a:t>
            </a:r>
            <a:r>
              <a:rPr lang="nl-NL" dirty="0" err="1"/>
              <a:t>be</a:t>
            </a:r>
            <a:r>
              <a:rPr lang="nl-NL" dirty="0"/>
              <a:t> </a:t>
            </a:r>
            <a:r>
              <a:rPr lang="nl-NL" dirty="0" err="1"/>
              <a:t>translated</a:t>
            </a:r>
            <a:r>
              <a:rPr lang="nl-NL" dirty="0"/>
              <a:t> </a:t>
            </a:r>
            <a:r>
              <a:rPr lang="nl-NL" dirty="0" err="1"/>
              <a:t>into</a:t>
            </a:r>
            <a:r>
              <a:rPr lang="nl-NL" dirty="0"/>
              <a:t> </a:t>
            </a:r>
            <a:r>
              <a:rPr lang="nl-NL" dirty="0" err="1"/>
              <a:t>using</a:t>
            </a:r>
            <a:r>
              <a:rPr lang="nl-NL" dirty="0"/>
              <a:t> </a:t>
            </a:r>
            <a:r>
              <a:rPr lang="nl-NL" dirty="0" err="1"/>
              <a:t>technologies</a:t>
            </a:r>
            <a:r>
              <a:rPr lang="nl-NL" dirty="0"/>
              <a:t> </a:t>
            </a:r>
            <a:r>
              <a:rPr lang="nl-NL" dirty="0" err="1"/>
              <a:t>and</a:t>
            </a:r>
            <a:r>
              <a:rPr lang="nl-NL" dirty="0"/>
              <a:t> GIS as a </a:t>
            </a:r>
            <a:r>
              <a:rPr lang="nl-NL" dirty="0" err="1"/>
              <a:t>science</a:t>
            </a:r>
            <a:r>
              <a:rPr lang="nl-NL" dirty="0"/>
              <a:t> </a:t>
            </a:r>
            <a:r>
              <a:rPr lang="nl-NL" dirty="0" err="1"/>
              <a:t>not</a:t>
            </a:r>
            <a:r>
              <a:rPr lang="nl-NL" dirty="0"/>
              <a:t> </a:t>
            </a:r>
            <a:r>
              <a:rPr lang="nl-NL" dirty="0" err="1"/>
              <a:t>only</a:t>
            </a:r>
            <a:r>
              <a:rPr lang="nl-NL" dirty="0"/>
              <a:t> as a tool (teaching GIS) but </a:t>
            </a:r>
            <a:r>
              <a:rPr lang="nl-NL" dirty="0" err="1"/>
              <a:t>for</a:t>
            </a:r>
            <a:r>
              <a:rPr lang="nl-NL" dirty="0"/>
              <a:t> </a:t>
            </a:r>
            <a:r>
              <a:rPr lang="nl-NL" dirty="0" err="1"/>
              <a:t>learning</a:t>
            </a:r>
            <a:r>
              <a:rPr lang="nl-NL" dirty="0"/>
              <a:t>, teaching </a:t>
            </a:r>
            <a:r>
              <a:rPr lang="nl-NL" dirty="0" err="1"/>
              <a:t>and</a:t>
            </a:r>
            <a:r>
              <a:rPr lang="nl-NL" dirty="0"/>
              <a:t> </a:t>
            </a:r>
            <a:r>
              <a:rPr lang="nl-NL" dirty="0" err="1"/>
              <a:t>researching</a:t>
            </a:r>
            <a:r>
              <a:rPr lang="nl-NL" dirty="0"/>
              <a:t>: teaching </a:t>
            </a:r>
            <a:r>
              <a:rPr lang="nl-NL" dirty="0" err="1"/>
              <a:t>with</a:t>
            </a:r>
            <a:r>
              <a:rPr lang="nl-NL" dirty="0"/>
              <a:t> GIS (</a:t>
            </a:r>
            <a:r>
              <a:rPr lang="nl-NL" dirty="0" err="1"/>
              <a:t>Koutsopoulos</a:t>
            </a:r>
            <a:r>
              <a:rPr lang="nl-NL" dirty="0"/>
              <a:t>, 2010).</a:t>
            </a:r>
          </a:p>
        </p:txBody>
      </p:sp>
      <p:sp>
        <p:nvSpPr>
          <p:cNvPr id="6" name="Titel 1"/>
          <p:cNvSpPr>
            <a:spLocks noGrp="1"/>
          </p:cNvSpPr>
          <p:nvPr>
            <p:ph type="title"/>
          </p:nvPr>
        </p:nvSpPr>
        <p:spPr>
          <a:xfrm>
            <a:off x="2838450" y="32274"/>
            <a:ext cx="5676900" cy="1325563"/>
          </a:xfrm>
        </p:spPr>
        <p:txBody>
          <a:bodyPr>
            <a:normAutofit/>
          </a:bodyPr>
          <a:lstStyle/>
          <a:p>
            <a:r>
              <a:rPr lang="nl-NL" sz="3600" b="1" dirty="0" err="1" smtClean="0"/>
              <a:t>Linking</a:t>
            </a:r>
            <a:r>
              <a:rPr lang="nl-NL" sz="3600" b="1" dirty="0" smtClean="0"/>
              <a:t> </a:t>
            </a:r>
            <a:r>
              <a:rPr lang="nl-NL" sz="3600" b="1" dirty="0" err="1" smtClean="0"/>
              <a:t>geospatial</a:t>
            </a:r>
            <a:r>
              <a:rPr lang="nl-NL" sz="3600" b="1" dirty="0" smtClean="0"/>
              <a:t> thinking </a:t>
            </a:r>
            <a:r>
              <a:rPr lang="nl-NL" sz="3600" b="1" dirty="0" err="1" smtClean="0"/>
              <a:t>to</a:t>
            </a:r>
            <a:r>
              <a:rPr lang="nl-NL" sz="3600" b="1" dirty="0" smtClean="0"/>
              <a:t>  </a:t>
            </a:r>
            <a:r>
              <a:rPr lang="nl-NL" sz="3600" b="1" dirty="0" err="1" smtClean="0"/>
              <a:t>the</a:t>
            </a:r>
            <a:r>
              <a:rPr lang="nl-NL" sz="3600" b="1" dirty="0" smtClean="0"/>
              <a:t> </a:t>
            </a:r>
            <a:r>
              <a:rPr lang="nl-NL" sz="3600" b="1" dirty="0" err="1" smtClean="0"/>
              <a:t>use</a:t>
            </a:r>
            <a:r>
              <a:rPr lang="nl-NL" sz="3600" b="1" dirty="0" smtClean="0"/>
              <a:t> of GIS</a:t>
            </a:r>
            <a:endParaRPr lang="nl-NL" sz="3600" b="1" dirty="0"/>
          </a:p>
        </p:txBody>
      </p:sp>
    </p:spTree>
    <p:extLst>
      <p:ext uri="{BB962C8B-B14F-4D97-AF65-F5344CB8AC3E}">
        <p14:creationId xmlns:p14="http://schemas.microsoft.com/office/powerpoint/2010/main" val="30956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4572" b="8746"/>
          <a:stretch/>
        </p:blipFill>
        <p:spPr>
          <a:xfrm>
            <a:off x="164892" y="1"/>
            <a:ext cx="2468793" cy="1357836"/>
          </a:xfrm>
          <a:prstGeom prst="rect">
            <a:avLst/>
          </a:prstGeom>
        </p:spPr>
      </p:pic>
      <p:sp>
        <p:nvSpPr>
          <p:cNvPr id="2" name="Titel 1"/>
          <p:cNvSpPr>
            <a:spLocks noGrp="1"/>
          </p:cNvSpPr>
          <p:nvPr>
            <p:ph type="title"/>
          </p:nvPr>
        </p:nvSpPr>
        <p:spPr>
          <a:xfrm>
            <a:off x="3177914" y="274638"/>
            <a:ext cx="5223135" cy="1143000"/>
          </a:xfrm>
        </p:spPr>
        <p:txBody>
          <a:bodyPr>
            <a:normAutofit/>
          </a:bodyPr>
          <a:lstStyle/>
          <a:p>
            <a:r>
              <a:rPr lang="nl-NL" sz="3600" b="1" dirty="0" smtClean="0"/>
              <a:t>But </a:t>
            </a:r>
            <a:r>
              <a:rPr lang="nl-NL" sz="3600" b="1" dirty="0" err="1" smtClean="0"/>
              <a:t>how</a:t>
            </a:r>
            <a:r>
              <a:rPr lang="nl-NL" sz="3600" b="1" dirty="0" smtClean="0"/>
              <a:t> </a:t>
            </a:r>
            <a:r>
              <a:rPr lang="nl-NL" sz="3600" b="1" dirty="0" err="1" smtClean="0"/>
              <a:t>to</a:t>
            </a:r>
            <a:r>
              <a:rPr lang="nl-NL" sz="3600" b="1" dirty="0" smtClean="0"/>
              <a:t> </a:t>
            </a:r>
            <a:r>
              <a:rPr lang="nl-NL" sz="3600" b="1" dirty="0" err="1" smtClean="0"/>
              <a:t>implement</a:t>
            </a:r>
            <a:r>
              <a:rPr lang="nl-NL" sz="3600" b="1" dirty="0" smtClean="0"/>
              <a:t>? </a:t>
            </a:r>
            <a:endParaRPr lang="nl-NL" sz="3600" b="1" dirty="0"/>
          </a:p>
        </p:txBody>
      </p:sp>
      <p:pic>
        <p:nvPicPr>
          <p:cNvPr id="6" name="image17.png"/>
          <p:cNvPicPr/>
          <p:nvPr/>
        </p:nvPicPr>
        <p:blipFill>
          <a:blip r:embed="rId4"/>
          <a:srcRect/>
          <a:stretch>
            <a:fillRect/>
          </a:stretch>
        </p:blipFill>
        <p:spPr>
          <a:xfrm>
            <a:off x="546023" y="1417638"/>
            <a:ext cx="8211594" cy="3592512"/>
          </a:xfrm>
          <a:prstGeom prst="rect">
            <a:avLst/>
          </a:prstGeom>
          <a:ln/>
        </p:spPr>
      </p:pic>
      <p:sp>
        <p:nvSpPr>
          <p:cNvPr id="4" name="Rechthoek 3"/>
          <p:cNvSpPr/>
          <p:nvPr/>
        </p:nvSpPr>
        <p:spPr>
          <a:xfrm>
            <a:off x="742949" y="5069951"/>
            <a:ext cx="8014667" cy="646331"/>
          </a:xfrm>
          <a:prstGeom prst="rect">
            <a:avLst/>
          </a:prstGeom>
        </p:spPr>
        <p:txBody>
          <a:bodyPr wrap="square">
            <a:spAutoFit/>
          </a:bodyPr>
          <a:lstStyle/>
          <a:p>
            <a:r>
              <a:rPr lang="nl-NL" i="1" dirty="0" err="1">
                <a:latin typeface="Calibri" charset="0"/>
                <a:ea typeface="Calibri" charset="0"/>
                <a:cs typeface="Calibri" charset="0"/>
              </a:rPr>
              <a:t>Four</a:t>
            </a:r>
            <a:r>
              <a:rPr lang="nl-NL" i="1" dirty="0">
                <a:latin typeface="Calibri" charset="0"/>
                <a:ea typeface="Calibri" charset="0"/>
                <a:cs typeface="Calibri" charset="0"/>
              </a:rPr>
              <a:t> schools of </a:t>
            </a:r>
            <a:r>
              <a:rPr lang="nl-NL" i="1" dirty="0" err="1">
                <a:latin typeface="Calibri" charset="0"/>
                <a:ea typeface="Calibri" charset="0"/>
                <a:cs typeface="Calibri" charset="0"/>
              </a:rPr>
              <a:t>thought</a:t>
            </a:r>
            <a:r>
              <a:rPr lang="nl-NL" i="1" dirty="0">
                <a:latin typeface="Calibri" charset="0"/>
                <a:ea typeface="Calibri" charset="0"/>
                <a:cs typeface="Calibri" charset="0"/>
              </a:rPr>
              <a:t> </a:t>
            </a:r>
            <a:r>
              <a:rPr lang="nl-NL" i="1" dirty="0" err="1">
                <a:latin typeface="Calibri" charset="0"/>
                <a:ea typeface="Calibri" charset="0"/>
                <a:cs typeface="Calibri" charset="0"/>
              </a:rPr>
              <a:t>about</a:t>
            </a:r>
            <a:r>
              <a:rPr lang="nl-NL" i="1" dirty="0">
                <a:latin typeface="Calibri" charset="0"/>
                <a:ea typeface="Calibri" charset="0"/>
                <a:cs typeface="Calibri" charset="0"/>
              </a:rPr>
              <a:t> </a:t>
            </a:r>
            <a:r>
              <a:rPr lang="nl-NL" i="1" dirty="0" err="1">
                <a:latin typeface="Calibri" charset="0"/>
                <a:ea typeface="Calibri" charset="0"/>
                <a:cs typeface="Calibri" charset="0"/>
              </a:rPr>
              <a:t>the</a:t>
            </a:r>
            <a:r>
              <a:rPr lang="nl-NL" i="1" dirty="0">
                <a:latin typeface="Calibri" charset="0"/>
                <a:ea typeface="Calibri" charset="0"/>
                <a:cs typeface="Calibri" charset="0"/>
              </a:rPr>
              <a:t> </a:t>
            </a:r>
            <a:r>
              <a:rPr lang="nl-NL" i="1" dirty="0" err="1">
                <a:latin typeface="Calibri" charset="0"/>
                <a:ea typeface="Calibri" charset="0"/>
                <a:cs typeface="Calibri" charset="0"/>
              </a:rPr>
              <a:t>relationship</a:t>
            </a:r>
            <a:r>
              <a:rPr lang="nl-NL" i="1" dirty="0">
                <a:latin typeface="Calibri" charset="0"/>
                <a:ea typeface="Calibri" charset="0"/>
                <a:cs typeface="Calibri" charset="0"/>
              </a:rPr>
              <a:t> </a:t>
            </a:r>
            <a:r>
              <a:rPr lang="nl-NL" i="1" dirty="0" err="1">
                <a:latin typeface="Calibri" charset="0"/>
                <a:ea typeface="Calibri" charset="0"/>
                <a:cs typeface="Calibri" charset="0"/>
              </a:rPr>
              <a:t>between</a:t>
            </a:r>
            <a:r>
              <a:rPr lang="nl-NL" i="1" dirty="0">
                <a:latin typeface="Calibri" charset="0"/>
                <a:ea typeface="Calibri" charset="0"/>
                <a:cs typeface="Calibri" charset="0"/>
              </a:rPr>
              <a:t> </a:t>
            </a:r>
            <a:r>
              <a:rPr lang="nl-NL" i="1" dirty="0" err="1">
                <a:latin typeface="Calibri" charset="0"/>
                <a:ea typeface="Calibri" charset="0"/>
                <a:cs typeface="Calibri" charset="0"/>
              </a:rPr>
              <a:t>geography</a:t>
            </a:r>
            <a:r>
              <a:rPr lang="nl-NL" i="1" dirty="0">
                <a:latin typeface="Calibri" charset="0"/>
                <a:ea typeface="Calibri" charset="0"/>
                <a:cs typeface="Calibri" charset="0"/>
              </a:rPr>
              <a:t> &amp; GIS (Kemp. et al, </a:t>
            </a:r>
            <a:r>
              <a:rPr lang="nl-NL" i="1" dirty="0" err="1">
                <a:latin typeface="Calibri" charset="0"/>
                <a:ea typeface="Calibri" charset="0"/>
                <a:cs typeface="Calibri" charset="0"/>
              </a:rPr>
              <a:t>mentioned</a:t>
            </a:r>
            <a:r>
              <a:rPr lang="nl-NL" i="1" dirty="0">
                <a:latin typeface="Calibri" charset="0"/>
                <a:ea typeface="Calibri" charset="0"/>
                <a:cs typeface="Calibri" charset="0"/>
              </a:rPr>
              <a:t> </a:t>
            </a:r>
            <a:r>
              <a:rPr lang="nl-NL" i="1" dirty="0" err="1">
                <a:latin typeface="Calibri" charset="0"/>
                <a:ea typeface="Calibri" charset="0"/>
                <a:cs typeface="Calibri" charset="0"/>
              </a:rPr>
              <a:t>by</a:t>
            </a:r>
            <a:r>
              <a:rPr lang="nl-NL" i="1" dirty="0">
                <a:latin typeface="Calibri" charset="0"/>
                <a:ea typeface="Calibri" charset="0"/>
                <a:cs typeface="Calibri" charset="0"/>
              </a:rPr>
              <a:t> </a:t>
            </a:r>
            <a:r>
              <a:rPr lang="nl-NL" i="1" dirty="0" err="1">
                <a:latin typeface="Calibri" charset="0"/>
                <a:ea typeface="Calibri" charset="0"/>
                <a:cs typeface="Calibri" charset="0"/>
              </a:rPr>
              <a:t>Sui</a:t>
            </a:r>
            <a:r>
              <a:rPr lang="nl-NL" i="1" dirty="0">
                <a:latin typeface="Calibri" charset="0"/>
                <a:ea typeface="Calibri" charset="0"/>
                <a:cs typeface="Calibri" charset="0"/>
              </a:rPr>
              <a:t>, 1995</a:t>
            </a:r>
            <a:r>
              <a:rPr lang="nl-NL" dirty="0"/>
              <a:t> </a:t>
            </a:r>
          </a:p>
        </p:txBody>
      </p:sp>
    </p:spTree>
    <p:extLst>
      <p:ext uri="{BB962C8B-B14F-4D97-AF65-F5344CB8AC3E}">
        <p14:creationId xmlns:p14="http://schemas.microsoft.com/office/powerpoint/2010/main" val="25412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D6C9523D-B8CA-7946-95E2-E0204CD59D5B}" vid="{B9818ABB-6A3C-A54C-B63E-BDD5B27718B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GI-Learner-draft</Template>
  <TotalTime>288</TotalTime>
  <Words>1234</Words>
  <Application>Microsoft Macintosh PowerPoint</Application>
  <PresentationFormat>Diavoorstelling (4:3)</PresentationFormat>
  <Paragraphs>118</Paragraphs>
  <Slides>24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Calibri</vt:lpstr>
      <vt:lpstr>Calibri Light</vt:lpstr>
      <vt:lpstr>ＭＳ Ｐゴシック</vt:lpstr>
      <vt:lpstr>Wingdings</vt:lpstr>
      <vt:lpstr>Arial</vt:lpstr>
      <vt:lpstr>Office-thema</vt:lpstr>
      <vt:lpstr>GI Learner: Developing a learning line on GIScience in education</vt:lpstr>
      <vt:lpstr>GI Science  spatial thinking</vt:lpstr>
      <vt:lpstr>A spatially literate student</vt:lpstr>
      <vt:lpstr>Spatial thinking is even more … geospatial thinking</vt:lpstr>
      <vt:lpstr>Spatial thinking is even more … geospatial thinking</vt:lpstr>
      <vt:lpstr>Spatial thinking is even more … geospatial thinking</vt:lpstr>
      <vt:lpstr>PowerPoint-presentatie</vt:lpstr>
      <vt:lpstr>Linking geospatial thinking to  the use of GIS</vt:lpstr>
      <vt:lpstr>But how to implement? </vt:lpstr>
      <vt:lpstr>But how to implement? </vt:lpstr>
      <vt:lpstr>Why not used more / better?</vt:lpstr>
      <vt:lpstr>Why not used more / better?</vt:lpstr>
      <vt:lpstr>Already many ideas/materials</vt:lpstr>
      <vt:lpstr>PowerPoint-presentatie</vt:lpstr>
      <vt:lpstr>PowerPoint-presentatie</vt:lpstr>
      <vt:lpstr>PowerPoint-presentatie</vt:lpstr>
      <vt:lpstr>PowerPoint-presentatie</vt:lpstr>
      <vt:lpstr>PowerPoint-presentatie</vt:lpstr>
      <vt:lpstr>PowerPoint-presentatie</vt:lpstr>
      <vt:lpstr>Timeframe:   September 2015 – August 2018  more info : www.gi-learner.eu (soon)  join us at the next EUROGEO conference: September 2016  luc.zwartjes@ugent.be</vt:lpstr>
      <vt:lpstr>PowerPoint-presentatie</vt:lpstr>
      <vt:lpstr>PowerPoint-presentatie</vt:lpstr>
      <vt:lpstr>PowerPoint-presentatie</vt:lpstr>
      <vt:lpstr>Timeframe:   September 2015 – August 2018  more info : www.gi-learner.eu (soon)  join us at the next EUROGEO conference: September 2016 http://www.eurogeography.eu/conference-2016-malaga/   luc.zwartjes@ugent.be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Zwartjes Luc</dc:creator>
  <cp:lastModifiedBy>Zwartjes Luc</cp:lastModifiedBy>
  <cp:revision>19</cp:revision>
  <dcterms:created xsi:type="dcterms:W3CDTF">2016-01-23T22:14:26Z</dcterms:created>
  <dcterms:modified xsi:type="dcterms:W3CDTF">2016-01-24T09:14:44Z</dcterms:modified>
</cp:coreProperties>
</file>